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18"/>
  </p:notesMasterIdLst>
  <p:handoutMasterIdLst>
    <p:handoutMasterId r:id="rId19"/>
  </p:handoutMasterIdLst>
  <p:sldIdLst>
    <p:sldId id="2762" r:id="rId3"/>
    <p:sldId id="2771" r:id="rId4"/>
    <p:sldId id="2772" r:id="rId5"/>
    <p:sldId id="2773" r:id="rId6"/>
    <p:sldId id="2774" r:id="rId7"/>
    <p:sldId id="2775" r:id="rId8"/>
    <p:sldId id="2776" r:id="rId9"/>
    <p:sldId id="2777" r:id="rId10"/>
    <p:sldId id="2778" r:id="rId11"/>
    <p:sldId id="2779" r:id="rId12"/>
    <p:sldId id="2781" r:id="rId13"/>
    <p:sldId id="2780" r:id="rId14"/>
    <p:sldId id="2783" r:id="rId15"/>
    <p:sldId id="2782" r:id="rId16"/>
    <p:sldId id="2653" r:id="rId1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ondary Queue的拓展" id="{988158CE-66EE-4CD1-BE27-E0C9591A07C7}">
          <p14:sldIdLst>
            <p14:sldId id="2762"/>
            <p14:sldId id="2771"/>
            <p14:sldId id="2772"/>
            <p14:sldId id="2773"/>
          </p14:sldIdLst>
        </p14:section>
        <p14:section name="MutexEE的改进" id="{5AAEC8FA-8A00-4A8B-A5D4-DDEF65026D4F}">
          <p14:sldIdLst>
            <p14:sldId id="2774"/>
            <p14:sldId id="2775"/>
            <p14:sldId id="2776"/>
            <p14:sldId id="2777"/>
          </p14:sldIdLst>
        </p14:section>
        <p14:section name="Multiqueue的改进" id="{6BC085F9-7B76-4331-A22F-26DDED33C3DE}">
          <p14:sldIdLst>
            <p14:sldId id="2778"/>
            <p14:sldId id="2779"/>
            <p14:sldId id="2781"/>
            <p14:sldId id="2780"/>
            <p14:sldId id="2783"/>
            <p14:sldId id="2782"/>
          </p14:sldIdLst>
        </p14:section>
        <p14:section name="无标题节" id="{218B1617-65FE-4F78-ADA2-963EB1776F63}">
          <p14:sldIdLst>
            <p14:sldId id="265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董 致远" initials="董" lastIdx="2" clrIdx="0">
    <p:extLst>
      <p:ext uri="{19B8F6BF-5375-455C-9EA6-DF929625EA0E}">
        <p15:presenceInfo xmlns:p15="http://schemas.microsoft.com/office/powerpoint/2012/main" userId="0563584b92f0a1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41100"/>
    <a:srgbClr val="FFFFFF"/>
    <a:srgbClr val="69878F"/>
    <a:srgbClr val="C5E1B4"/>
    <a:srgbClr val="F9CAAD"/>
    <a:srgbClr val="A7B7D6"/>
    <a:srgbClr val="0432FF"/>
    <a:srgbClr val="FF2F92"/>
    <a:srgbClr val="73FEFF"/>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88654" autoAdjust="0"/>
  </p:normalViewPr>
  <p:slideViewPr>
    <p:cSldViewPr>
      <p:cViewPr varScale="1">
        <p:scale>
          <a:sx n="86" d="100"/>
          <a:sy n="86" d="100"/>
        </p:scale>
        <p:origin x="1190" y="67"/>
      </p:cViewPr>
      <p:guideLst/>
    </p:cSldViewPr>
  </p:slideViewPr>
  <p:outlineViewPr>
    <p:cViewPr>
      <p:scale>
        <a:sx n="33" d="100"/>
        <a:sy n="33" d="100"/>
      </p:scale>
      <p:origin x="0" y="-572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96" d="100"/>
          <a:sy n="96"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2022/12/16</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2022/12/16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a:t>
            </a:fld>
            <a:endParaRPr lang="zh-CN" altLang="en-US"/>
          </a:p>
        </p:txBody>
      </p:sp>
    </p:spTree>
    <p:extLst>
      <p:ext uri="{BB962C8B-B14F-4D97-AF65-F5344CB8AC3E}">
        <p14:creationId xmlns:p14="http://schemas.microsoft.com/office/powerpoint/2010/main" val="354432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10</a:t>
            </a:fld>
            <a:endParaRPr lang="zh-CN" altLang="en-US"/>
          </a:p>
        </p:txBody>
      </p:sp>
    </p:spTree>
    <p:extLst>
      <p:ext uri="{BB962C8B-B14F-4D97-AF65-F5344CB8AC3E}">
        <p14:creationId xmlns:p14="http://schemas.microsoft.com/office/powerpoint/2010/main" val="364295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11</a:t>
            </a:fld>
            <a:endParaRPr lang="zh-CN" altLang="en-US"/>
          </a:p>
        </p:txBody>
      </p:sp>
    </p:spTree>
    <p:extLst>
      <p:ext uri="{BB962C8B-B14F-4D97-AF65-F5344CB8AC3E}">
        <p14:creationId xmlns:p14="http://schemas.microsoft.com/office/powerpoint/2010/main" val="2464301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12</a:t>
            </a:fld>
            <a:endParaRPr lang="zh-CN" altLang="en-US"/>
          </a:p>
        </p:txBody>
      </p:sp>
    </p:spTree>
    <p:extLst>
      <p:ext uri="{BB962C8B-B14F-4D97-AF65-F5344CB8AC3E}">
        <p14:creationId xmlns:p14="http://schemas.microsoft.com/office/powerpoint/2010/main" val="1618235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13</a:t>
            </a:fld>
            <a:endParaRPr lang="zh-CN" altLang="en-US"/>
          </a:p>
        </p:txBody>
      </p:sp>
    </p:spTree>
    <p:extLst>
      <p:ext uri="{BB962C8B-B14F-4D97-AF65-F5344CB8AC3E}">
        <p14:creationId xmlns:p14="http://schemas.microsoft.com/office/powerpoint/2010/main" val="386497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14</a:t>
            </a:fld>
            <a:endParaRPr lang="zh-CN" altLang="en-US"/>
          </a:p>
        </p:txBody>
      </p:sp>
    </p:spTree>
    <p:extLst>
      <p:ext uri="{BB962C8B-B14F-4D97-AF65-F5344CB8AC3E}">
        <p14:creationId xmlns:p14="http://schemas.microsoft.com/office/powerpoint/2010/main" val="1481257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8406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2</a:t>
            </a:fld>
            <a:endParaRPr lang="zh-CN" altLang="en-US"/>
          </a:p>
        </p:txBody>
      </p:sp>
    </p:spTree>
    <p:extLst>
      <p:ext uri="{BB962C8B-B14F-4D97-AF65-F5344CB8AC3E}">
        <p14:creationId xmlns:p14="http://schemas.microsoft.com/office/powerpoint/2010/main" val="2915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3</a:t>
            </a:fld>
            <a:endParaRPr lang="zh-CN" altLang="en-US"/>
          </a:p>
        </p:txBody>
      </p:sp>
    </p:spTree>
    <p:extLst>
      <p:ext uri="{BB962C8B-B14F-4D97-AF65-F5344CB8AC3E}">
        <p14:creationId xmlns:p14="http://schemas.microsoft.com/office/powerpoint/2010/main" val="478810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4</a:t>
            </a:fld>
            <a:endParaRPr lang="zh-CN" altLang="en-US"/>
          </a:p>
        </p:txBody>
      </p:sp>
    </p:spTree>
    <p:extLst>
      <p:ext uri="{BB962C8B-B14F-4D97-AF65-F5344CB8AC3E}">
        <p14:creationId xmlns:p14="http://schemas.microsoft.com/office/powerpoint/2010/main" val="233095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5</a:t>
            </a:fld>
            <a:endParaRPr lang="zh-CN" altLang="en-US"/>
          </a:p>
        </p:txBody>
      </p:sp>
    </p:spTree>
    <p:extLst>
      <p:ext uri="{BB962C8B-B14F-4D97-AF65-F5344CB8AC3E}">
        <p14:creationId xmlns:p14="http://schemas.microsoft.com/office/powerpoint/2010/main" val="3559853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6</a:t>
            </a:fld>
            <a:endParaRPr lang="zh-CN" altLang="en-US"/>
          </a:p>
        </p:txBody>
      </p:sp>
    </p:spTree>
    <p:extLst>
      <p:ext uri="{BB962C8B-B14F-4D97-AF65-F5344CB8AC3E}">
        <p14:creationId xmlns:p14="http://schemas.microsoft.com/office/powerpoint/2010/main" val="28770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7</a:t>
            </a:fld>
            <a:endParaRPr lang="zh-CN" altLang="en-US"/>
          </a:p>
        </p:txBody>
      </p:sp>
    </p:spTree>
    <p:extLst>
      <p:ext uri="{BB962C8B-B14F-4D97-AF65-F5344CB8AC3E}">
        <p14:creationId xmlns:p14="http://schemas.microsoft.com/office/powerpoint/2010/main" val="141956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8</a:t>
            </a:fld>
            <a:endParaRPr lang="zh-CN" altLang="en-US"/>
          </a:p>
        </p:txBody>
      </p:sp>
    </p:spTree>
    <p:extLst>
      <p:ext uri="{BB962C8B-B14F-4D97-AF65-F5344CB8AC3E}">
        <p14:creationId xmlns:p14="http://schemas.microsoft.com/office/powerpoint/2010/main" val="412517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9</a:t>
            </a:fld>
            <a:endParaRPr lang="zh-CN" altLang="en-US"/>
          </a:p>
        </p:txBody>
      </p:sp>
    </p:spTree>
    <p:extLst>
      <p:ext uri="{BB962C8B-B14F-4D97-AF65-F5344CB8AC3E}">
        <p14:creationId xmlns:p14="http://schemas.microsoft.com/office/powerpoint/2010/main" val="242576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4614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260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43171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400" b="1" i="0">
                <a:latin typeface="+mn-lt"/>
                <a:ea typeface="微软雅黑" panose="020B0503020204020204" pitchFamily="34" charset="-122"/>
                <a:cs typeface="微软雅黑" panose="020B0503020204020204" pitchFamily="34" charset="-122"/>
              </a:defRPr>
            </a:lvl1pPr>
            <a:lvl2pPr>
              <a:lnSpc>
                <a:spcPct val="120000"/>
              </a:lnSpc>
              <a:defRPr sz="20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5404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3629324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93204"/>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2553817" y="5305772"/>
            <a:ext cx="3962399" cy="304271"/>
          </a:xfrm>
          <a:prstGeom prst="rect">
            <a:avLst/>
          </a:prstGeom>
        </p:spPr>
        <p:txBody>
          <a:bodyPr/>
          <a:lstStyle>
            <a:lvl1pPr algn="ctr">
              <a:defRPr sz="110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1"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8611866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8C1FAB-72D3-4249-9814-9D82B1329706}"/>
              </a:ext>
            </a:extLst>
          </p:cNvPr>
          <p:cNvSpPr>
            <a:spLocks noGrp="1"/>
          </p:cNvSpPr>
          <p:nvPr>
            <p:ph idx="1"/>
          </p:nvPr>
        </p:nvSpPr>
        <p:spPr/>
        <p:txBody>
          <a:bodyPr>
            <a:normAutofit fontScale="92500" lnSpcReduction="10000"/>
          </a:bodyPr>
          <a:lstStyle/>
          <a:p>
            <a:r>
              <a:rPr lang="en-US" altLang="zh-CN" dirty="0"/>
              <a:t>Multi-Queue + </a:t>
            </a:r>
            <a:r>
              <a:rPr lang="zh-CN" altLang="en-US" dirty="0"/>
              <a:t>新的优先级指标</a:t>
            </a:r>
            <a:endParaRPr lang="en-US" altLang="zh-CN" dirty="0"/>
          </a:p>
          <a:p>
            <a:r>
              <a:rPr lang="zh-CN" altLang="en-US" dirty="0">
                <a:solidFill>
                  <a:srgbClr val="941100"/>
                </a:solidFill>
              </a:rPr>
              <a:t>设一共</a:t>
            </a:r>
            <a:r>
              <a:rPr lang="en-US" altLang="zh-CN" dirty="0">
                <a:solidFill>
                  <a:srgbClr val="941100"/>
                </a:solidFill>
              </a:rPr>
              <a:t>n</a:t>
            </a:r>
            <a:r>
              <a:rPr lang="zh-CN" altLang="en-US" dirty="0">
                <a:solidFill>
                  <a:srgbClr val="941100"/>
                </a:solidFill>
              </a:rPr>
              <a:t>个核心，那么就创建一个长度为</a:t>
            </a:r>
            <a:r>
              <a:rPr lang="en-US" altLang="zh-CN" dirty="0">
                <a:solidFill>
                  <a:srgbClr val="941100"/>
                </a:solidFill>
              </a:rPr>
              <a:t>n</a:t>
            </a:r>
            <a:r>
              <a:rPr lang="zh-CN" altLang="en-US" dirty="0">
                <a:solidFill>
                  <a:srgbClr val="941100"/>
                </a:solidFill>
              </a:rPr>
              <a:t>的全局数组</a:t>
            </a:r>
            <a:endParaRPr lang="en-US" altLang="zh-CN" dirty="0">
              <a:solidFill>
                <a:srgbClr val="941100"/>
              </a:solidFill>
            </a:endParaRPr>
          </a:p>
          <a:p>
            <a:r>
              <a:rPr lang="zh-CN" altLang="en-US" dirty="0">
                <a:solidFill>
                  <a:srgbClr val="941100"/>
                </a:solidFill>
              </a:rPr>
              <a:t>创建</a:t>
            </a:r>
            <a:r>
              <a:rPr lang="en-US" altLang="zh-CN" dirty="0">
                <a:solidFill>
                  <a:srgbClr val="941100"/>
                </a:solidFill>
              </a:rPr>
              <a:t>n</a:t>
            </a:r>
            <a:r>
              <a:rPr lang="zh-CN" altLang="en-US" dirty="0">
                <a:solidFill>
                  <a:srgbClr val="941100"/>
                </a:solidFill>
              </a:rPr>
              <a:t>个链表，每个链表的首尾节点存在数组相应位置</a:t>
            </a:r>
            <a:endParaRPr lang="en-US" altLang="zh-CN" dirty="0">
              <a:solidFill>
                <a:srgbClr val="941100"/>
              </a:solidFill>
            </a:endParaRPr>
          </a:p>
          <a:p>
            <a:r>
              <a:rPr lang="zh-CN" altLang="en-US" dirty="0">
                <a:solidFill>
                  <a:srgbClr val="941100"/>
                </a:solidFill>
              </a:rPr>
              <a:t>进入阻塞态的线程自动到自己所在核的链表末尾</a:t>
            </a:r>
            <a:endParaRPr lang="en-US" altLang="zh-CN" dirty="0">
              <a:solidFill>
                <a:srgbClr val="941100"/>
              </a:solidFill>
            </a:endParaRPr>
          </a:p>
          <a:p>
            <a:r>
              <a:rPr lang="zh-CN" altLang="en-US" dirty="0">
                <a:solidFill>
                  <a:srgbClr val="941100"/>
                </a:solidFill>
              </a:rPr>
              <a:t>持有锁的线程放锁时，从合适的</a:t>
            </a:r>
            <a:r>
              <a:rPr lang="en-US" altLang="zh-CN" dirty="0">
                <a:solidFill>
                  <a:srgbClr val="941100"/>
                </a:solidFill>
              </a:rPr>
              <a:t>CPU</a:t>
            </a:r>
            <a:r>
              <a:rPr lang="zh-CN" altLang="en-US" dirty="0">
                <a:solidFill>
                  <a:srgbClr val="941100"/>
                </a:solidFill>
              </a:rPr>
              <a:t>号的链表中唤醒节点</a:t>
            </a:r>
            <a:endParaRPr lang="en-US" altLang="zh-CN" dirty="0">
              <a:solidFill>
                <a:srgbClr val="941100"/>
              </a:solidFill>
            </a:endParaRPr>
          </a:p>
          <a:p>
            <a:r>
              <a:rPr lang="zh-CN" altLang="en-US" dirty="0">
                <a:solidFill>
                  <a:srgbClr val="941100"/>
                </a:solidFill>
              </a:rPr>
              <a:t>主链表维护一个</a:t>
            </a:r>
            <a:r>
              <a:rPr lang="en-US" altLang="zh-CN" dirty="0">
                <a:solidFill>
                  <a:srgbClr val="941100"/>
                </a:solidFill>
              </a:rPr>
              <a:t>Bitmap</a:t>
            </a:r>
            <a:r>
              <a:rPr lang="zh-CN" altLang="en-US" dirty="0">
                <a:solidFill>
                  <a:srgbClr val="941100"/>
                </a:solidFill>
              </a:rPr>
              <a:t>，用来查找当前空闲的</a:t>
            </a:r>
            <a:r>
              <a:rPr lang="en-US" altLang="zh-CN" dirty="0">
                <a:solidFill>
                  <a:srgbClr val="941100"/>
                </a:solidFill>
              </a:rPr>
              <a:t>CPU</a:t>
            </a:r>
            <a:r>
              <a:rPr lang="zh-CN" altLang="en-US" dirty="0">
                <a:solidFill>
                  <a:srgbClr val="941100"/>
                </a:solidFill>
              </a:rPr>
              <a:t>号</a:t>
            </a:r>
            <a:endParaRPr lang="en-US" altLang="zh-CN" dirty="0">
              <a:solidFill>
                <a:srgbClr val="941100"/>
              </a:solidFill>
            </a:endParaRPr>
          </a:p>
          <a:p>
            <a:r>
              <a:rPr lang="zh-CN" altLang="en-US" dirty="0">
                <a:solidFill>
                  <a:srgbClr val="941100"/>
                </a:solidFill>
              </a:rPr>
              <a:t>至于到底选择哪个核心，需要新的优先级算法</a:t>
            </a:r>
            <a:endParaRPr lang="en-US" altLang="zh-CN" dirty="0">
              <a:solidFill>
                <a:srgbClr val="941100"/>
              </a:solidFill>
            </a:endParaRPr>
          </a:p>
        </p:txBody>
      </p:sp>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1. Secondary Queue</a:t>
            </a:r>
            <a:r>
              <a:rPr lang="zh-CN" altLang="en-US" dirty="0"/>
              <a:t>的扩展</a:t>
            </a:r>
          </a:p>
        </p:txBody>
      </p:sp>
    </p:spTree>
    <p:extLst>
      <p:ext uri="{BB962C8B-B14F-4D97-AF65-F5344CB8AC3E}">
        <p14:creationId xmlns:p14="http://schemas.microsoft.com/office/powerpoint/2010/main" val="16777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10</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a:xfrm>
            <a:off x="457200" y="228866"/>
            <a:ext cx="8229600" cy="900442"/>
          </a:xfrm>
        </p:spPr>
        <p:txBody>
          <a:bodyPr/>
          <a:lstStyle/>
          <a:p>
            <a:r>
              <a:rPr lang="zh-CN" altLang="en-US" dirty="0"/>
              <a:t>新线程加入的</a:t>
            </a:r>
            <a:r>
              <a:rPr lang="en-US" altLang="zh-CN" dirty="0"/>
              <a:t>Transaction</a:t>
            </a:r>
            <a:endParaRPr lang="zh-CN" altLang="en-US" dirty="0"/>
          </a:p>
        </p:txBody>
      </p:sp>
      <p:sp>
        <p:nvSpPr>
          <p:cNvPr id="7" name="矩形 6">
            <a:extLst>
              <a:ext uri="{FF2B5EF4-FFF2-40B4-BE49-F238E27FC236}">
                <a16:creationId xmlns:a16="http://schemas.microsoft.com/office/drawing/2014/main" id="{A5AEB820-5110-4849-97AB-F859E7E19B1B}"/>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5579603C-07F9-4804-B5A4-D73C71E01D73}"/>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9" name="直接箭头连接符 8">
            <a:extLst>
              <a:ext uri="{FF2B5EF4-FFF2-40B4-BE49-F238E27FC236}">
                <a16:creationId xmlns:a16="http://schemas.microsoft.com/office/drawing/2014/main" id="{F3EAF17B-B664-418F-B637-CC7F8DAC7B04}"/>
              </a:ext>
            </a:extLst>
          </p:cNvPr>
          <p:cNvCxnSpPr>
            <a:cxnSpLocks/>
            <a:stCxn id="7" idx="3"/>
            <a:endCxn id="8" idx="1"/>
          </p:cNvCxnSpPr>
          <p:nvPr/>
        </p:nvCxnSpPr>
        <p:spPr>
          <a:xfrm>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66BD6E1-5EB9-4C56-BA84-B7F81043BACF}"/>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11" name="直接箭头连接符 10">
            <a:extLst>
              <a:ext uri="{FF2B5EF4-FFF2-40B4-BE49-F238E27FC236}">
                <a16:creationId xmlns:a16="http://schemas.microsoft.com/office/drawing/2014/main" id="{54424A60-9C33-4A9C-8DC3-9D7D02B2F8D0}"/>
              </a:ext>
            </a:extLst>
          </p:cNvPr>
          <p:cNvCxnSpPr>
            <a:cxnSpLocks/>
            <a:stCxn id="8" idx="3"/>
            <a:endCxn id="10" idx="1"/>
          </p:cNvCxnSpPr>
          <p:nvPr/>
        </p:nvCxnSpPr>
        <p:spPr>
          <a:xfrm>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CC23D56E-0AC1-40C9-BCF8-9831EC83FFD7}"/>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Th 4</a:t>
            </a:r>
            <a:endParaRPr lang="zh-CN" altLang="en-US" dirty="0"/>
          </a:p>
        </p:txBody>
      </p:sp>
      <p:cxnSp>
        <p:nvCxnSpPr>
          <p:cNvPr id="13" name="直接箭头连接符 12">
            <a:extLst>
              <a:ext uri="{FF2B5EF4-FFF2-40B4-BE49-F238E27FC236}">
                <a16:creationId xmlns:a16="http://schemas.microsoft.com/office/drawing/2014/main" id="{6C59017A-7FFA-437F-AEB2-32780AE0D5D1}"/>
              </a:ext>
            </a:extLst>
          </p:cNvPr>
          <p:cNvCxnSpPr>
            <a:cxnSpLocks/>
            <a:stCxn id="10" idx="3"/>
            <a:endCxn id="12" idx="1"/>
          </p:cNvCxnSpPr>
          <p:nvPr/>
        </p:nvCxnSpPr>
        <p:spPr>
          <a:xfrm>
            <a:off x="4996668" y="1633364"/>
            <a:ext cx="6451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F8322FAC-50E7-404B-8E9B-86D827CE4EAC}"/>
              </a:ext>
            </a:extLst>
          </p:cNvPr>
          <p:cNvSpPr/>
          <p:nvPr/>
        </p:nvSpPr>
        <p:spPr>
          <a:xfrm>
            <a:off x="323528" y="3334336"/>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BlockTail</a:t>
            </a:r>
            <a:r>
              <a:rPr lang="en-US" altLang="zh-CN" dirty="0"/>
              <a:t>[k]</a:t>
            </a:r>
            <a:endParaRPr lang="zh-CN" altLang="en-US" dirty="0"/>
          </a:p>
        </p:txBody>
      </p:sp>
      <p:sp>
        <p:nvSpPr>
          <p:cNvPr id="25" name="矩形 24">
            <a:extLst>
              <a:ext uri="{FF2B5EF4-FFF2-40B4-BE49-F238E27FC236}">
                <a16:creationId xmlns:a16="http://schemas.microsoft.com/office/drawing/2014/main" id="{126BC78E-3698-46C1-92BC-A9BF282D92AB}"/>
              </a:ext>
            </a:extLst>
          </p:cNvPr>
          <p:cNvSpPr/>
          <p:nvPr/>
        </p:nvSpPr>
        <p:spPr>
          <a:xfrm>
            <a:off x="323528" y="4918512"/>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ActiveTail</a:t>
            </a:r>
            <a:endParaRPr lang="zh-CN" altLang="en-US" dirty="0"/>
          </a:p>
        </p:txBody>
      </p:sp>
      <p:sp>
        <p:nvSpPr>
          <p:cNvPr id="26" name="文本框 25">
            <a:extLst>
              <a:ext uri="{FF2B5EF4-FFF2-40B4-BE49-F238E27FC236}">
                <a16:creationId xmlns:a16="http://schemas.microsoft.com/office/drawing/2014/main" id="{45370A03-1FD4-4679-B281-5AD7B5B742DE}"/>
              </a:ext>
            </a:extLst>
          </p:cNvPr>
          <p:cNvSpPr txBox="1"/>
          <p:nvPr/>
        </p:nvSpPr>
        <p:spPr>
          <a:xfrm>
            <a:off x="498376" y="2721940"/>
            <a:ext cx="1306488" cy="369332"/>
          </a:xfrm>
          <a:prstGeom prst="rect">
            <a:avLst/>
          </a:prstGeom>
          <a:noFill/>
        </p:spPr>
        <p:txBody>
          <a:bodyPr wrap="square" rtlCol="0">
            <a:spAutoFit/>
          </a:bodyPr>
          <a:lstStyle/>
          <a:p>
            <a:pPr algn="ctr"/>
            <a:r>
              <a:rPr lang="zh-CN" altLang="en-US" dirty="0"/>
              <a:t>三个指针</a:t>
            </a:r>
          </a:p>
        </p:txBody>
      </p:sp>
      <p:sp>
        <p:nvSpPr>
          <p:cNvPr id="29" name="矩形 28">
            <a:extLst>
              <a:ext uri="{FF2B5EF4-FFF2-40B4-BE49-F238E27FC236}">
                <a16:creationId xmlns:a16="http://schemas.microsoft.com/office/drawing/2014/main" id="{583638BE-2DDD-4EB6-91F8-CBC935C271F0}"/>
              </a:ext>
            </a:extLst>
          </p:cNvPr>
          <p:cNvSpPr/>
          <p:nvPr/>
        </p:nvSpPr>
        <p:spPr>
          <a:xfrm>
            <a:off x="323528" y="4126424"/>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ActiveHead</a:t>
            </a:r>
            <a:r>
              <a:rPr lang="en-US" altLang="zh-CN" dirty="0"/>
              <a:t>[k]</a:t>
            </a:r>
            <a:endParaRPr lang="zh-CN" altLang="en-US" dirty="0"/>
          </a:p>
        </p:txBody>
      </p:sp>
      <p:sp>
        <p:nvSpPr>
          <p:cNvPr id="41" name="矩形 40">
            <a:extLst>
              <a:ext uri="{FF2B5EF4-FFF2-40B4-BE49-F238E27FC236}">
                <a16:creationId xmlns:a16="http://schemas.microsoft.com/office/drawing/2014/main" id="{D9BE5ACC-B8F0-4604-9C2C-4B7F449CB4DD}"/>
              </a:ext>
            </a:extLst>
          </p:cNvPr>
          <p:cNvSpPr/>
          <p:nvPr/>
        </p:nvSpPr>
        <p:spPr>
          <a:xfrm>
            <a:off x="2311684"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sp>
        <p:nvSpPr>
          <p:cNvPr id="42" name="矩形 41">
            <a:extLst>
              <a:ext uri="{FF2B5EF4-FFF2-40B4-BE49-F238E27FC236}">
                <a16:creationId xmlns:a16="http://schemas.microsoft.com/office/drawing/2014/main" id="{7E2A3E21-2E53-449B-9DA8-AAFA175FE0B2}"/>
              </a:ext>
            </a:extLst>
          </p:cNvPr>
          <p:cNvSpPr/>
          <p:nvPr/>
        </p:nvSpPr>
        <p:spPr>
          <a:xfrm>
            <a:off x="3985410"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6</a:t>
            </a:r>
            <a:endParaRPr lang="zh-CN" altLang="en-US" dirty="0"/>
          </a:p>
        </p:txBody>
      </p:sp>
      <p:sp>
        <p:nvSpPr>
          <p:cNvPr id="43" name="矩形 42">
            <a:extLst>
              <a:ext uri="{FF2B5EF4-FFF2-40B4-BE49-F238E27FC236}">
                <a16:creationId xmlns:a16="http://schemas.microsoft.com/office/drawing/2014/main" id="{85A6141A-957F-4A9E-8ADF-7D5A526FF41D}"/>
              </a:ext>
            </a:extLst>
          </p:cNvPr>
          <p:cNvSpPr/>
          <p:nvPr/>
        </p:nvSpPr>
        <p:spPr>
          <a:xfrm>
            <a:off x="5641776"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7</a:t>
            </a:r>
            <a:endParaRPr lang="zh-CN" altLang="en-US" dirty="0"/>
          </a:p>
        </p:txBody>
      </p:sp>
      <p:sp>
        <p:nvSpPr>
          <p:cNvPr id="44" name="矩形 43">
            <a:extLst>
              <a:ext uri="{FF2B5EF4-FFF2-40B4-BE49-F238E27FC236}">
                <a16:creationId xmlns:a16="http://schemas.microsoft.com/office/drawing/2014/main" id="{077E416D-306A-4603-A3BA-E26C48DB72AD}"/>
              </a:ext>
            </a:extLst>
          </p:cNvPr>
          <p:cNvSpPr/>
          <p:nvPr/>
        </p:nvSpPr>
        <p:spPr>
          <a:xfrm>
            <a:off x="3991328" y="3262325"/>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8</a:t>
            </a:r>
            <a:endParaRPr lang="zh-CN" altLang="en-US" dirty="0"/>
          </a:p>
        </p:txBody>
      </p:sp>
      <p:cxnSp>
        <p:nvCxnSpPr>
          <p:cNvPr id="46" name="直接箭头连接符 45">
            <a:extLst>
              <a:ext uri="{FF2B5EF4-FFF2-40B4-BE49-F238E27FC236}">
                <a16:creationId xmlns:a16="http://schemas.microsoft.com/office/drawing/2014/main" id="{DEE05D8D-2A3D-4F2F-89E7-64C4E28D3BA8}"/>
              </a:ext>
            </a:extLst>
          </p:cNvPr>
          <p:cNvCxnSpPr>
            <a:stCxn id="8" idx="2"/>
            <a:endCxn id="41" idx="0"/>
          </p:cNvCxnSpPr>
          <p:nvPr/>
        </p:nvCxnSpPr>
        <p:spPr>
          <a:xfrm>
            <a:off x="2820912" y="1849388"/>
            <a:ext cx="0"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C37A6031-856A-4261-9FAD-0B6C73226E0D}"/>
              </a:ext>
            </a:extLst>
          </p:cNvPr>
          <p:cNvCxnSpPr>
            <a:stCxn id="10" idx="2"/>
            <a:endCxn id="42" idx="0"/>
          </p:cNvCxnSpPr>
          <p:nvPr/>
        </p:nvCxnSpPr>
        <p:spPr>
          <a:xfrm>
            <a:off x="4487440" y="1849388"/>
            <a:ext cx="7198"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A37F683-8BB8-4717-AB3C-1905F19B2267}"/>
              </a:ext>
            </a:extLst>
          </p:cNvPr>
          <p:cNvCxnSpPr>
            <a:stCxn id="42" idx="2"/>
            <a:endCxn id="44" idx="0"/>
          </p:cNvCxnSpPr>
          <p:nvPr/>
        </p:nvCxnSpPr>
        <p:spPr>
          <a:xfrm>
            <a:off x="4494638" y="2771881"/>
            <a:ext cx="5918" cy="4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919E248A-7EAC-4111-9DFE-BC8CB11F2E49}"/>
              </a:ext>
            </a:extLst>
          </p:cNvPr>
          <p:cNvCxnSpPr>
            <a:stCxn id="12" idx="2"/>
            <a:endCxn id="43" idx="0"/>
          </p:cNvCxnSpPr>
          <p:nvPr/>
        </p:nvCxnSpPr>
        <p:spPr>
          <a:xfrm>
            <a:off x="6151004" y="1849388"/>
            <a:ext cx="0"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BAFC433-FA66-4C1F-B99C-B6857C9C17C3}"/>
              </a:ext>
            </a:extLst>
          </p:cNvPr>
          <p:cNvCxnSpPr>
            <a:stCxn id="24" idx="3"/>
            <a:endCxn id="44" idx="1"/>
          </p:cNvCxnSpPr>
          <p:nvPr/>
        </p:nvCxnSpPr>
        <p:spPr>
          <a:xfrm flipV="1">
            <a:off x="1979712" y="3478349"/>
            <a:ext cx="2011616" cy="7199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2" name="直接箭头连接符 61">
            <a:extLst>
              <a:ext uri="{FF2B5EF4-FFF2-40B4-BE49-F238E27FC236}">
                <a16:creationId xmlns:a16="http://schemas.microsoft.com/office/drawing/2014/main" id="{25709319-6451-4E7C-8FA0-AD4DE8B86BDA}"/>
              </a:ext>
            </a:extLst>
          </p:cNvPr>
          <p:cNvCxnSpPr>
            <a:stCxn id="29" idx="3"/>
          </p:cNvCxnSpPr>
          <p:nvPr/>
        </p:nvCxnSpPr>
        <p:spPr>
          <a:xfrm flipV="1">
            <a:off x="1979712" y="1849388"/>
            <a:ext cx="2005698" cy="249304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连接符: 肘形 65">
            <a:extLst>
              <a:ext uri="{FF2B5EF4-FFF2-40B4-BE49-F238E27FC236}">
                <a16:creationId xmlns:a16="http://schemas.microsoft.com/office/drawing/2014/main" id="{D7747DE2-23EE-4E2B-9B35-9D635BBE557D}"/>
              </a:ext>
            </a:extLst>
          </p:cNvPr>
          <p:cNvCxnSpPr>
            <a:stCxn id="25" idx="3"/>
            <a:endCxn id="12" idx="3"/>
          </p:cNvCxnSpPr>
          <p:nvPr/>
        </p:nvCxnSpPr>
        <p:spPr>
          <a:xfrm flipV="1">
            <a:off x="1979712" y="1633364"/>
            <a:ext cx="4680520" cy="3501157"/>
          </a:xfrm>
          <a:prstGeom prst="bentConnector3">
            <a:avLst>
              <a:gd name="adj1" fmla="val 104884"/>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05392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11</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zh-CN" altLang="en-US" dirty="0"/>
              <a:t>新线程加入的</a:t>
            </a:r>
            <a:r>
              <a:rPr lang="en-US" altLang="zh-CN" dirty="0"/>
              <a:t>Transaction</a:t>
            </a:r>
            <a:endParaRPr lang="zh-CN" altLang="en-US" dirty="0"/>
          </a:p>
        </p:txBody>
      </p:sp>
      <p:sp>
        <p:nvSpPr>
          <p:cNvPr id="7" name="矩形 6">
            <a:extLst>
              <a:ext uri="{FF2B5EF4-FFF2-40B4-BE49-F238E27FC236}">
                <a16:creationId xmlns:a16="http://schemas.microsoft.com/office/drawing/2014/main" id="{A5AEB820-5110-4849-97AB-F859E7E19B1B}"/>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5579603C-07F9-4804-B5A4-D73C71E01D73}"/>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9" name="直接箭头连接符 8">
            <a:extLst>
              <a:ext uri="{FF2B5EF4-FFF2-40B4-BE49-F238E27FC236}">
                <a16:creationId xmlns:a16="http://schemas.microsoft.com/office/drawing/2014/main" id="{F3EAF17B-B664-418F-B637-CC7F8DAC7B04}"/>
              </a:ext>
            </a:extLst>
          </p:cNvPr>
          <p:cNvCxnSpPr>
            <a:cxnSpLocks/>
            <a:stCxn id="7" idx="3"/>
            <a:endCxn id="8" idx="1"/>
          </p:cNvCxnSpPr>
          <p:nvPr/>
        </p:nvCxnSpPr>
        <p:spPr>
          <a:xfrm>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66BD6E1-5EB9-4C56-BA84-B7F81043BACF}"/>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11" name="直接箭头连接符 10">
            <a:extLst>
              <a:ext uri="{FF2B5EF4-FFF2-40B4-BE49-F238E27FC236}">
                <a16:creationId xmlns:a16="http://schemas.microsoft.com/office/drawing/2014/main" id="{54424A60-9C33-4A9C-8DC3-9D7D02B2F8D0}"/>
              </a:ext>
            </a:extLst>
          </p:cNvPr>
          <p:cNvCxnSpPr>
            <a:cxnSpLocks/>
            <a:stCxn id="8" idx="3"/>
            <a:endCxn id="10" idx="1"/>
          </p:cNvCxnSpPr>
          <p:nvPr/>
        </p:nvCxnSpPr>
        <p:spPr>
          <a:xfrm>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CC23D56E-0AC1-40C9-BCF8-9831EC83FFD7}"/>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4</a:t>
            </a:r>
            <a:endParaRPr lang="zh-CN" altLang="en-US" dirty="0"/>
          </a:p>
        </p:txBody>
      </p:sp>
      <p:cxnSp>
        <p:nvCxnSpPr>
          <p:cNvPr id="13" name="直接箭头连接符 12">
            <a:extLst>
              <a:ext uri="{FF2B5EF4-FFF2-40B4-BE49-F238E27FC236}">
                <a16:creationId xmlns:a16="http://schemas.microsoft.com/office/drawing/2014/main" id="{6C59017A-7FFA-437F-AEB2-32780AE0D5D1}"/>
              </a:ext>
            </a:extLst>
          </p:cNvPr>
          <p:cNvCxnSpPr>
            <a:cxnSpLocks/>
            <a:stCxn id="10" idx="3"/>
            <a:endCxn id="12" idx="1"/>
          </p:cNvCxnSpPr>
          <p:nvPr/>
        </p:nvCxnSpPr>
        <p:spPr>
          <a:xfrm>
            <a:off x="4996668" y="1633364"/>
            <a:ext cx="6451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F87AD11-3A57-4088-ACDD-25CEC5205BF4}"/>
              </a:ext>
            </a:extLst>
          </p:cNvPr>
          <p:cNvSpPr txBox="1"/>
          <p:nvPr/>
        </p:nvSpPr>
        <p:spPr>
          <a:xfrm>
            <a:off x="2496876" y="1848891"/>
            <a:ext cx="648072" cy="276999"/>
          </a:xfrm>
          <a:prstGeom prst="rect">
            <a:avLst/>
          </a:prstGeom>
          <a:noFill/>
        </p:spPr>
        <p:txBody>
          <a:bodyPr wrap="square" rtlCol="0">
            <a:spAutoFit/>
          </a:bodyPr>
          <a:lstStyle/>
          <a:p>
            <a:pPr algn="ctr"/>
            <a:r>
              <a:rPr lang="en-US" altLang="zh-CN" sz="1200" dirty="0"/>
              <a:t>3</a:t>
            </a:r>
            <a:endParaRPr lang="zh-CN" altLang="en-US" sz="1200" dirty="0"/>
          </a:p>
        </p:txBody>
      </p:sp>
      <p:sp>
        <p:nvSpPr>
          <p:cNvPr id="15" name="文本框 14">
            <a:extLst>
              <a:ext uri="{FF2B5EF4-FFF2-40B4-BE49-F238E27FC236}">
                <a16:creationId xmlns:a16="http://schemas.microsoft.com/office/drawing/2014/main" id="{2D61278C-2855-419A-8069-060686777892}"/>
              </a:ext>
            </a:extLst>
          </p:cNvPr>
          <p:cNvSpPr txBox="1"/>
          <p:nvPr/>
        </p:nvSpPr>
        <p:spPr>
          <a:xfrm>
            <a:off x="4130146" y="1848890"/>
            <a:ext cx="648072" cy="276999"/>
          </a:xfrm>
          <a:prstGeom prst="rect">
            <a:avLst/>
          </a:prstGeom>
          <a:noFill/>
        </p:spPr>
        <p:txBody>
          <a:bodyPr wrap="square" rtlCol="0">
            <a:spAutoFit/>
          </a:bodyPr>
          <a:lstStyle/>
          <a:p>
            <a:pPr algn="ctr"/>
            <a:r>
              <a:rPr lang="en-US" altLang="zh-CN" sz="1200" dirty="0"/>
              <a:t>1</a:t>
            </a:r>
            <a:endParaRPr lang="zh-CN" altLang="en-US" sz="1200" dirty="0"/>
          </a:p>
        </p:txBody>
      </p:sp>
      <p:sp>
        <p:nvSpPr>
          <p:cNvPr id="16" name="文本框 15">
            <a:extLst>
              <a:ext uri="{FF2B5EF4-FFF2-40B4-BE49-F238E27FC236}">
                <a16:creationId xmlns:a16="http://schemas.microsoft.com/office/drawing/2014/main" id="{C1621B31-5660-40E5-81C3-10CECEF48FB0}"/>
              </a:ext>
            </a:extLst>
          </p:cNvPr>
          <p:cNvSpPr txBox="1"/>
          <p:nvPr/>
        </p:nvSpPr>
        <p:spPr>
          <a:xfrm>
            <a:off x="5796674" y="1838714"/>
            <a:ext cx="648072" cy="276999"/>
          </a:xfrm>
          <a:prstGeom prst="rect">
            <a:avLst/>
          </a:prstGeom>
          <a:noFill/>
        </p:spPr>
        <p:txBody>
          <a:bodyPr wrap="square" rtlCol="0">
            <a:spAutoFit/>
          </a:bodyPr>
          <a:lstStyle/>
          <a:p>
            <a:pPr algn="ctr"/>
            <a:r>
              <a:rPr lang="en-US" altLang="zh-CN" sz="1200"/>
              <a:t>2</a:t>
            </a:r>
            <a:endParaRPr lang="zh-CN" altLang="en-US" sz="1200" dirty="0"/>
          </a:p>
        </p:txBody>
      </p:sp>
      <p:sp>
        <p:nvSpPr>
          <p:cNvPr id="19" name="矩形 18">
            <a:extLst>
              <a:ext uri="{FF2B5EF4-FFF2-40B4-BE49-F238E27FC236}">
                <a16:creationId xmlns:a16="http://schemas.microsoft.com/office/drawing/2014/main" id="{102203FC-A297-47FC-B816-D5D576F7D3F5}"/>
              </a:ext>
            </a:extLst>
          </p:cNvPr>
          <p:cNvSpPr/>
          <p:nvPr/>
        </p:nvSpPr>
        <p:spPr>
          <a:xfrm>
            <a:off x="7236296" y="2647924"/>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sp>
        <p:nvSpPr>
          <p:cNvPr id="20" name="文本框 19">
            <a:extLst>
              <a:ext uri="{FF2B5EF4-FFF2-40B4-BE49-F238E27FC236}">
                <a16:creationId xmlns:a16="http://schemas.microsoft.com/office/drawing/2014/main" id="{224803CB-0AD3-4510-8E07-FB9DAB090EB8}"/>
              </a:ext>
            </a:extLst>
          </p:cNvPr>
          <p:cNvSpPr txBox="1"/>
          <p:nvPr/>
        </p:nvSpPr>
        <p:spPr>
          <a:xfrm>
            <a:off x="7391194" y="3069298"/>
            <a:ext cx="648072" cy="276999"/>
          </a:xfrm>
          <a:prstGeom prst="rect">
            <a:avLst/>
          </a:prstGeom>
          <a:noFill/>
        </p:spPr>
        <p:txBody>
          <a:bodyPr wrap="square" rtlCol="0">
            <a:spAutoFit/>
          </a:bodyPr>
          <a:lstStyle/>
          <a:p>
            <a:pPr algn="ctr"/>
            <a:r>
              <a:rPr lang="en-US" altLang="zh-CN" sz="1200" dirty="0"/>
              <a:t>3</a:t>
            </a:r>
            <a:endParaRPr lang="zh-CN" altLang="en-US" sz="1200" dirty="0"/>
          </a:p>
        </p:txBody>
      </p:sp>
      <p:cxnSp>
        <p:nvCxnSpPr>
          <p:cNvPr id="22" name="直接箭头连接符 21">
            <a:extLst>
              <a:ext uri="{FF2B5EF4-FFF2-40B4-BE49-F238E27FC236}">
                <a16:creationId xmlns:a16="http://schemas.microsoft.com/office/drawing/2014/main" id="{0D8193E5-EB00-47C2-BF65-F330696A2EED}"/>
              </a:ext>
            </a:extLst>
          </p:cNvPr>
          <p:cNvCxnSpPr/>
          <p:nvPr/>
        </p:nvCxnSpPr>
        <p:spPr>
          <a:xfrm flipH="1" flipV="1">
            <a:off x="6732240" y="2209428"/>
            <a:ext cx="288032"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34E42E8-DD09-4A33-9A9A-262BB408705B}"/>
              </a:ext>
            </a:extLst>
          </p:cNvPr>
          <p:cNvSpPr txBox="1"/>
          <p:nvPr/>
        </p:nvSpPr>
        <p:spPr>
          <a:xfrm>
            <a:off x="7020272" y="1993404"/>
            <a:ext cx="504056" cy="369332"/>
          </a:xfrm>
          <a:prstGeom prst="rect">
            <a:avLst/>
          </a:prstGeom>
          <a:noFill/>
        </p:spPr>
        <p:txBody>
          <a:bodyPr wrap="square" rtlCol="0">
            <a:spAutoFit/>
          </a:bodyPr>
          <a:lstStyle/>
          <a:p>
            <a:r>
              <a:rPr lang="en-US" altLang="zh-CN" dirty="0"/>
              <a:t>?</a:t>
            </a:r>
            <a:endParaRPr lang="zh-CN" altLang="en-US" dirty="0"/>
          </a:p>
        </p:txBody>
      </p:sp>
      <p:sp>
        <p:nvSpPr>
          <p:cNvPr id="24" name="矩形 23">
            <a:extLst>
              <a:ext uri="{FF2B5EF4-FFF2-40B4-BE49-F238E27FC236}">
                <a16:creationId xmlns:a16="http://schemas.microsoft.com/office/drawing/2014/main" id="{F8322FAC-50E7-404B-8E9B-86D827CE4EAC}"/>
              </a:ext>
            </a:extLst>
          </p:cNvPr>
          <p:cNvSpPr/>
          <p:nvPr/>
        </p:nvSpPr>
        <p:spPr>
          <a:xfrm>
            <a:off x="323528" y="3334336"/>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BlockTail</a:t>
            </a:r>
            <a:r>
              <a:rPr lang="en-US" altLang="zh-CN" dirty="0"/>
              <a:t>[3]</a:t>
            </a:r>
            <a:endParaRPr lang="zh-CN" altLang="en-US" dirty="0"/>
          </a:p>
        </p:txBody>
      </p:sp>
      <p:sp>
        <p:nvSpPr>
          <p:cNvPr id="25" name="矩形 24">
            <a:extLst>
              <a:ext uri="{FF2B5EF4-FFF2-40B4-BE49-F238E27FC236}">
                <a16:creationId xmlns:a16="http://schemas.microsoft.com/office/drawing/2014/main" id="{126BC78E-3698-46C1-92BC-A9BF282D92AB}"/>
              </a:ext>
            </a:extLst>
          </p:cNvPr>
          <p:cNvSpPr/>
          <p:nvPr/>
        </p:nvSpPr>
        <p:spPr>
          <a:xfrm>
            <a:off x="323528" y="4918512"/>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ActiveTail</a:t>
            </a:r>
            <a:endParaRPr lang="zh-CN" altLang="en-US" dirty="0"/>
          </a:p>
        </p:txBody>
      </p:sp>
      <p:sp>
        <p:nvSpPr>
          <p:cNvPr id="26" name="文本框 25">
            <a:extLst>
              <a:ext uri="{FF2B5EF4-FFF2-40B4-BE49-F238E27FC236}">
                <a16:creationId xmlns:a16="http://schemas.microsoft.com/office/drawing/2014/main" id="{45370A03-1FD4-4679-B281-5AD7B5B742DE}"/>
              </a:ext>
            </a:extLst>
          </p:cNvPr>
          <p:cNvSpPr txBox="1"/>
          <p:nvPr/>
        </p:nvSpPr>
        <p:spPr>
          <a:xfrm>
            <a:off x="498376" y="2721940"/>
            <a:ext cx="1306488" cy="369332"/>
          </a:xfrm>
          <a:prstGeom prst="rect">
            <a:avLst/>
          </a:prstGeom>
          <a:noFill/>
        </p:spPr>
        <p:txBody>
          <a:bodyPr wrap="square" rtlCol="0">
            <a:spAutoFit/>
          </a:bodyPr>
          <a:lstStyle/>
          <a:p>
            <a:pPr algn="ctr"/>
            <a:r>
              <a:rPr lang="zh-CN" altLang="en-US" dirty="0"/>
              <a:t>三个指针</a:t>
            </a:r>
          </a:p>
        </p:txBody>
      </p:sp>
      <p:sp>
        <p:nvSpPr>
          <p:cNvPr id="28" name="文本框 27">
            <a:extLst>
              <a:ext uri="{FF2B5EF4-FFF2-40B4-BE49-F238E27FC236}">
                <a16:creationId xmlns:a16="http://schemas.microsoft.com/office/drawing/2014/main" id="{7364443F-F902-4E21-9425-E116DBAF0675}"/>
              </a:ext>
            </a:extLst>
          </p:cNvPr>
          <p:cNvSpPr txBox="1"/>
          <p:nvPr/>
        </p:nvSpPr>
        <p:spPr>
          <a:xfrm>
            <a:off x="2387594" y="2729910"/>
            <a:ext cx="4488661" cy="2308324"/>
          </a:xfrm>
          <a:prstGeom prst="rect">
            <a:avLst/>
          </a:prstGeom>
          <a:noFill/>
        </p:spPr>
        <p:txBody>
          <a:bodyPr wrap="square" rtlCol="0">
            <a:spAutoFit/>
          </a:bodyPr>
          <a:lstStyle/>
          <a:p>
            <a:pPr marL="342900" indent="-342900">
              <a:buAutoNum type="arabicPeriod"/>
            </a:pPr>
            <a:r>
              <a:rPr lang="zh-CN" altLang="en-US" dirty="0"/>
              <a:t>新节点原子操作</a:t>
            </a:r>
            <a:r>
              <a:rPr lang="en-US" altLang="zh-CN" dirty="0" err="1"/>
              <a:t>ActiveHead</a:t>
            </a:r>
            <a:r>
              <a:rPr lang="en-US" altLang="zh-CN" dirty="0"/>
              <a:t>[k]</a:t>
            </a:r>
            <a:r>
              <a:rPr lang="zh-CN" altLang="en-US" dirty="0"/>
              <a:t>，为空则设为自己并进入活跃队列，非空则通过原子操作把自己设为</a:t>
            </a:r>
            <a:r>
              <a:rPr lang="en-US" altLang="zh-CN" dirty="0" err="1"/>
              <a:t>BlockTail</a:t>
            </a:r>
            <a:r>
              <a:rPr lang="en-US" altLang="zh-CN" dirty="0"/>
              <a:t>[k]</a:t>
            </a:r>
            <a:r>
              <a:rPr lang="zh-CN" altLang="en-US" dirty="0"/>
              <a:t>并进入自己</a:t>
            </a:r>
            <a:r>
              <a:rPr lang="en-US" altLang="zh-CN" dirty="0"/>
              <a:t>CPU</a:t>
            </a:r>
            <a:r>
              <a:rPr lang="zh-CN" altLang="en-US" dirty="0"/>
              <a:t>的阻塞队列</a:t>
            </a:r>
            <a:endParaRPr lang="en-US" altLang="zh-CN" dirty="0"/>
          </a:p>
          <a:p>
            <a:pPr marL="342900" indent="-342900">
              <a:buAutoNum type="arabicPeriod"/>
            </a:pPr>
            <a:r>
              <a:rPr lang="zh-CN" altLang="en-US" dirty="0"/>
              <a:t>活跃节点在活跃队列的时间片耗尽、或获取到了锁，原子操作</a:t>
            </a:r>
            <a:r>
              <a:rPr lang="en-US" altLang="zh-CN" dirty="0" err="1"/>
              <a:t>ActiveHead</a:t>
            </a:r>
            <a:r>
              <a:rPr lang="en-US" altLang="zh-CN" dirty="0"/>
              <a:t>[k]</a:t>
            </a:r>
            <a:r>
              <a:rPr lang="zh-CN" altLang="en-US" dirty="0"/>
              <a:t>，将其置为后继节点，并将其唤醒，再执行</a:t>
            </a:r>
            <a:r>
              <a:rPr lang="en-US" altLang="zh-CN" dirty="0"/>
              <a:t>1</a:t>
            </a:r>
          </a:p>
        </p:txBody>
      </p:sp>
      <p:sp>
        <p:nvSpPr>
          <p:cNvPr id="29" name="矩形 28">
            <a:extLst>
              <a:ext uri="{FF2B5EF4-FFF2-40B4-BE49-F238E27FC236}">
                <a16:creationId xmlns:a16="http://schemas.microsoft.com/office/drawing/2014/main" id="{583638BE-2DDD-4EB6-91F8-CBC935C271F0}"/>
              </a:ext>
            </a:extLst>
          </p:cNvPr>
          <p:cNvSpPr/>
          <p:nvPr/>
        </p:nvSpPr>
        <p:spPr>
          <a:xfrm>
            <a:off x="323528" y="4126424"/>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ActiveHead</a:t>
            </a:r>
            <a:r>
              <a:rPr lang="en-US" altLang="zh-CN" dirty="0"/>
              <a:t>[3]</a:t>
            </a:r>
            <a:endParaRPr lang="zh-CN" altLang="en-US" dirty="0"/>
          </a:p>
        </p:txBody>
      </p:sp>
    </p:spTree>
    <p:extLst>
      <p:ext uri="{BB962C8B-B14F-4D97-AF65-F5344CB8AC3E}">
        <p14:creationId xmlns:p14="http://schemas.microsoft.com/office/powerpoint/2010/main" val="29776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8C1FAB-72D3-4249-9814-9D82B1329706}"/>
              </a:ext>
            </a:extLst>
          </p:cNvPr>
          <p:cNvSpPr>
            <a:spLocks noGrp="1"/>
          </p:cNvSpPr>
          <p:nvPr>
            <p:ph idx="1"/>
          </p:nvPr>
        </p:nvSpPr>
        <p:spPr/>
        <p:txBody>
          <a:bodyPr>
            <a:normAutofit/>
          </a:bodyPr>
          <a:lstStyle/>
          <a:p>
            <a:r>
              <a:rPr lang="zh-CN" altLang="en-US" dirty="0"/>
              <a:t>处于活跃队列的每个</a:t>
            </a:r>
            <a:r>
              <a:rPr lang="en-US" altLang="zh-CN" dirty="0"/>
              <a:t>CPU</a:t>
            </a:r>
            <a:r>
              <a:rPr lang="zh-CN" altLang="en-US" dirty="0"/>
              <a:t>的自旋节点，可以利用忙等的时间对自己</a:t>
            </a:r>
            <a:r>
              <a:rPr lang="en-US" altLang="zh-CN" dirty="0"/>
              <a:t>CPU</a:t>
            </a:r>
            <a:r>
              <a:rPr lang="zh-CN" altLang="en-US" dirty="0"/>
              <a:t>的阻塞队列进行管理</a:t>
            </a:r>
            <a:endParaRPr lang="en-US" altLang="zh-CN" dirty="0"/>
          </a:p>
          <a:p>
            <a:r>
              <a:rPr lang="zh-CN" altLang="en-US" dirty="0">
                <a:solidFill>
                  <a:srgbClr val="941100"/>
                </a:solidFill>
              </a:rPr>
              <a:t>可以保证的是，当活跃队列没有等待者时，所有阻塞队列一定为空</a:t>
            </a:r>
            <a:endParaRPr lang="en-US" altLang="zh-CN" dirty="0">
              <a:solidFill>
                <a:srgbClr val="941100"/>
              </a:solidFill>
            </a:endParaRPr>
          </a:p>
        </p:txBody>
      </p:sp>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12</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r>
              <a:rPr lang="zh-CN" altLang="en-US" dirty="0"/>
              <a:t>的改进</a:t>
            </a:r>
          </a:p>
        </p:txBody>
      </p:sp>
    </p:spTree>
    <p:extLst>
      <p:ext uri="{BB962C8B-B14F-4D97-AF65-F5344CB8AC3E}">
        <p14:creationId xmlns:p14="http://schemas.microsoft.com/office/powerpoint/2010/main" val="103188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13</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a:xfrm>
            <a:off x="457200" y="228866"/>
            <a:ext cx="8229600" cy="900442"/>
          </a:xfrm>
        </p:spPr>
        <p:txBody>
          <a:bodyPr/>
          <a:lstStyle/>
          <a:p>
            <a:r>
              <a:rPr lang="zh-CN" altLang="en-US" dirty="0"/>
              <a:t>新线程加入的</a:t>
            </a:r>
            <a:r>
              <a:rPr lang="en-US" altLang="zh-CN" dirty="0"/>
              <a:t>Transaction</a:t>
            </a:r>
            <a:endParaRPr lang="zh-CN" altLang="en-US" dirty="0"/>
          </a:p>
        </p:txBody>
      </p:sp>
      <p:sp>
        <p:nvSpPr>
          <p:cNvPr id="7" name="矩形 6">
            <a:extLst>
              <a:ext uri="{FF2B5EF4-FFF2-40B4-BE49-F238E27FC236}">
                <a16:creationId xmlns:a16="http://schemas.microsoft.com/office/drawing/2014/main" id="{A5AEB820-5110-4849-97AB-F859E7E19B1B}"/>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5579603C-07F9-4804-B5A4-D73C71E01D73}"/>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9" name="直接箭头连接符 8">
            <a:extLst>
              <a:ext uri="{FF2B5EF4-FFF2-40B4-BE49-F238E27FC236}">
                <a16:creationId xmlns:a16="http://schemas.microsoft.com/office/drawing/2014/main" id="{F3EAF17B-B664-418F-B637-CC7F8DAC7B04}"/>
              </a:ext>
            </a:extLst>
          </p:cNvPr>
          <p:cNvCxnSpPr>
            <a:cxnSpLocks/>
            <a:stCxn id="7" idx="3"/>
            <a:endCxn id="8" idx="1"/>
          </p:cNvCxnSpPr>
          <p:nvPr/>
        </p:nvCxnSpPr>
        <p:spPr>
          <a:xfrm>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66BD6E1-5EB9-4C56-BA84-B7F81043BACF}"/>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11" name="直接箭头连接符 10">
            <a:extLst>
              <a:ext uri="{FF2B5EF4-FFF2-40B4-BE49-F238E27FC236}">
                <a16:creationId xmlns:a16="http://schemas.microsoft.com/office/drawing/2014/main" id="{54424A60-9C33-4A9C-8DC3-9D7D02B2F8D0}"/>
              </a:ext>
            </a:extLst>
          </p:cNvPr>
          <p:cNvCxnSpPr>
            <a:cxnSpLocks/>
            <a:stCxn id="8" idx="3"/>
            <a:endCxn id="10" idx="1"/>
          </p:cNvCxnSpPr>
          <p:nvPr/>
        </p:nvCxnSpPr>
        <p:spPr>
          <a:xfrm>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CC23D56E-0AC1-40C9-BCF8-9831EC83FFD7}"/>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4</a:t>
            </a:r>
            <a:endParaRPr lang="zh-CN" altLang="en-US" dirty="0"/>
          </a:p>
        </p:txBody>
      </p:sp>
      <p:cxnSp>
        <p:nvCxnSpPr>
          <p:cNvPr id="13" name="直接箭头连接符 12">
            <a:extLst>
              <a:ext uri="{FF2B5EF4-FFF2-40B4-BE49-F238E27FC236}">
                <a16:creationId xmlns:a16="http://schemas.microsoft.com/office/drawing/2014/main" id="{6C59017A-7FFA-437F-AEB2-32780AE0D5D1}"/>
              </a:ext>
            </a:extLst>
          </p:cNvPr>
          <p:cNvCxnSpPr>
            <a:cxnSpLocks/>
            <a:stCxn id="10" idx="3"/>
            <a:endCxn id="12" idx="1"/>
          </p:cNvCxnSpPr>
          <p:nvPr/>
        </p:nvCxnSpPr>
        <p:spPr>
          <a:xfrm>
            <a:off x="4996668" y="1633364"/>
            <a:ext cx="6451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F8322FAC-50E7-404B-8E9B-86D827CE4EAC}"/>
              </a:ext>
            </a:extLst>
          </p:cNvPr>
          <p:cNvSpPr/>
          <p:nvPr/>
        </p:nvSpPr>
        <p:spPr>
          <a:xfrm>
            <a:off x="323528" y="3334336"/>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CoreTail</a:t>
            </a:r>
            <a:r>
              <a:rPr lang="en-US" altLang="zh-CN" dirty="0"/>
              <a:t>[k]</a:t>
            </a:r>
            <a:endParaRPr lang="zh-CN" altLang="en-US" dirty="0"/>
          </a:p>
        </p:txBody>
      </p:sp>
      <p:sp>
        <p:nvSpPr>
          <p:cNvPr id="26" name="文本框 25">
            <a:extLst>
              <a:ext uri="{FF2B5EF4-FFF2-40B4-BE49-F238E27FC236}">
                <a16:creationId xmlns:a16="http://schemas.microsoft.com/office/drawing/2014/main" id="{45370A03-1FD4-4679-B281-5AD7B5B742DE}"/>
              </a:ext>
            </a:extLst>
          </p:cNvPr>
          <p:cNvSpPr txBox="1"/>
          <p:nvPr/>
        </p:nvSpPr>
        <p:spPr>
          <a:xfrm>
            <a:off x="498376" y="2721940"/>
            <a:ext cx="1306488" cy="369332"/>
          </a:xfrm>
          <a:prstGeom prst="rect">
            <a:avLst/>
          </a:prstGeom>
          <a:noFill/>
        </p:spPr>
        <p:txBody>
          <a:bodyPr wrap="square" rtlCol="0">
            <a:spAutoFit/>
          </a:bodyPr>
          <a:lstStyle/>
          <a:p>
            <a:pPr algn="ctr"/>
            <a:r>
              <a:rPr lang="zh-CN" altLang="en-US" dirty="0"/>
              <a:t>两个指针</a:t>
            </a:r>
          </a:p>
        </p:txBody>
      </p:sp>
      <p:sp>
        <p:nvSpPr>
          <p:cNvPr id="41" name="矩形 40">
            <a:extLst>
              <a:ext uri="{FF2B5EF4-FFF2-40B4-BE49-F238E27FC236}">
                <a16:creationId xmlns:a16="http://schemas.microsoft.com/office/drawing/2014/main" id="{D9BE5ACC-B8F0-4604-9C2C-4B7F449CB4DD}"/>
              </a:ext>
            </a:extLst>
          </p:cNvPr>
          <p:cNvSpPr/>
          <p:nvPr/>
        </p:nvSpPr>
        <p:spPr>
          <a:xfrm>
            <a:off x="2311684"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sp>
        <p:nvSpPr>
          <p:cNvPr id="42" name="矩形 41">
            <a:extLst>
              <a:ext uri="{FF2B5EF4-FFF2-40B4-BE49-F238E27FC236}">
                <a16:creationId xmlns:a16="http://schemas.microsoft.com/office/drawing/2014/main" id="{7E2A3E21-2E53-449B-9DA8-AAFA175FE0B2}"/>
              </a:ext>
            </a:extLst>
          </p:cNvPr>
          <p:cNvSpPr/>
          <p:nvPr/>
        </p:nvSpPr>
        <p:spPr>
          <a:xfrm>
            <a:off x="3985410"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6</a:t>
            </a:r>
            <a:endParaRPr lang="zh-CN" altLang="en-US" dirty="0"/>
          </a:p>
        </p:txBody>
      </p:sp>
      <p:sp>
        <p:nvSpPr>
          <p:cNvPr id="43" name="矩形 42">
            <a:extLst>
              <a:ext uri="{FF2B5EF4-FFF2-40B4-BE49-F238E27FC236}">
                <a16:creationId xmlns:a16="http://schemas.microsoft.com/office/drawing/2014/main" id="{85A6141A-957F-4A9E-8ADF-7D5A526FF41D}"/>
              </a:ext>
            </a:extLst>
          </p:cNvPr>
          <p:cNvSpPr/>
          <p:nvPr/>
        </p:nvSpPr>
        <p:spPr>
          <a:xfrm>
            <a:off x="5641776"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7</a:t>
            </a:r>
            <a:endParaRPr lang="zh-CN" altLang="en-US" dirty="0"/>
          </a:p>
        </p:txBody>
      </p:sp>
      <p:sp>
        <p:nvSpPr>
          <p:cNvPr id="44" name="矩形 43">
            <a:extLst>
              <a:ext uri="{FF2B5EF4-FFF2-40B4-BE49-F238E27FC236}">
                <a16:creationId xmlns:a16="http://schemas.microsoft.com/office/drawing/2014/main" id="{077E416D-306A-4603-A3BA-E26C48DB72AD}"/>
              </a:ext>
            </a:extLst>
          </p:cNvPr>
          <p:cNvSpPr/>
          <p:nvPr/>
        </p:nvSpPr>
        <p:spPr>
          <a:xfrm>
            <a:off x="3991328" y="3262325"/>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8</a:t>
            </a:r>
            <a:endParaRPr lang="zh-CN" altLang="en-US" dirty="0"/>
          </a:p>
        </p:txBody>
      </p:sp>
      <p:cxnSp>
        <p:nvCxnSpPr>
          <p:cNvPr id="46" name="直接箭头连接符 45">
            <a:extLst>
              <a:ext uri="{FF2B5EF4-FFF2-40B4-BE49-F238E27FC236}">
                <a16:creationId xmlns:a16="http://schemas.microsoft.com/office/drawing/2014/main" id="{DEE05D8D-2A3D-4F2F-89E7-64C4E28D3BA8}"/>
              </a:ext>
            </a:extLst>
          </p:cNvPr>
          <p:cNvCxnSpPr>
            <a:cxnSpLocks/>
            <a:stCxn id="8" idx="2"/>
            <a:endCxn id="41" idx="0"/>
          </p:cNvCxnSpPr>
          <p:nvPr/>
        </p:nvCxnSpPr>
        <p:spPr>
          <a:xfrm>
            <a:off x="2820912" y="1849388"/>
            <a:ext cx="0"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C37A6031-856A-4261-9FAD-0B6C73226E0D}"/>
              </a:ext>
            </a:extLst>
          </p:cNvPr>
          <p:cNvCxnSpPr>
            <a:cxnSpLocks/>
            <a:stCxn id="10" idx="2"/>
            <a:endCxn id="42" idx="0"/>
          </p:cNvCxnSpPr>
          <p:nvPr/>
        </p:nvCxnSpPr>
        <p:spPr>
          <a:xfrm>
            <a:off x="4487440" y="1849388"/>
            <a:ext cx="7198"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A37F683-8BB8-4717-AB3C-1905F19B2267}"/>
              </a:ext>
            </a:extLst>
          </p:cNvPr>
          <p:cNvCxnSpPr>
            <a:stCxn id="42" idx="2"/>
            <a:endCxn id="44" idx="0"/>
          </p:cNvCxnSpPr>
          <p:nvPr/>
        </p:nvCxnSpPr>
        <p:spPr>
          <a:xfrm>
            <a:off x="4494638" y="2771881"/>
            <a:ext cx="5918" cy="4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919E248A-7EAC-4111-9DFE-BC8CB11F2E49}"/>
              </a:ext>
            </a:extLst>
          </p:cNvPr>
          <p:cNvCxnSpPr>
            <a:stCxn id="12" idx="2"/>
            <a:endCxn id="43" idx="0"/>
          </p:cNvCxnSpPr>
          <p:nvPr/>
        </p:nvCxnSpPr>
        <p:spPr>
          <a:xfrm>
            <a:off x="6151004" y="1849388"/>
            <a:ext cx="0"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BAFC433-FA66-4C1F-B99C-B6857C9C17C3}"/>
              </a:ext>
            </a:extLst>
          </p:cNvPr>
          <p:cNvCxnSpPr>
            <a:stCxn id="24" idx="3"/>
            <a:endCxn id="44" idx="1"/>
          </p:cNvCxnSpPr>
          <p:nvPr/>
        </p:nvCxnSpPr>
        <p:spPr>
          <a:xfrm flipV="1">
            <a:off x="1979712" y="3478349"/>
            <a:ext cx="2011616" cy="7199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连接符: 肘形 65">
            <a:extLst>
              <a:ext uri="{FF2B5EF4-FFF2-40B4-BE49-F238E27FC236}">
                <a16:creationId xmlns:a16="http://schemas.microsoft.com/office/drawing/2014/main" id="{D7747DE2-23EE-4E2B-9B35-9D635BBE557D}"/>
              </a:ext>
            </a:extLst>
          </p:cNvPr>
          <p:cNvCxnSpPr>
            <a:cxnSpLocks/>
            <a:stCxn id="27" idx="3"/>
            <a:endCxn id="12" idx="3"/>
          </p:cNvCxnSpPr>
          <p:nvPr/>
        </p:nvCxnSpPr>
        <p:spPr>
          <a:xfrm flipV="1">
            <a:off x="1979712" y="1633364"/>
            <a:ext cx="4680520" cy="2745020"/>
          </a:xfrm>
          <a:prstGeom prst="bentConnector3">
            <a:avLst>
              <a:gd name="adj1" fmla="val 104884"/>
            </a:avLst>
          </a:prstGeom>
          <a:ln>
            <a:tailEnd type="triangle"/>
          </a:ln>
        </p:spPr>
        <p:style>
          <a:lnRef idx="1">
            <a:schemeClr val="accent3"/>
          </a:lnRef>
          <a:fillRef idx="0">
            <a:schemeClr val="accent3"/>
          </a:fillRef>
          <a:effectRef idx="0">
            <a:schemeClr val="accent3"/>
          </a:effectRef>
          <a:fontRef idx="minor">
            <a:schemeClr val="tx1"/>
          </a:fontRef>
        </p:style>
      </p:cxnSp>
      <p:sp>
        <p:nvSpPr>
          <p:cNvPr id="27" name="矩形 26">
            <a:extLst>
              <a:ext uri="{FF2B5EF4-FFF2-40B4-BE49-F238E27FC236}">
                <a16:creationId xmlns:a16="http://schemas.microsoft.com/office/drawing/2014/main" id="{2C758D01-3F39-462B-B5C1-7B46E89F4DA7}"/>
              </a:ext>
            </a:extLst>
          </p:cNvPr>
          <p:cNvSpPr/>
          <p:nvPr/>
        </p:nvSpPr>
        <p:spPr>
          <a:xfrm>
            <a:off x="323528" y="4162375"/>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ActiveTail</a:t>
            </a:r>
            <a:endParaRPr lang="zh-CN" altLang="en-US" dirty="0"/>
          </a:p>
        </p:txBody>
      </p:sp>
    </p:spTree>
    <p:extLst>
      <p:ext uri="{BB962C8B-B14F-4D97-AF65-F5344CB8AC3E}">
        <p14:creationId xmlns:p14="http://schemas.microsoft.com/office/powerpoint/2010/main" val="3339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14</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zh-CN" altLang="en-US" dirty="0"/>
              <a:t>新线程加入的</a:t>
            </a:r>
            <a:r>
              <a:rPr lang="en-US" altLang="zh-CN" dirty="0"/>
              <a:t>Transaction 2</a:t>
            </a:r>
            <a:endParaRPr lang="zh-CN" altLang="en-US" dirty="0"/>
          </a:p>
        </p:txBody>
      </p:sp>
      <p:sp>
        <p:nvSpPr>
          <p:cNvPr id="7" name="矩形 6">
            <a:extLst>
              <a:ext uri="{FF2B5EF4-FFF2-40B4-BE49-F238E27FC236}">
                <a16:creationId xmlns:a16="http://schemas.microsoft.com/office/drawing/2014/main" id="{A5AEB820-5110-4849-97AB-F859E7E19B1B}"/>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5579603C-07F9-4804-B5A4-D73C71E01D73}"/>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9" name="直接箭头连接符 8">
            <a:extLst>
              <a:ext uri="{FF2B5EF4-FFF2-40B4-BE49-F238E27FC236}">
                <a16:creationId xmlns:a16="http://schemas.microsoft.com/office/drawing/2014/main" id="{F3EAF17B-B664-418F-B637-CC7F8DAC7B04}"/>
              </a:ext>
            </a:extLst>
          </p:cNvPr>
          <p:cNvCxnSpPr>
            <a:cxnSpLocks/>
            <a:stCxn id="7" idx="3"/>
            <a:endCxn id="8" idx="1"/>
          </p:cNvCxnSpPr>
          <p:nvPr/>
        </p:nvCxnSpPr>
        <p:spPr>
          <a:xfrm>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66BD6E1-5EB9-4C56-BA84-B7F81043BACF}"/>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11" name="直接箭头连接符 10">
            <a:extLst>
              <a:ext uri="{FF2B5EF4-FFF2-40B4-BE49-F238E27FC236}">
                <a16:creationId xmlns:a16="http://schemas.microsoft.com/office/drawing/2014/main" id="{54424A60-9C33-4A9C-8DC3-9D7D02B2F8D0}"/>
              </a:ext>
            </a:extLst>
          </p:cNvPr>
          <p:cNvCxnSpPr>
            <a:cxnSpLocks/>
            <a:stCxn id="8" idx="3"/>
            <a:endCxn id="10" idx="1"/>
          </p:cNvCxnSpPr>
          <p:nvPr/>
        </p:nvCxnSpPr>
        <p:spPr>
          <a:xfrm>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CC23D56E-0AC1-40C9-BCF8-9831EC83FFD7}"/>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Th 4</a:t>
            </a:r>
            <a:endParaRPr lang="zh-CN" altLang="en-US" dirty="0"/>
          </a:p>
        </p:txBody>
      </p:sp>
      <p:cxnSp>
        <p:nvCxnSpPr>
          <p:cNvPr id="13" name="直接箭头连接符 12">
            <a:extLst>
              <a:ext uri="{FF2B5EF4-FFF2-40B4-BE49-F238E27FC236}">
                <a16:creationId xmlns:a16="http://schemas.microsoft.com/office/drawing/2014/main" id="{6C59017A-7FFA-437F-AEB2-32780AE0D5D1}"/>
              </a:ext>
            </a:extLst>
          </p:cNvPr>
          <p:cNvCxnSpPr>
            <a:cxnSpLocks/>
            <a:stCxn id="10" idx="3"/>
            <a:endCxn id="12" idx="1"/>
          </p:cNvCxnSpPr>
          <p:nvPr/>
        </p:nvCxnSpPr>
        <p:spPr>
          <a:xfrm>
            <a:off x="4996668" y="1633364"/>
            <a:ext cx="6451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F87AD11-3A57-4088-ACDD-25CEC5205BF4}"/>
              </a:ext>
            </a:extLst>
          </p:cNvPr>
          <p:cNvSpPr txBox="1"/>
          <p:nvPr/>
        </p:nvSpPr>
        <p:spPr>
          <a:xfrm>
            <a:off x="2496876" y="1848891"/>
            <a:ext cx="648072" cy="276999"/>
          </a:xfrm>
          <a:prstGeom prst="rect">
            <a:avLst/>
          </a:prstGeom>
          <a:noFill/>
        </p:spPr>
        <p:txBody>
          <a:bodyPr wrap="square" rtlCol="0">
            <a:spAutoFit/>
          </a:bodyPr>
          <a:lstStyle/>
          <a:p>
            <a:pPr algn="ctr"/>
            <a:r>
              <a:rPr lang="en-US" altLang="zh-CN" sz="1200" dirty="0"/>
              <a:t>5</a:t>
            </a:r>
            <a:endParaRPr lang="zh-CN" altLang="en-US" sz="1200" dirty="0"/>
          </a:p>
        </p:txBody>
      </p:sp>
      <p:sp>
        <p:nvSpPr>
          <p:cNvPr id="15" name="文本框 14">
            <a:extLst>
              <a:ext uri="{FF2B5EF4-FFF2-40B4-BE49-F238E27FC236}">
                <a16:creationId xmlns:a16="http://schemas.microsoft.com/office/drawing/2014/main" id="{2D61278C-2855-419A-8069-060686777892}"/>
              </a:ext>
            </a:extLst>
          </p:cNvPr>
          <p:cNvSpPr txBox="1"/>
          <p:nvPr/>
        </p:nvSpPr>
        <p:spPr>
          <a:xfrm>
            <a:off x="4130146" y="1848890"/>
            <a:ext cx="648072" cy="276999"/>
          </a:xfrm>
          <a:prstGeom prst="rect">
            <a:avLst/>
          </a:prstGeom>
          <a:noFill/>
        </p:spPr>
        <p:txBody>
          <a:bodyPr wrap="square" rtlCol="0">
            <a:spAutoFit/>
          </a:bodyPr>
          <a:lstStyle/>
          <a:p>
            <a:pPr algn="ctr"/>
            <a:r>
              <a:rPr lang="en-US" altLang="zh-CN" sz="1200" dirty="0"/>
              <a:t>1</a:t>
            </a:r>
            <a:endParaRPr lang="zh-CN" altLang="en-US" sz="1200" dirty="0"/>
          </a:p>
        </p:txBody>
      </p:sp>
      <p:sp>
        <p:nvSpPr>
          <p:cNvPr id="16" name="文本框 15">
            <a:extLst>
              <a:ext uri="{FF2B5EF4-FFF2-40B4-BE49-F238E27FC236}">
                <a16:creationId xmlns:a16="http://schemas.microsoft.com/office/drawing/2014/main" id="{C1621B31-5660-40E5-81C3-10CECEF48FB0}"/>
              </a:ext>
            </a:extLst>
          </p:cNvPr>
          <p:cNvSpPr txBox="1"/>
          <p:nvPr/>
        </p:nvSpPr>
        <p:spPr>
          <a:xfrm>
            <a:off x="5796674" y="1838714"/>
            <a:ext cx="648072" cy="276999"/>
          </a:xfrm>
          <a:prstGeom prst="rect">
            <a:avLst/>
          </a:prstGeom>
          <a:noFill/>
        </p:spPr>
        <p:txBody>
          <a:bodyPr wrap="square" rtlCol="0">
            <a:spAutoFit/>
          </a:bodyPr>
          <a:lstStyle/>
          <a:p>
            <a:pPr algn="ctr"/>
            <a:r>
              <a:rPr lang="en-US" altLang="zh-CN" sz="1200"/>
              <a:t>2</a:t>
            </a:r>
            <a:endParaRPr lang="zh-CN" altLang="en-US" sz="1200" dirty="0"/>
          </a:p>
        </p:txBody>
      </p:sp>
      <p:sp>
        <p:nvSpPr>
          <p:cNvPr id="19" name="矩形 18">
            <a:extLst>
              <a:ext uri="{FF2B5EF4-FFF2-40B4-BE49-F238E27FC236}">
                <a16:creationId xmlns:a16="http://schemas.microsoft.com/office/drawing/2014/main" id="{102203FC-A297-47FC-B816-D5D576F7D3F5}"/>
              </a:ext>
            </a:extLst>
          </p:cNvPr>
          <p:cNvSpPr/>
          <p:nvPr/>
        </p:nvSpPr>
        <p:spPr>
          <a:xfrm>
            <a:off x="7236296" y="2647924"/>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sp>
        <p:nvSpPr>
          <p:cNvPr id="20" name="文本框 19">
            <a:extLst>
              <a:ext uri="{FF2B5EF4-FFF2-40B4-BE49-F238E27FC236}">
                <a16:creationId xmlns:a16="http://schemas.microsoft.com/office/drawing/2014/main" id="{224803CB-0AD3-4510-8E07-FB9DAB090EB8}"/>
              </a:ext>
            </a:extLst>
          </p:cNvPr>
          <p:cNvSpPr txBox="1"/>
          <p:nvPr/>
        </p:nvSpPr>
        <p:spPr>
          <a:xfrm>
            <a:off x="7391194" y="3069298"/>
            <a:ext cx="648072" cy="276999"/>
          </a:xfrm>
          <a:prstGeom prst="rect">
            <a:avLst/>
          </a:prstGeom>
          <a:noFill/>
        </p:spPr>
        <p:txBody>
          <a:bodyPr wrap="square" rtlCol="0">
            <a:spAutoFit/>
          </a:bodyPr>
          <a:lstStyle/>
          <a:p>
            <a:pPr algn="ctr"/>
            <a:r>
              <a:rPr lang="en-US" altLang="zh-CN" sz="1200" dirty="0"/>
              <a:t>3</a:t>
            </a:r>
            <a:endParaRPr lang="zh-CN" altLang="en-US" sz="1200" dirty="0"/>
          </a:p>
        </p:txBody>
      </p:sp>
      <p:cxnSp>
        <p:nvCxnSpPr>
          <p:cNvPr id="22" name="直接箭头连接符 21">
            <a:extLst>
              <a:ext uri="{FF2B5EF4-FFF2-40B4-BE49-F238E27FC236}">
                <a16:creationId xmlns:a16="http://schemas.microsoft.com/office/drawing/2014/main" id="{0D8193E5-EB00-47C2-BF65-F330696A2EED}"/>
              </a:ext>
            </a:extLst>
          </p:cNvPr>
          <p:cNvCxnSpPr/>
          <p:nvPr/>
        </p:nvCxnSpPr>
        <p:spPr>
          <a:xfrm flipH="1" flipV="1">
            <a:off x="6732240" y="2209428"/>
            <a:ext cx="288032"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34E42E8-DD09-4A33-9A9A-262BB408705B}"/>
              </a:ext>
            </a:extLst>
          </p:cNvPr>
          <p:cNvSpPr txBox="1"/>
          <p:nvPr/>
        </p:nvSpPr>
        <p:spPr>
          <a:xfrm>
            <a:off x="7020272" y="1993404"/>
            <a:ext cx="504056" cy="369332"/>
          </a:xfrm>
          <a:prstGeom prst="rect">
            <a:avLst/>
          </a:prstGeom>
          <a:noFill/>
        </p:spPr>
        <p:txBody>
          <a:bodyPr wrap="square" rtlCol="0">
            <a:spAutoFit/>
          </a:bodyPr>
          <a:lstStyle/>
          <a:p>
            <a:r>
              <a:rPr lang="en-US" altLang="zh-CN" dirty="0"/>
              <a:t>?</a:t>
            </a:r>
            <a:endParaRPr lang="zh-CN" altLang="en-US" dirty="0"/>
          </a:p>
        </p:txBody>
      </p:sp>
      <p:sp>
        <p:nvSpPr>
          <p:cNvPr id="24" name="矩形 23">
            <a:extLst>
              <a:ext uri="{FF2B5EF4-FFF2-40B4-BE49-F238E27FC236}">
                <a16:creationId xmlns:a16="http://schemas.microsoft.com/office/drawing/2014/main" id="{F8322FAC-50E7-404B-8E9B-86D827CE4EAC}"/>
              </a:ext>
            </a:extLst>
          </p:cNvPr>
          <p:cNvSpPr/>
          <p:nvPr/>
        </p:nvSpPr>
        <p:spPr>
          <a:xfrm>
            <a:off x="323528" y="3334336"/>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CoreTail</a:t>
            </a:r>
            <a:r>
              <a:rPr lang="en-US" altLang="zh-CN" dirty="0"/>
              <a:t>[k]</a:t>
            </a:r>
            <a:endParaRPr lang="zh-CN" altLang="en-US" dirty="0"/>
          </a:p>
        </p:txBody>
      </p:sp>
      <p:sp>
        <p:nvSpPr>
          <p:cNvPr id="25" name="矩形 24">
            <a:extLst>
              <a:ext uri="{FF2B5EF4-FFF2-40B4-BE49-F238E27FC236}">
                <a16:creationId xmlns:a16="http://schemas.microsoft.com/office/drawing/2014/main" id="{126BC78E-3698-46C1-92BC-A9BF282D92AB}"/>
              </a:ext>
            </a:extLst>
          </p:cNvPr>
          <p:cNvSpPr/>
          <p:nvPr/>
        </p:nvSpPr>
        <p:spPr>
          <a:xfrm>
            <a:off x="323528" y="4162375"/>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ActiveTail</a:t>
            </a:r>
            <a:endParaRPr lang="zh-CN" altLang="en-US" dirty="0"/>
          </a:p>
        </p:txBody>
      </p:sp>
      <p:sp>
        <p:nvSpPr>
          <p:cNvPr id="26" name="文本框 25">
            <a:extLst>
              <a:ext uri="{FF2B5EF4-FFF2-40B4-BE49-F238E27FC236}">
                <a16:creationId xmlns:a16="http://schemas.microsoft.com/office/drawing/2014/main" id="{45370A03-1FD4-4679-B281-5AD7B5B742DE}"/>
              </a:ext>
            </a:extLst>
          </p:cNvPr>
          <p:cNvSpPr txBox="1"/>
          <p:nvPr/>
        </p:nvSpPr>
        <p:spPr>
          <a:xfrm>
            <a:off x="498376" y="2721940"/>
            <a:ext cx="1306488" cy="369332"/>
          </a:xfrm>
          <a:prstGeom prst="rect">
            <a:avLst/>
          </a:prstGeom>
          <a:noFill/>
        </p:spPr>
        <p:txBody>
          <a:bodyPr wrap="square" rtlCol="0">
            <a:spAutoFit/>
          </a:bodyPr>
          <a:lstStyle/>
          <a:p>
            <a:pPr algn="ctr"/>
            <a:r>
              <a:rPr lang="zh-CN" altLang="en-US" dirty="0"/>
              <a:t>两个指针</a:t>
            </a:r>
          </a:p>
        </p:txBody>
      </p:sp>
      <p:sp>
        <p:nvSpPr>
          <p:cNvPr id="28" name="文本框 27">
            <a:extLst>
              <a:ext uri="{FF2B5EF4-FFF2-40B4-BE49-F238E27FC236}">
                <a16:creationId xmlns:a16="http://schemas.microsoft.com/office/drawing/2014/main" id="{7364443F-F902-4E21-9425-E116DBAF0675}"/>
              </a:ext>
            </a:extLst>
          </p:cNvPr>
          <p:cNvSpPr txBox="1"/>
          <p:nvPr/>
        </p:nvSpPr>
        <p:spPr>
          <a:xfrm>
            <a:off x="2387594" y="2729910"/>
            <a:ext cx="4488661" cy="2031325"/>
          </a:xfrm>
          <a:prstGeom prst="rect">
            <a:avLst/>
          </a:prstGeom>
          <a:noFill/>
        </p:spPr>
        <p:txBody>
          <a:bodyPr wrap="square" rtlCol="0">
            <a:spAutoFit/>
          </a:bodyPr>
          <a:lstStyle/>
          <a:p>
            <a:pPr marL="342900" indent="-342900">
              <a:buAutoNum type="arabicPeriod"/>
            </a:pPr>
            <a:r>
              <a:rPr lang="zh-CN" altLang="en-US" dirty="0"/>
              <a:t>新节点原子操作</a:t>
            </a:r>
            <a:r>
              <a:rPr lang="en-US" altLang="zh-CN" dirty="0" err="1"/>
              <a:t>CoreTail</a:t>
            </a:r>
            <a:r>
              <a:rPr lang="en-US" altLang="zh-CN" dirty="0"/>
              <a:t>[k]</a:t>
            </a:r>
            <a:r>
              <a:rPr lang="zh-CN" altLang="en-US" dirty="0"/>
              <a:t>，将其设为自己，如果原值为空则将</a:t>
            </a:r>
            <a:r>
              <a:rPr lang="en-US" altLang="zh-CN" dirty="0" err="1"/>
              <a:t>ActiveTail</a:t>
            </a:r>
            <a:r>
              <a:rPr lang="zh-CN" altLang="en-US" dirty="0"/>
              <a:t>设为自己，否则将原值指向节点的</a:t>
            </a:r>
            <a:r>
              <a:rPr lang="en-US" altLang="zh-CN" dirty="0"/>
              <a:t>next</a:t>
            </a:r>
            <a:r>
              <a:rPr lang="zh-CN" altLang="en-US" dirty="0"/>
              <a:t>设为自己并进入阻塞态</a:t>
            </a:r>
            <a:endParaRPr lang="en-US" altLang="zh-CN" dirty="0"/>
          </a:p>
          <a:p>
            <a:pPr marL="342900" indent="-342900">
              <a:buAutoNum type="arabicPeriod"/>
            </a:pPr>
            <a:r>
              <a:rPr lang="zh-CN" altLang="en-US" dirty="0"/>
              <a:t>活跃节点在活跃队列的时间片耗尽、或获取到了锁，原子操作</a:t>
            </a:r>
            <a:r>
              <a:rPr lang="en-US" altLang="zh-CN" dirty="0" err="1"/>
              <a:t>ActiveTail</a:t>
            </a:r>
            <a:r>
              <a:rPr lang="zh-CN" altLang="en-US" dirty="0"/>
              <a:t>，将其置为后继节点，并将其唤醒</a:t>
            </a:r>
            <a:endParaRPr lang="en-US" altLang="zh-CN" dirty="0"/>
          </a:p>
        </p:txBody>
      </p:sp>
    </p:spTree>
    <p:extLst>
      <p:ext uri="{BB962C8B-B14F-4D97-AF65-F5344CB8AC3E}">
        <p14:creationId xmlns:p14="http://schemas.microsoft.com/office/powerpoint/2010/main" val="428693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685800" y="1720996"/>
            <a:ext cx="7772400" cy="1225021"/>
          </a:xfrm>
        </p:spPr>
        <p:txBody>
          <a:bodyPr>
            <a:normAutofit/>
          </a:bodyPr>
          <a:lstStyle/>
          <a:p>
            <a:pPr>
              <a:lnSpc>
                <a:spcPct val="110000"/>
              </a:lnSpc>
            </a:pPr>
            <a:r>
              <a:rPr kumimoji="1" lang="zh-CN" altLang="en-US" sz="4800" dirty="0"/>
              <a:t>谢谢评审！</a:t>
            </a:r>
          </a:p>
        </p:txBody>
      </p:sp>
      <p:sp>
        <p:nvSpPr>
          <p:cNvPr id="7" name="副标题 2">
            <a:extLst>
              <a:ext uri="{FF2B5EF4-FFF2-40B4-BE49-F238E27FC236}">
                <a16:creationId xmlns:a16="http://schemas.microsoft.com/office/drawing/2014/main" id="{E2120B98-7095-B94B-B13B-75606426BFB4}"/>
              </a:ext>
            </a:extLst>
          </p:cNvPr>
          <p:cNvSpPr txBox="1">
            <a:spLocks/>
          </p:cNvSpPr>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itchFamily="34" charset="0"/>
              <a:buNone/>
              <a:defRPr sz="2600" b="0" kern="1200">
                <a:solidFill>
                  <a:schemeClr val="tx1">
                    <a:tint val="75000"/>
                  </a:schemeClr>
                </a:solidFill>
                <a:latin typeface="+mn-ea"/>
                <a:ea typeface="+mn-ea"/>
                <a:cs typeface="DengXian" charset="0"/>
              </a:defRPr>
            </a:lvl1pPr>
            <a:lvl2pPr marL="457200" indent="0" algn="ctr" defTabSz="914400" rtl="0" eaLnBrk="1" latinLnBrk="0" hangingPunct="1">
              <a:lnSpc>
                <a:spcPct val="120000"/>
              </a:lnSpc>
              <a:spcBef>
                <a:spcPct val="20000"/>
              </a:spcBef>
              <a:buFont typeface="Arial" pitchFamily="34" charset="0"/>
              <a:buNone/>
              <a:defRPr sz="2400" kern="1200">
                <a:solidFill>
                  <a:schemeClr val="tx1">
                    <a:tint val="75000"/>
                  </a:schemeClr>
                </a:solidFill>
                <a:latin typeface="+mn-ea"/>
                <a:ea typeface="+mn-ea"/>
                <a:cs typeface="DengXian" charset="0"/>
              </a:defRPr>
            </a:lvl2pPr>
            <a:lvl3pPr marL="914400" indent="0" algn="ctr" defTabSz="914400" rtl="0" eaLnBrk="1" latinLnBrk="0" hangingPunct="1">
              <a:lnSpc>
                <a:spcPct val="120000"/>
              </a:lnSpc>
              <a:spcBef>
                <a:spcPct val="20000"/>
              </a:spcBef>
              <a:buFont typeface="Arial" pitchFamily="34" charset="0"/>
              <a:buNone/>
              <a:defRPr sz="2000" kern="1200">
                <a:solidFill>
                  <a:schemeClr val="tx1">
                    <a:tint val="75000"/>
                  </a:schemeClr>
                </a:solidFill>
                <a:latin typeface="+mn-ea"/>
                <a:ea typeface="+mn-ea"/>
                <a:cs typeface="DengXian" charset="0"/>
              </a:defRPr>
            </a:lvl3pPr>
            <a:lvl4pPr marL="13716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ea"/>
                <a:ea typeface="+mn-ea"/>
                <a:cs typeface="DengXian" charset="0"/>
              </a:defRPr>
            </a:lvl4pPr>
            <a:lvl5pPr marL="18288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ea"/>
                <a:ea typeface="+mn-ea"/>
                <a:cs typeface="DengXian"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en-US" altLang="zh-CN" sz="1400" dirty="0">
                <a:solidFill>
                  <a:srgbClr val="000000">
                    <a:lumMod val="75000"/>
                    <a:lumOff val="25000"/>
                  </a:srgbClr>
                </a:solidFill>
                <a:latin typeface="Arial" panose="020B0604020202020204"/>
              </a:rPr>
              <a:t>RISC-V </a:t>
            </a:r>
            <a:r>
              <a:rPr lang="zh-CN" altLang="en-US" sz="1400" dirty="0">
                <a:solidFill>
                  <a:srgbClr val="000000">
                    <a:lumMod val="75000"/>
                    <a:lumOff val="25000"/>
                  </a:srgbClr>
                </a:solidFill>
                <a:latin typeface="Arial" panose="020B0604020202020204"/>
              </a:rPr>
              <a:t>暑期实习</a:t>
            </a:r>
          </a:p>
        </p:txBody>
      </p:sp>
      <p:pic>
        <p:nvPicPr>
          <p:cNvPr id="8" name="Picture 6" descr="http://korean.onlinesjtu.com/%E6%A0%A1%E5%BE%BD%E7%B3%BB%E5%88%97/%E7%BC%A9%E5%B0%8F%E7%89%88/%E8%93%9D%E8%89%B2%E7%B3%BB%20%E5%B0%8F%E5%B0%BA%E5%AF%B8%E6%A0%A1%E5%BE%BD%E5%B1%95%E5%BC%80%E5%BC%8F%20(10mm%E4%BB%A5%E4%B8%8B%E4%BD%BF%E7%94%A8)%20%5b%E8%BD%AC%E6%8D%A2%5d.png">
            <a:extLst>
              <a:ext uri="{FF2B5EF4-FFF2-40B4-BE49-F238E27FC236}">
                <a16:creationId xmlns:a16="http://schemas.microsoft.com/office/drawing/2014/main" id="{9D0C1772-9C9E-534B-9410-16BA28CA6EB4}"/>
              </a:ext>
            </a:extLst>
          </p:cNvPr>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164288" y="282539"/>
            <a:ext cx="1642840" cy="43204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副标题 2">
            <a:extLst>
              <a:ext uri="{FF2B5EF4-FFF2-40B4-BE49-F238E27FC236}">
                <a16:creationId xmlns:a16="http://schemas.microsoft.com/office/drawing/2014/main" id="{DD460AB8-5EBC-47B1-A098-2F377B540024}"/>
              </a:ext>
            </a:extLst>
          </p:cNvPr>
          <p:cNvSpPr>
            <a:spLocks noGrp="1"/>
          </p:cNvSpPr>
          <p:nvPr>
            <p:ph type="subTitle" idx="1"/>
          </p:nvPr>
        </p:nvSpPr>
        <p:spPr/>
        <p:txBody>
          <a:bodyPr/>
          <a:lstStyle/>
          <a:p>
            <a:r>
              <a:rPr lang="en-US" altLang="zh-CN" dirty="0"/>
              <a:t>2019-</a:t>
            </a:r>
            <a:r>
              <a:rPr lang="zh-CN" altLang="en-US" dirty="0"/>
              <a:t>软件工程</a:t>
            </a:r>
            <a:r>
              <a:rPr lang="en-US" altLang="zh-CN" dirty="0"/>
              <a:t>-</a:t>
            </a:r>
            <a:r>
              <a:rPr lang="zh-CN" altLang="en-US" dirty="0"/>
              <a:t>章子杨</a:t>
            </a:r>
          </a:p>
          <a:p>
            <a:endParaRPr lang="zh-CN" altLang="en-US" dirty="0"/>
          </a:p>
        </p:txBody>
      </p:sp>
    </p:spTree>
    <p:extLst>
      <p:ext uri="{BB962C8B-B14F-4D97-AF65-F5344CB8AC3E}">
        <p14:creationId xmlns:p14="http://schemas.microsoft.com/office/powerpoint/2010/main" val="1150788298"/>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pPr/>
              <a:t>2</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a:xfrm>
            <a:off x="457200" y="219989"/>
            <a:ext cx="8229600" cy="900442"/>
          </a:xfrm>
        </p:spPr>
        <p:txBody>
          <a:bodyPr/>
          <a:lstStyle/>
          <a:p>
            <a:r>
              <a:rPr lang="en-US" altLang="zh-CN" dirty="0"/>
              <a:t>Multi-Queue</a:t>
            </a:r>
            <a:endParaRPr lang="zh-CN" altLang="en-US" dirty="0"/>
          </a:p>
        </p:txBody>
      </p:sp>
      <p:sp>
        <p:nvSpPr>
          <p:cNvPr id="7" name="矩形 6">
            <a:extLst>
              <a:ext uri="{FF2B5EF4-FFF2-40B4-BE49-F238E27FC236}">
                <a16:creationId xmlns:a16="http://schemas.microsoft.com/office/drawing/2014/main" id="{515573C7-BF23-402C-958A-DB98AEB4F8D5}"/>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6268F3D2-8DFC-42A6-A7D4-5A97899DB09A}"/>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10" name="直接箭头连接符 9">
            <a:extLst>
              <a:ext uri="{FF2B5EF4-FFF2-40B4-BE49-F238E27FC236}">
                <a16:creationId xmlns:a16="http://schemas.microsoft.com/office/drawing/2014/main" id="{F2557EDE-28B6-4E6E-AE39-C67C3260958D}"/>
              </a:ext>
            </a:extLst>
          </p:cNvPr>
          <p:cNvCxnSpPr>
            <a:stCxn id="8" idx="1"/>
            <a:endCxn id="7" idx="3"/>
          </p:cNvCxnSpPr>
          <p:nvPr/>
        </p:nvCxnSpPr>
        <p:spPr>
          <a:xfrm flipH="1">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B16DD13-A48F-4673-ACF0-6A1500007E6E}"/>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8</a:t>
            </a:r>
            <a:endParaRPr lang="zh-CN" altLang="en-US" dirty="0"/>
          </a:p>
        </p:txBody>
      </p:sp>
      <p:cxnSp>
        <p:nvCxnSpPr>
          <p:cNvPr id="12" name="直接箭头连接符 11">
            <a:extLst>
              <a:ext uri="{FF2B5EF4-FFF2-40B4-BE49-F238E27FC236}">
                <a16:creationId xmlns:a16="http://schemas.microsoft.com/office/drawing/2014/main" id="{F8138B53-93C9-44D8-811F-1018F3275C98}"/>
              </a:ext>
            </a:extLst>
          </p:cNvPr>
          <p:cNvCxnSpPr>
            <a:stCxn id="11" idx="1"/>
          </p:cNvCxnSpPr>
          <p:nvPr/>
        </p:nvCxnSpPr>
        <p:spPr>
          <a:xfrm flipH="1">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33856538-AAF2-42A3-B87B-AEAB96C98D12}"/>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9</a:t>
            </a:r>
            <a:endParaRPr lang="zh-CN" altLang="en-US" dirty="0"/>
          </a:p>
        </p:txBody>
      </p:sp>
      <p:cxnSp>
        <p:nvCxnSpPr>
          <p:cNvPr id="14" name="直接箭头连接符 13">
            <a:extLst>
              <a:ext uri="{FF2B5EF4-FFF2-40B4-BE49-F238E27FC236}">
                <a16:creationId xmlns:a16="http://schemas.microsoft.com/office/drawing/2014/main" id="{8DBB3469-76FE-4905-AEF6-9A0495C36DD7}"/>
              </a:ext>
            </a:extLst>
          </p:cNvPr>
          <p:cNvCxnSpPr>
            <a:stCxn id="13" idx="1"/>
          </p:cNvCxnSpPr>
          <p:nvPr/>
        </p:nvCxnSpPr>
        <p:spPr>
          <a:xfrm flipH="1">
            <a:off x="4993704"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F0F2D4B-CA74-4217-8EE2-865BCC99B60D}"/>
              </a:ext>
            </a:extLst>
          </p:cNvPr>
          <p:cNvSpPr/>
          <p:nvPr/>
        </p:nvSpPr>
        <p:spPr>
          <a:xfrm>
            <a:off x="645156" y="229808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16" name="矩形 15">
            <a:extLst>
              <a:ext uri="{FF2B5EF4-FFF2-40B4-BE49-F238E27FC236}">
                <a16:creationId xmlns:a16="http://schemas.microsoft.com/office/drawing/2014/main" id="{F5EB912D-7CC1-4EEC-B1A9-1D448FB037CE}"/>
              </a:ext>
            </a:extLst>
          </p:cNvPr>
          <p:cNvSpPr/>
          <p:nvPr/>
        </p:nvSpPr>
        <p:spPr>
          <a:xfrm>
            <a:off x="645156" y="301816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17" name="矩形 16">
            <a:extLst>
              <a:ext uri="{FF2B5EF4-FFF2-40B4-BE49-F238E27FC236}">
                <a16:creationId xmlns:a16="http://schemas.microsoft.com/office/drawing/2014/main" id="{CC854B9E-F797-488A-B1DF-966081B959B7}"/>
              </a:ext>
            </a:extLst>
          </p:cNvPr>
          <p:cNvSpPr/>
          <p:nvPr/>
        </p:nvSpPr>
        <p:spPr>
          <a:xfrm>
            <a:off x="645156" y="373824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18" name="矩形 17">
            <a:extLst>
              <a:ext uri="{FF2B5EF4-FFF2-40B4-BE49-F238E27FC236}">
                <a16:creationId xmlns:a16="http://schemas.microsoft.com/office/drawing/2014/main" id="{08CA32C3-E47A-4FED-B8C6-104B17EA2BA1}"/>
              </a:ext>
            </a:extLst>
          </p:cNvPr>
          <p:cNvSpPr/>
          <p:nvPr/>
        </p:nvSpPr>
        <p:spPr>
          <a:xfrm>
            <a:off x="645156" y="445832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sp>
        <p:nvSpPr>
          <p:cNvPr id="28" name="矩形 27">
            <a:extLst>
              <a:ext uri="{FF2B5EF4-FFF2-40B4-BE49-F238E27FC236}">
                <a16:creationId xmlns:a16="http://schemas.microsoft.com/office/drawing/2014/main" id="{B35BA464-E1D9-4AF9-B143-F178F883EA39}"/>
              </a:ext>
            </a:extLst>
          </p:cNvPr>
          <p:cNvSpPr/>
          <p:nvPr/>
        </p:nvSpPr>
        <p:spPr>
          <a:xfrm>
            <a:off x="2312696"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29" name="直接箭头连接符 28">
            <a:extLst>
              <a:ext uri="{FF2B5EF4-FFF2-40B4-BE49-F238E27FC236}">
                <a16:creationId xmlns:a16="http://schemas.microsoft.com/office/drawing/2014/main" id="{44BFD7F9-EB79-48F3-AE79-37A5B067E0E8}"/>
              </a:ext>
            </a:extLst>
          </p:cNvPr>
          <p:cNvCxnSpPr>
            <a:stCxn id="28" idx="1"/>
          </p:cNvCxnSpPr>
          <p:nvPr/>
        </p:nvCxnSpPr>
        <p:spPr>
          <a:xfrm flipH="1">
            <a:off x="1664624"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7F04F497-A61A-44F3-A666-47319CFDF0B5}"/>
              </a:ext>
            </a:extLst>
          </p:cNvPr>
          <p:cNvSpPr/>
          <p:nvPr/>
        </p:nvSpPr>
        <p:spPr>
          <a:xfrm>
            <a:off x="3979224"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4</a:t>
            </a:r>
            <a:endParaRPr lang="zh-CN" altLang="en-US" dirty="0"/>
          </a:p>
        </p:txBody>
      </p:sp>
      <p:cxnSp>
        <p:nvCxnSpPr>
          <p:cNvPr id="31" name="直接箭头连接符 30">
            <a:extLst>
              <a:ext uri="{FF2B5EF4-FFF2-40B4-BE49-F238E27FC236}">
                <a16:creationId xmlns:a16="http://schemas.microsoft.com/office/drawing/2014/main" id="{6786D910-1AD6-4734-9773-319DA2A85F17}"/>
              </a:ext>
            </a:extLst>
          </p:cNvPr>
          <p:cNvCxnSpPr>
            <a:stCxn id="30" idx="1"/>
          </p:cNvCxnSpPr>
          <p:nvPr/>
        </p:nvCxnSpPr>
        <p:spPr>
          <a:xfrm flipH="1">
            <a:off x="3331152"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9D6E5D97-A8FF-4633-9D78-AFEDDC4CAC8A}"/>
              </a:ext>
            </a:extLst>
          </p:cNvPr>
          <p:cNvSpPr/>
          <p:nvPr/>
        </p:nvSpPr>
        <p:spPr>
          <a:xfrm>
            <a:off x="5642788"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cxnSp>
        <p:nvCxnSpPr>
          <p:cNvPr id="33" name="直接箭头连接符 32">
            <a:extLst>
              <a:ext uri="{FF2B5EF4-FFF2-40B4-BE49-F238E27FC236}">
                <a16:creationId xmlns:a16="http://schemas.microsoft.com/office/drawing/2014/main" id="{5C9301AC-6C0C-4CA0-8E03-67C35F250149}"/>
              </a:ext>
            </a:extLst>
          </p:cNvPr>
          <p:cNvCxnSpPr>
            <a:stCxn id="32" idx="1"/>
          </p:cNvCxnSpPr>
          <p:nvPr/>
        </p:nvCxnSpPr>
        <p:spPr>
          <a:xfrm flipH="1">
            <a:off x="4994716"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E2C4C87C-70F6-4FD7-8B18-D36CC2966E4A}"/>
              </a:ext>
            </a:extLst>
          </p:cNvPr>
          <p:cNvSpPr/>
          <p:nvPr/>
        </p:nvSpPr>
        <p:spPr>
          <a:xfrm>
            <a:off x="2311684" y="32175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6</a:t>
            </a:r>
            <a:endParaRPr lang="zh-CN" altLang="en-US" dirty="0"/>
          </a:p>
        </p:txBody>
      </p:sp>
      <p:cxnSp>
        <p:nvCxnSpPr>
          <p:cNvPr id="35" name="直接箭头连接符 34">
            <a:extLst>
              <a:ext uri="{FF2B5EF4-FFF2-40B4-BE49-F238E27FC236}">
                <a16:creationId xmlns:a16="http://schemas.microsoft.com/office/drawing/2014/main" id="{34D79BE2-8A9A-4808-B8C7-27139C41F220}"/>
              </a:ext>
            </a:extLst>
          </p:cNvPr>
          <p:cNvCxnSpPr>
            <a:stCxn id="34" idx="1"/>
          </p:cNvCxnSpPr>
          <p:nvPr/>
        </p:nvCxnSpPr>
        <p:spPr>
          <a:xfrm flipH="1">
            <a:off x="1663612" y="34335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61814A10-7C2A-40E2-9093-F2FE649BF9F9}"/>
              </a:ext>
            </a:extLst>
          </p:cNvPr>
          <p:cNvSpPr/>
          <p:nvPr/>
        </p:nvSpPr>
        <p:spPr>
          <a:xfrm>
            <a:off x="2311684"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7</a:t>
            </a:r>
            <a:endParaRPr lang="zh-CN" altLang="en-US" dirty="0"/>
          </a:p>
        </p:txBody>
      </p:sp>
      <p:cxnSp>
        <p:nvCxnSpPr>
          <p:cNvPr id="41" name="直接箭头连接符 40">
            <a:extLst>
              <a:ext uri="{FF2B5EF4-FFF2-40B4-BE49-F238E27FC236}">
                <a16:creationId xmlns:a16="http://schemas.microsoft.com/office/drawing/2014/main" id="{1EF8A42F-680B-4BE1-9BD5-20CBDA55B8CC}"/>
              </a:ext>
            </a:extLst>
          </p:cNvPr>
          <p:cNvCxnSpPr>
            <a:stCxn id="40" idx="1"/>
          </p:cNvCxnSpPr>
          <p:nvPr/>
        </p:nvCxnSpPr>
        <p:spPr>
          <a:xfrm flipH="1">
            <a:off x="1663612"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34E18034-6572-436D-AEB0-B448FB968BCA}"/>
              </a:ext>
            </a:extLst>
          </p:cNvPr>
          <p:cNvSpPr/>
          <p:nvPr/>
        </p:nvSpPr>
        <p:spPr>
          <a:xfrm>
            <a:off x="3978212"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10</a:t>
            </a:r>
            <a:endParaRPr lang="zh-CN" altLang="en-US" dirty="0"/>
          </a:p>
        </p:txBody>
      </p:sp>
      <p:cxnSp>
        <p:nvCxnSpPr>
          <p:cNvPr id="43" name="直接箭头连接符 42">
            <a:extLst>
              <a:ext uri="{FF2B5EF4-FFF2-40B4-BE49-F238E27FC236}">
                <a16:creationId xmlns:a16="http://schemas.microsoft.com/office/drawing/2014/main" id="{16DDEB3E-B96B-4F98-ABE3-E41853E7B75A}"/>
              </a:ext>
            </a:extLst>
          </p:cNvPr>
          <p:cNvCxnSpPr>
            <a:stCxn id="42" idx="1"/>
          </p:cNvCxnSpPr>
          <p:nvPr/>
        </p:nvCxnSpPr>
        <p:spPr>
          <a:xfrm flipH="1">
            <a:off x="3330140"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DF7417A7-23D7-414B-B7D0-E6E6DC14A766}"/>
              </a:ext>
            </a:extLst>
          </p:cNvPr>
          <p:cNvSpPr/>
          <p:nvPr/>
        </p:nvSpPr>
        <p:spPr>
          <a:xfrm>
            <a:off x="2311684" y="4646206"/>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11</a:t>
            </a:r>
            <a:endParaRPr lang="zh-CN" altLang="en-US" dirty="0"/>
          </a:p>
        </p:txBody>
      </p:sp>
      <p:cxnSp>
        <p:nvCxnSpPr>
          <p:cNvPr id="47" name="直接箭头连接符 46">
            <a:extLst>
              <a:ext uri="{FF2B5EF4-FFF2-40B4-BE49-F238E27FC236}">
                <a16:creationId xmlns:a16="http://schemas.microsoft.com/office/drawing/2014/main" id="{ADD84406-4B51-4B70-80E3-19725D3BEA41}"/>
              </a:ext>
            </a:extLst>
          </p:cNvPr>
          <p:cNvCxnSpPr>
            <a:stCxn id="46" idx="1"/>
          </p:cNvCxnSpPr>
          <p:nvPr/>
        </p:nvCxnSpPr>
        <p:spPr>
          <a:xfrm flipH="1">
            <a:off x="1663612" y="4862230"/>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7A2FAA52-49A7-4A53-BB21-A3CF8F565361}"/>
              </a:ext>
            </a:extLst>
          </p:cNvPr>
          <p:cNvSpPr txBox="1"/>
          <p:nvPr/>
        </p:nvSpPr>
        <p:spPr>
          <a:xfrm>
            <a:off x="7459206" y="1448698"/>
            <a:ext cx="12241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0010011</a:t>
            </a:r>
            <a:endParaRPr lang="zh-CN" altLang="en-US" dirty="0"/>
          </a:p>
        </p:txBody>
      </p:sp>
      <p:sp>
        <p:nvSpPr>
          <p:cNvPr id="56" name="文本框 55">
            <a:extLst>
              <a:ext uri="{FF2B5EF4-FFF2-40B4-BE49-F238E27FC236}">
                <a16:creationId xmlns:a16="http://schemas.microsoft.com/office/drawing/2014/main" id="{20D298D8-DB2F-4521-974F-2C920123D79B}"/>
              </a:ext>
            </a:extLst>
          </p:cNvPr>
          <p:cNvSpPr txBox="1"/>
          <p:nvPr/>
        </p:nvSpPr>
        <p:spPr>
          <a:xfrm>
            <a:off x="2496876" y="1848891"/>
            <a:ext cx="648072" cy="276999"/>
          </a:xfrm>
          <a:prstGeom prst="rect">
            <a:avLst/>
          </a:prstGeom>
          <a:noFill/>
        </p:spPr>
        <p:txBody>
          <a:bodyPr wrap="square" rtlCol="0">
            <a:spAutoFit/>
          </a:bodyPr>
          <a:lstStyle/>
          <a:p>
            <a:pPr algn="ctr"/>
            <a:r>
              <a:rPr lang="en-US" altLang="zh-CN" sz="1200" dirty="0"/>
              <a:t>5</a:t>
            </a:r>
            <a:endParaRPr lang="zh-CN" altLang="en-US" sz="1200" dirty="0"/>
          </a:p>
        </p:txBody>
      </p:sp>
      <p:sp>
        <p:nvSpPr>
          <p:cNvPr id="58" name="文本框 57">
            <a:extLst>
              <a:ext uri="{FF2B5EF4-FFF2-40B4-BE49-F238E27FC236}">
                <a16:creationId xmlns:a16="http://schemas.microsoft.com/office/drawing/2014/main" id="{33AA592A-C8E4-4C67-8458-7FE425CAD5BA}"/>
              </a:ext>
            </a:extLst>
          </p:cNvPr>
          <p:cNvSpPr txBox="1"/>
          <p:nvPr/>
        </p:nvSpPr>
        <p:spPr>
          <a:xfrm>
            <a:off x="4130146" y="1848890"/>
            <a:ext cx="648072" cy="276999"/>
          </a:xfrm>
          <a:prstGeom prst="rect">
            <a:avLst/>
          </a:prstGeom>
          <a:noFill/>
        </p:spPr>
        <p:txBody>
          <a:bodyPr wrap="square" rtlCol="0">
            <a:spAutoFit/>
          </a:bodyPr>
          <a:lstStyle/>
          <a:p>
            <a:pPr algn="ctr"/>
            <a:r>
              <a:rPr lang="en-US" altLang="zh-CN" sz="1200" dirty="0"/>
              <a:t>1</a:t>
            </a:r>
            <a:endParaRPr lang="zh-CN" altLang="en-US" sz="1200" dirty="0"/>
          </a:p>
        </p:txBody>
      </p:sp>
      <p:sp>
        <p:nvSpPr>
          <p:cNvPr id="59" name="文本框 58">
            <a:extLst>
              <a:ext uri="{FF2B5EF4-FFF2-40B4-BE49-F238E27FC236}">
                <a16:creationId xmlns:a16="http://schemas.microsoft.com/office/drawing/2014/main" id="{0D162F83-92BD-4698-8C2A-A37D327AE43D}"/>
              </a:ext>
            </a:extLst>
          </p:cNvPr>
          <p:cNvSpPr txBox="1"/>
          <p:nvPr/>
        </p:nvSpPr>
        <p:spPr>
          <a:xfrm>
            <a:off x="5796674" y="1838714"/>
            <a:ext cx="648072" cy="276999"/>
          </a:xfrm>
          <a:prstGeom prst="rect">
            <a:avLst/>
          </a:prstGeom>
          <a:noFill/>
        </p:spPr>
        <p:txBody>
          <a:bodyPr wrap="square" rtlCol="0">
            <a:spAutoFit/>
          </a:bodyPr>
          <a:lstStyle/>
          <a:p>
            <a:pPr algn="ctr"/>
            <a:r>
              <a:rPr lang="en-US" altLang="zh-CN" sz="1200" dirty="0"/>
              <a:t>2</a:t>
            </a:r>
            <a:endParaRPr lang="zh-CN" altLang="en-US" sz="1200" dirty="0"/>
          </a:p>
        </p:txBody>
      </p:sp>
    </p:spTree>
    <p:extLst>
      <p:ext uri="{BB962C8B-B14F-4D97-AF65-F5344CB8AC3E}">
        <p14:creationId xmlns:p14="http://schemas.microsoft.com/office/powerpoint/2010/main" val="347706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3</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能够较好地避免唤醒线程与已等待线程</a:t>
            </a:r>
            <a:endParaRPr lang="en-US" altLang="zh-CN" dirty="0"/>
          </a:p>
          <a:p>
            <a:r>
              <a:rPr lang="zh-CN" altLang="en-US" dirty="0"/>
              <a:t>所需要的数据结构不是很复杂</a:t>
            </a:r>
            <a:endParaRPr lang="en-US" altLang="zh-CN" dirty="0"/>
          </a:p>
          <a:p>
            <a:r>
              <a:rPr lang="zh-CN" altLang="en-US" dirty="0"/>
              <a:t>持有锁的线程可以采用异步唤醒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每个线程维护一个优先级数字</a:t>
            </a:r>
            <a:endParaRPr lang="en-US" altLang="zh-CN" dirty="0">
              <a:solidFill>
                <a:srgbClr val="941100"/>
              </a:solidFill>
            </a:endParaRPr>
          </a:p>
          <a:p>
            <a:pPr lvl="1"/>
            <a:r>
              <a:rPr lang="zh-CN" altLang="en-US" dirty="0">
                <a:solidFill>
                  <a:srgbClr val="941100"/>
                </a:solidFill>
              </a:rPr>
              <a:t>每个线程记录自己的拿锁次数，拿锁次数上升优先级下降，但优先级可以随等待时间的变长而上升</a:t>
            </a:r>
            <a:endParaRPr lang="en-US" altLang="zh-CN" dirty="0">
              <a:solidFill>
                <a:srgbClr val="941100"/>
              </a:solidFill>
            </a:endParaRPr>
          </a:p>
        </p:txBody>
      </p:sp>
    </p:spTree>
    <p:extLst>
      <p:ext uri="{BB962C8B-B14F-4D97-AF65-F5344CB8AC3E}">
        <p14:creationId xmlns:p14="http://schemas.microsoft.com/office/powerpoint/2010/main" val="25958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4</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关于自我唤醒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全局数组的每个位置再存储一个指向属于该核心且在活跃队列的线程的指针，如果没有则为空指针</a:t>
            </a:r>
            <a:endParaRPr lang="en-US" altLang="zh-CN" dirty="0">
              <a:solidFill>
                <a:srgbClr val="941100"/>
              </a:solidFill>
            </a:endParaRPr>
          </a:p>
          <a:p>
            <a:pPr lvl="1"/>
            <a:r>
              <a:rPr lang="zh-CN" altLang="en-US" dirty="0">
                <a:solidFill>
                  <a:srgbClr val="941100"/>
                </a:solidFill>
              </a:rPr>
              <a:t>从活跃队列进入睡眠的线程的时间片长度与优先级有关，优先级越低时间片越长</a:t>
            </a:r>
            <a:endParaRPr lang="en-US" altLang="zh-CN" dirty="0">
              <a:solidFill>
                <a:srgbClr val="941100"/>
              </a:solidFill>
            </a:endParaRPr>
          </a:p>
          <a:p>
            <a:pPr lvl="1"/>
            <a:r>
              <a:rPr lang="zh-CN" altLang="en-US" dirty="0">
                <a:solidFill>
                  <a:srgbClr val="941100"/>
                </a:solidFill>
              </a:rPr>
              <a:t>自我唤醒以后，判断是否有属于同核心且活跃的线程，根据它剩余的等待时间计算出适当的沉睡时间片，再度进入睡眠</a:t>
            </a:r>
            <a:endParaRPr lang="en-US" altLang="zh-CN" dirty="0">
              <a:solidFill>
                <a:srgbClr val="941100"/>
              </a:solidFill>
            </a:endParaRPr>
          </a:p>
          <a:p>
            <a:pPr lvl="1"/>
            <a:endParaRPr lang="en-US" altLang="zh-CN" dirty="0">
              <a:solidFill>
                <a:srgbClr val="941100"/>
              </a:solidFill>
            </a:endParaRPr>
          </a:p>
        </p:txBody>
      </p:sp>
    </p:spTree>
    <p:extLst>
      <p:ext uri="{BB962C8B-B14F-4D97-AF65-F5344CB8AC3E}">
        <p14:creationId xmlns:p14="http://schemas.microsoft.com/office/powerpoint/2010/main" val="335669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8C1FAB-72D3-4249-9814-9D82B1329706}"/>
              </a:ext>
            </a:extLst>
          </p:cNvPr>
          <p:cNvSpPr>
            <a:spLocks noGrp="1"/>
          </p:cNvSpPr>
          <p:nvPr>
            <p:ph idx="1"/>
          </p:nvPr>
        </p:nvSpPr>
        <p:spPr/>
        <p:txBody>
          <a:bodyPr>
            <a:normAutofit/>
          </a:bodyPr>
          <a:lstStyle/>
          <a:p>
            <a:r>
              <a:rPr lang="zh-CN" altLang="en-US" dirty="0"/>
              <a:t>特性</a:t>
            </a:r>
            <a:endParaRPr lang="zh-CN" altLang="en-US" dirty="0">
              <a:solidFill>
                <a:srgbClr val="941100"/>
              </a:solidFill>
            </a:endParaRPr>
          </a:p>
          <a:p>
            <a:pPr lvl="1"/>
            <a:r>
              <a:rPr lang="zh-CN" altLang="en-US" dirty="0">
                <a:solidFill>
                  <a:srgbClr val="941100"/>
                </a:solidFill>
              </a:rPr>
              <a:t>入睡前等待</a:t>
            </a:r>
            <a:r>
              <a:rPr lang="en-US" altLang="zh-CN" dirty="0">
                <a:solidFill>
                  <a:srgbClr val="941100"/>
                </a:solidFill>
              </a:rPr>
              <a:t>8000</a:t>
            </a:r>
            <a:r>
              <a:rPr lang="zh-CN" altLang="en-US" dirty="0">
                <a:solidFill>
                  <a:srgbClr val="941100"/>
                </a:solidFill>
              </a:rPr>
              <a:t>个时钟周期；</a:t>
            </a:r>
          </a:p>
          <a:p>
            <a:pPr lvl="1"/>
            <a:r>
              <a:rPr lang="zh-CN" altLang="en-US" dirty="0">
                <a:solidFill>
                  <a:srgbClr val="941100"/>
                </a:solidFill>
              </a:rPr>
              <a:t>使用</a:t>
            </a:r>
            <a:r>
              <a:rPr lang="en-US" altLang="zh-CN" dirty="0" err="1">
                <a:solidFill>
                  <a:srgbClr val="941100"/>
                </a:solidFill>
              </a:rPr>
              <a:t>mfence</a:t>
            </a:r>
            <a:r>
              <a:rPr lang="zh-CN" altLang="en-US" dirty="0">
                <a:solidFill>
                  <a:srgbClr val="941100"/>
                </a:solidFill>
              </a:rPr>
              <a:t>内存屏障串行，用来降低因为乱序执行带来的功耗；</a:t>
            </a:r>
          </a:p>
          <a:p>
            <a:pPr lvl="1"/>
            <a:r>
              <a:rPr lang="zh-CN" altLang="en-US" dirty="0">
                <a:solidFill>
                  <a:srgbClr val="941100"/>
                </a:solidFill>
              </a:rPr>
              <a:t>在放锁后会等待一段时间，检测锁是否被用户态另一个线程获取，如果是的话就不执行</a:t>
            </a:r>
            <a:r>
              <a:rPr lang="en-US" altLang="zh-CN" dirty="0" err="1">
                <a:solidFill>
                  <a:srgbClr val="941100"/>
                </a:solidFill>
              </a:rPr>
              <a:t>futex</a:t>
            </a:r>
            <a:r>
              <a:rPr lang="zh-CN" altLang="en-US" dirty="0">
                <a:solidFill>
                  <a:srgbClr val="941100"/>
                </a:solidFill>
              </a:rPr>
              <a:t>唤醒；</a:t>
            </a:r>
          </a:p>
          <a:p>
            <a:r>
              <a:rPr lang="zh-CN" altLang="en-US" dirty="0"/>
              <a:t>问题</a:t>
            </a:r>
            <a:endParaRPr lang="zh-CN" altLang="en-US" dirty="0">
              <a:solidFill>
                <a:srgbClr val="941100"/>
              </a:solidFill>
            </a:endParaRPr>
          </a:p>
          <a:p>
            <a:pPr lvl="1"/>
            <a:r>
              <a:rPr lang="zh-CN" altLang="en-US" dirty="0">
                <a:solidFill>
                  <a:srgbClr val="941100"/>
                </a:solidFill>
              </a:rPr>
              <a:t>公平性依旧得不到保证；</a:t>
            </a:r>
            <a:endParaRPr lang="en-US" altLang="zh-CN" dirty="0">
              <a:solidFill>
                <a:srgbClr val="941100"/>
              </a:solidFill>
            </a:endParaRPr>
          </a:p>
          <a:p>
            <a:pPr lvl="1"/>
            <a:r>
              <a:rPr lang="zh-CN" altLang="en-US" dirty="0">
                <a:solidFill>
                  <a:srgbClr val="941100"/>
                </a:solidFill>
              </a:rPr>
              <a:t>一般只适用于临界区较短的情形。</a:t>
            </a:r>
          </a:p>
        </p:txBody>
      </p:sp>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5</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2. </a:t>
            </a:r>
            <a:r>
              <a:rPr lang="en-US" altLang="zh-CN" dirty="0" err="1"/>
              <a:t>MutexEE</a:t>
            </a:r>
            <a:r>
              <a:rPr lang="zh-CN" altLang="en-US" dirty="0"/>
              <a:t>的改进</a:t>
            </a:r>
          </a:p>
        </p:txBody>
      </p:sp>
    </p:spTree>
    <p:extLst>
      <p:ext uri="{BB962C8B-B14F-4D97-AF65-F5344CB8AC3E}">
        <p14:creationId xmlns:p14="http://schemas.microsoft.com/office/powerpoint/2010/main" val="298117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6</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a:xfrm>
            <a:off x="457200" y="228866"/>
            <a:ext cx="8229600" cy="900442"/>
          </a:xfrm>
        </p:spPr>
        <p:txBody>
          <a:bodyPr/>
          <a:lstStyle/>
          <a:p>
            <a:r>
              <a:rPr lang="en-US" altLang="zh-CN" dirty="0"/>
              <a:t>Multi-Queue</a:t>
            </a:r>
            <a:endParaRPr lang="zh-CN" altLang="en-US" dirty="0"/>
          </a:p>
        </p:txBody>
      </p:sp>
      <p:sp>
        <p:nvSpPr>
          <p:cNvPr id="7" name="矩形 6">
            <a:extLst>
              <a:ext uri="{FF2B5EF4-FFF2-40B4-BE49-F238E27FC236}">
                <a16:creationId xmlns:a16="http://schemas.microsoft.com/office/drawing/2014/main" id="{515573C7-BF23-402C-958A-DB98AEB4F8D5}"/>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6268F3D2-8DFC-42A6-A7D4-5A97899DB09A}"/>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10" name="直接箭头连接符 9">
            <a:extLst>
              <a:ext uri="{FF2B5EF4-FFF2-40B4-BE49-F238E27FC236}">
                <a16:creationId xmlns:a16="http://schemas.microsoft.com/office/drawing/2014/main" id="{F2557EDE-28B6-4E6E-AE39-C67C3260958D}"/>
              </a:ext>
            </a:extLst>
          </p:cNvPr>
          <p:cNvCxnSpPr>
            <a:stCxn id="8" idx="1"/>
            <a:endCxn id="7" idx="3"/>
          </p:cNvCxnSpPr>
          <p:nvPr/>
        </p:nvCxnSpPr>
        <p:spPr>
          <a:xfrm flipH="1">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B16DD13-A48F-4673-ACF0-6A1500007E6E}"/>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8</a:t>
            </a:r>
            <a:endParaRPr lang="zh-CN" altLang="en-US" dirty="0"/>
          </a:p>
        </p:txBody>
      </p:sp>
      <p:cxnSp>
        <p:nvCxnSpPr>
          <p:cNvPr id="12" name="直接箭头连接符 11">
            <a:extLst>
              <a:ext uri="{FF2B5EF4-FFF2-40B4-BE49-F238E27FC236}">
                <a16:creationId xmlns:a16="http://schemas.microsoft.com/office/drawing/2014/main" id="{F8138B53-93C9-44D8-811F-1018F3275C98}"/>
              </a:ext>
            </a:extLst>
          </p:cNvPr>
          <p:cNvCxnSpPr>
            <a:stCxn id="11" idx="1"/>
          </p:cNvCxnSpPr>
          <p:nvPr/>
        </p:nvCxnSpPr>
        <p:spPr>
          <a:xfrm flipH="1">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33856538-AAF2-42A3-B87B-AEAB96C98D12}"/>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9</a:t>
            </a:r>
            <a:endParaRPr lang="zh-CN" altLang="en-US" dirty="0"/>
          </a:p>
        </p:txBody>
      </p:sp>
      <p:cxnSp>
        <p:nvCxnSpPr>
          <p:cNvPr id="14" name="直接箭头连接符 13">
            <a:extLst>
              <a:ext uri="{FF2B5EF4-FFF2-40B4-BE49-F238E27FC236}">
                <a16:creationId xmlns:a16="http://schemas.microsoft.com/office/drawing/2014/main" id="{8DBB3469-76FE-4905-AEF6-9A0495C36DD7}"/>
              </a:ext>
            </a:extLst>
          </p:cNvPr>
          <p:cNvCxnSpPr>
            <a:stCxn id="13" idx="1"/>
          </p:cNvCxnSpPr>
          <p:nvPr/>
        </p:nvCxnSpPr>
        <p:spPr>
          <a:xfrm flipH="1">
            <a:off x="4993704"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F0F2D4B-CA74-4217-8EE2-865BCC99B60D}"/>
              </a:ext>
            </a:extLst>
          </p:cNvPr>
          <p:cNvSpPr/>
          <p:nvPr/>
        </p:nvSpPr>
        <p:spPr>
          <a:xfrm>
            <a:off x="645156" y="229808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16" name="矩形 15">
            <a:extLst>
              <a:ext uri="{FF2B5EF4-FFF2-40B4-BE49-F238E27FC236}">
                <a16:creationId xmlns:a16="http://schemas.microsoft.com/office/drawing/2014/main" id="{F5EB912D-7CC1-4EEC-B1A9-1D448FB037CE}"/>
              </a:ext>
            </a:extLst>
          </p:cNvPr>
          <p:cNvSpPr/>
          <p:nvPr/>
        </p:nvSpPr>
        <p:spPr>
          <a:xfrm>
            <a:off x="645156" y="301816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17" name="矩形 16">
            <a:extLst>
              <a:ext uri="{FF2B5EF4-FFF2-40B4-BE49-F238E27FC236}">
                <a16:creationId xmlns:a16="http://schemas.microsoft.com/office/drawing/2014/main" id="{CC854B9E-F797-488A-B1DF-966081B959B7}"/>
              </a:ext>
            </a:extLst>
          </p:cNvPr>
          <p:cNvSpPr/>
          <p:nvPr/>
        </p:nvSpPr>
        <p:spPr>
          <a:xfrm>
            <a:off x="645156" y="373824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18" name="矩形 17">
            <a:extLst>
              <a:ext uri="{FF2B5EF4-FFF2-40B4-BE49-F238E27FC236}">
                <a16:creationId xmlns:a16="http://schemas.microsoft.com/office/drawing/2014/main" id="{08CA32C3-E47A-4FED-B8C6-104B17EA2BA1}"/>
              </a:ext>
            </a:extLst>
          </p:cNvPr>
          <p:cNvSpPr/>
          <p:nvPr/>
        </p:nvSpPr>
        <p:spPr>
          <a:xfrm>
            <a:off x="645156" y="445832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sp>
        <p:nvSpPr>
          <p:cNvPr id="28" name="矩形 27">
            <a:extLst>
              <a:ext uri="{FF2B5EF4-FFF2-40B4-BE49-F238E27FC236}">
                <a16:creationId xmlns:a16="http://schemas.microsoft.com/office/drawing/2014/main" id="{B35BA464-E1D9-4AF9-B143-F178F883EA39}"/>
              </a:ext>
            </a:extLst>
          </p:cNvPr>
          <p:cNvSpPr/>
          <p:nvPr/>
        </p:nvSpPr>
        <p:spPr>
          <a:xfrm>
            <a:off x="2312696"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29" name="直接箭头连接符 28">
            <a:extLst>
              <a:ext uri="{FF2B5EF4-FFF2-40B4-BE49-F238E27FC236}">
                <a16:creationId xmlns:a16="http://schemas.microsoft.com/office/drawing/2014/main" id="{44BFD7F9-EB79-48F3-AE79-37A5B067E0E8}"/>
              </a:ext>
            </a:extLst>
          </p:cNvPr>
          <p:cNvCxnSpPr>
            <a:stCxn id="28" idx="1"/>
          </p:cNvCxnSpPr>
          <p:nvPr/>
        </p:nvCxnSpPr>
        <p:spPr>
          <a:xfrm flipH="1">
            <a:off x="1664624"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7F04F497-A61A-44F3-A666-47319CFDF0B5}"/>
              </a:ext>
            </a:extLst>
          </p:cNvPr>
          <p:cNvSpPr/>
          <p:nvPr/>
        </p:nvSpPr>
        <p:spPr>
          <a:xfrm>
            <a:off x="3979224"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4</a:t>
            </a:r>
            <a:endParaRPr lang="zh-CN" altLang="en-US" dirty="0"/>
          </a:p>
        </p:txBody>
      </p:sp>
      <p:cxnSp>
        <p:nvCxnSpPr>
          <p:cNvPr id="31" name="直接箭头连接符 30">
            <a:extLst>
              <a:ext uri="{FF2B5EF4-FFF2-40B4-BE49-F238E27FC236}">
                <a16:creationId xmlns:a16="http://schemas.microsoft.com/office/drawing/2014/main" id="{6786D910-1AD6-4734-9773-319DA2A85F17}"/>
              </a:ext>
            </a:extLst>
          </p:cNvPr>
          <p:cNvCxnSpPr>
            <a:stCxn id="30" idx="1"/>
          </p:cNvCxnSpPr>
          <p:nvPr/>
        </p:nvCxnSpPr>
        <p:spPr>
          <a:xfrm flipH="1">
            <a:off x="3331152"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9D6E5D97-A8FF-4633-9D78-AFEDDC4CAC8A}"/>
              </a:ext>
            </a:extLst>
          </p:cNvPr>
          <p:cNvSpPr/>
          <p:nvPr/>
        </p:nvSpPr>
        <p:spPr>
          <a:xfrm>
            <a:off x="5642788"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cxnSp>
        <p:nvCxnSpPr>
          <p:cNvPr id="33" name="直接箭头连接符 32">
            <a:extLst>
              <a:ext uri="{FF2B5EF4-FFF2-40B4-BE49-F238E27FC236}">
                <a16:creationId xmlns:a16="http://schemas.microsoft.com/office/drawing/2014/main" id="{5C9301AC-6C0C-4CA0-8E03-67C35F250149}"/>
              </a:ext>
            </a:extLst>
          </p:cNvPr>
          <p:cNvCxnSpPr>
            <a:stCxn id="32" idx="1"/>
          </p:cNvCxnSpPr>
          <p:nvPr/>
        </p:nvCxnSpPr>
        <p:spPr>
          <a:xfrm flipH="1">
            <a:off x="4994716"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E2C4C87C-70F6-4FD7-8B18-D36CC2966E4A}"/>
              </a:ext>
            </a:extLst>
          </p:cNvPr>
          <p:cNvSpPr/>
          <p:nvPr/>
        </p:nvSpPr>
        <p:spPr>
          <a:xfrm>
            <a:off x="2311684" y="32175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6</a:t>
            </a:r>
            <a:endParaRPr lang="zh-CN" altLang="en-US" dirty="0"/>
          </a:p>
        </p:txBody>
      </p:sp>
      <p:cxnSp>
        <p:nvCxnSpPr>
          <p:cNvPr id="35" name="直接箭头连接符 34">
            <a:extLst>
              <a:ext uri="{FF2B5EF4-FFF2-40B4-BE49-F238E27FC236}">
                <a16:creationId xmlns:a16="http://schemas.microsoft.com/office/drawing/2014/main" id="{34D79BE2-8A9A-4808-B8C7-27139C41F220}"/>
              </a:ext>
            </a:extLst>
          </p:cNvPr>
          <p:cNvCxnSpPr>
            <a:stCxn id="34" idx="1"/>
          </p:cNvCxnSpPr>
          <p:nvPr/>
        </p:nvCxnSpPr>
        <p:spPr>
          <a:xfrm flipH="1">
            <a:off x="1663612" y="34335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61814A10-7C2A-40E2-9093-F2FE649BF9F9}"/>
              </a:ext>
            </a:extLst>
          </p:cNvPr>
          <p:cNvSpPr/>
          <p:nvPr/>
        </p:nvSpPr>
        <p:spPr>
          <a:xfrm>
            <a:off x="2311684"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7</a:t>
            </a:r>
            <a:endParaRPr lang="zh-CN" altLang="en-US" dirty="0"/>
          </a:p>
        </p:txBody>
      </p:sp>
      <p:cxnSp>
        <p:nvCxnSpPr>
          <p:cNvPr id="41" name="直接箭头连接符 40">
            <a:extLst>
              <a:ext uri="{FF2B5EF4-FFF2-40B4-BE49-F238E27FC236}">
                <a16:creationId xmlns:a16="http://schemas.microsoft.com/office/drawing/2014/main" id="{1EF8A42F-680B-4BE1-9BD5-20CBDA55B8CC}"/>
              </a:ext>
            </a:extLst>
          </p:cNvPr>
          <p:cNvCxnSpPr>
            <a:stCxn id="40" idx="1"/>
          </p:cNvCxnSpPr>
          <p:nvPr/>
        </p:nvCxnSpPr>
        <p:spPr>
          <a:xfrm flipH="1">
            <a:off x="1663612"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34E18034-6572-436D-AEB0-B448FB968BCA}"/>
              </a:ext>
            </a:extLst>
          </p:cNvPr>
          <p:cNvSpPr/>
          <p:nvPr/>
        </p:nvSpPr>
        <p:spPr>
          <a:xfrm>
            <a:off x="3978212"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10</a:t>
            </a:r>
            <a:endParaRPr lang="zh-CN" altLang="en-US" dirty="0"/>
          </a:p>
        </p:txBody>
      </p:sp>
      <p:cxnSp>
        <p:nvCxnSpPr>
          <p:cNvPr id="43" name="直接箭头连接符 42">
            <a:extLst>
              <a:ext uri="{FF2B5EF4-FFF2-40B4-BE49-F238E27FC236}">
                <a16:creationId xmlns:a16="http://schemas.microsoft.com/office/drawing/2014/main" id="{16DDEB3E-B96B-4F98-ABE3-E41853E7B75A}"/>
              </a:ext>
            </a:extLst>
          </p:cNvPr>
          <p:cNvCxnSpPr>
            <a:stCxn id="42" idx="1"/>
          </p:cNvCxnSpPr>
          <p:nvPr/>
        </p:nvCxnSpPr>
        <p:spPr>
          <a:xfrm flipH="1">
            <a:off x="3330140"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DF7417A7-23D7-414B-B7D0-E6E6DC14A766}"/>
              </a:ext>
            </a:extLst>
          </p:cNvPr>
          <p:cNvSpPr/>
          <p:nvPr/>
        </p:nvSpPr>
        <p:spPr>
          <a:xfrm>
            <a:off x="2311684" y="4646206"/>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11</a:t>
            </a:r>
            <a:endParaRPr lang="zh-CN" altLang="en-US" dirty="0"/>
          </a:p>
        </p:txBody>
      </p:sp>
      <p:cxnSp>
        <p:nvCxnSpPr>
          <p:cNvPr id="47" name="直接箭头连接符 46">
            <a:extLst>
              <a:ext uri="{FF2B5EF4-FFF2-40B4-BE49-F238E27FC236}">
                <a16:creationId xmlns:a16="http://schemas.microsoft.com/office/drawing/2014/main" id="{ADD84406-4B51-4B70-80E3-19725D3BEA41}"/>
              </a:ext>
            </a:extLst>
          </p:cNvPr>
          <p:cNvCxnSpPr>
            <a:stCxn id="46" idx="1"/>
          </p:cNvCxnSpPr>
          <p:nvPr/>
        </p:nvCxnSpPr>
        <p:spPr>
          <a:xfrm flipH="1">
            <a:off x="1663612" y="4862230"/>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7A2FAA52-49A7-4A53-BB21-A3CF8F565361}"/>
              </a:ext>
            </a:extLst>
          </p:cNvPr>
          <p:cNvSpPr txBox="1"/>
          <p:nvPr/>
        </p:nvSpPr>
        <p:spPr>
          <a:xfrm>
            <a:off x="7459206" y="1448698"/>
            <a:ext cx="12241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0010011</a:t>
            </a:r>
            <a:endParaRPr lang="zh-CN" altLang="en-US" dirty="0"/>
          </a:p>
        </p:txBody>
      </p:sp>
      <p:sp>
        <p:nvSpPr>
          <p:cNvPr id="56" name="文本框 55">
            <a:extLst>
              <a:ext uri="{FF2B5EF4-FFF2-40B4-BE49-F238E27FC236}">
                <a16:creationId xmlns:a16="http://schemas.microsoft.com/office/drawing/2014/main" id="{20D298D8-DB2F-4521-974F-2C920123D79B}"/>
              </a:ext>
            </a:extLst>
          </p:cNvPr>
          <p:cNvSpPr txBox="1"/>
          <p:nvPr/>
        </p:nvSpPr>
        <p:spPr>
          <a:xfrm>
            <a:off x="2496876" y="1848891"/>
            <a:ext cx="648072" cy="276999"/>
          </a:xfrm>
          <a:prstGeom prst="rect">
            <a:avLst/>
          </a:prstGeom>
          <a:noFill/>
        </p:spPr>
        <p:txBody>
          <a:bodyPr wrap="square" rtlCol="0">
            <a:spAutoFit/>
          </a:bodyPr>
          <a:lstStyle/>
          <a:p>
            <a:pPr algn="ctr"/>
            <a:r>
              <a:rPr lang="en-US" altLang="zh-CN" sz="1200" dirty="0"/>
              <a:t>5</a:t>
            </a:r>
            <a:endParaRPr lang="zh-CN" altLang="en-US" sz="1200" dirty="0"/>
          </a:p>
        </p:txBody>
      </p:sp>
      <p:sp>
        <p:nvSpPr>
          <p:cNvPr id="58" name="文本框 57">
            <a:extLst>
              <a:ext uri="{FF2B5EF4-FFF2-40B4-BE49-F238E27FC236}">
                <a16:creationId xmlns:a16="http://schemas.microsoft.com/office/drawing/2014/main" id="{33AA592A-C8E4-4C67-8458-7FE425CAD5BA}"/>
              </a:ext>
            </a:extLst>
          </p:cNvPr>
          <p:cNvSpPr txBox="1"/>
          <p:nvPr/>
        </p:nvSpPr>
        <p:spPr>
          <a:xfrm>
            <a:off x="4130146" y="1848890"/>
            <a:ext cx="648072" cy="276999"/>
          </a:xfrm>
          <a:prstGeom prst="rect">
            <a:avLst/>
          </a:prstGeom>
          <a:noFill/>
        </p:spPr>
        <p:txBody>
          <a:bodyPr wrap="square" rtlCol="0">
            <a:spAutoFit/>
          </a:bodyPr>
          <a:lstStyle/>
          <a:p>
            <a:pPr algn="ctr"/>
            <a:r>
              <a:rPr lang="en-US" altLang="zh-CN" sz="1200" dirty="0"/>
              <a:t>1</a:t>
            </a:r>
            <a:endParaRPr lang="zh-CN" altLang="en-US" sz="1200" dirty="0"/>
          </a:p>
        </p:txBody>
      </p:sp>
      <p:sp>
        <p:nvSpPr>
          <p:cNvPr id="59" name="文本框 58">
            <a:extLst>
              <a:ext uri="{FF2B5EF4-FFF2-40B4-BE49-F238E27FC236}">
                <a16:creationId xmlns:a16="http://schemas.microsoft.com/office/drawing/2014/main" id="{0D162F83-92BD-4698-8C2A-A37D327AE43D}"/>
              </a:ext>
            </a:extLst>
          </p:cNvPr>
          <p:cNvSpPr txBox="1"/>
          <p:nvPr/>
        </p:nvSpPr>
        <p:spPr>
          <a:xfrm>
            <a:off x="5796674" y="1838714"/>
            <a:ext cx="648072" cy="276999"/>
          </a:xfrm>
          <a:prstGeom prst="rect">
            <a:avLst/>
          </a:prstGeom>
          <a:noFill/>
        </p:spPr>
        <p:txBody>
          <a:bodyPr wrap="square" rtlCol="0">
            <a:spAutoFit/>
          </a:bodyPr>
          <a:lstStyle/>
          <a:p>
            <a:pPr algn="ctr"/>
            <a:r>
              <a:rPr lang="en-US" altLang="zh-CN" sz="1200" dirty="0"/>
              <a:t>2</a:t>
            </a:r>
            <a:endParaRPr lang="zh-CN" altLang="en-US" sz="1200" dirty="0"/>
          </a:p>
        </p:txBody>
      </p:sp>
    </p:spTree>
    <p:extLst>
      <p:ext uri="{BB962C8B-B14F-4D97-AF65-F5344CB8AC3E}">
        <p14:creationId xmlns:p14="http://schemas.microsoft.com/office/powerpoint/2010/main" val="210912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7</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能够较好地避免唤醒线程与已等待线程</a:t>
            </a:r>
            <a:endParaRPr lang="en-US" altLang="zh-CN" dirty="0"/>
          </a:p>
          <a:p>
            <a:r>
              <a:rPr lang="zh-CN" altLang="en-US" dirty="0"/>
              <a:t>所需要的数据结构不是很复杂</a:t>
            </a:r>
            <a:endParaRPr lang="en-US" altLang="zh-CN" dirty="0"/>
          </a:p>
          <a:p>
            <a:r>
              <a:rPr lang="zh-CN" altLang="en-US" dirty="0"/>
              <a:t>持有锁的线程可以采用异步唤醒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每个线程维护一个优先级数字，公平性由优先级保证</a:t>
            </a:r>
            <a:endParaRPr lang="en-US" altLang="zh-CN" dirty="0">
              <a:solidFill>
                <a:srgbClr val="941100"/>
              </a:solidFill>
            </a:endParaRPr>
          </a:p>
          <a:p>
            <a:pPr lvl="1"/>
            <a:r>
              <a:rPr lang="zh-CN" altLang="en-US" dirty="0">
                <a:solidFill>
                  <a:srgbClr val="941100"/>
                </a:solidFill>
              </a:rPr>
              <a:t>每个线程记录自己的拿锁次数，拿锁次数上升优先级下降，但优先级可以随等待时间的变长而上升</a:t>
            </a:r>
            <a:endParaRPr lang="en-US" altLang="zh-CN" dirty="0">
              <a:solidFill>
                <a:srgbClr val="941100"/>
              </a:solidFill>
            </a:endParaRPr>
          </a:p>
        </p:txBody>
      </p:sp>
    </p:spTree>
    <p:extLst>
      <p:ext uri="{BB962C8B-B14F-4D97-AF65-F5344CB8AC3E}">
        <p14:creationId xmlns:p14="http://schemas.microsoft.com/office/powerpoint/2010/main" val="93520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8</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关于自我唤醒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全局数组的每个位置再存储一个指向属于该核心且在活跃队列的线程的指针，如果没有则为空指针</a:t>
            </a:r>
            <a:endParaRPr lang="en-US" altLang="zh-CN" dirty="0">
              <a:solidFill>
                <a:srgbClr val="941100"/>
              </a:solidFill>
            </a:endParaRPr>
          </a:p>
          <a:p>
            <a:pPr lvl="1"/>
            <a:r>
              <a:rPr lang="zh-CN" altLang="en-US" dirty="0">
                <a:solidFill>
                  <a:srgbClr val="941100"/>
                </a:solidFill>
              </a:rPr>
              <a:t>从活跃队列进入睡眠的线程的时间片长度与优先级有关，优先级越低时间片越长</a:t>
            </a:r>
            <a:endParaRPr lang="en-US" altLang="zh-CN" dirty="0">
              <a:solidFill>
                <a:srgbClr val="941100"/>
              </a:solidFill>
            </a:endParaRPr>
          </a:p>
          <a:p>
            <a:pPr lvl="1"/>
            <a:r>
              <a:rPr lang="zh-CN" altLang="en-US" dirty="0">
                <a:solidFill>
                  <a:srgbClr val="941100"/>
                </a:solidFill>
              </a:rPr>
              <a:t>自我唤醒以后，判断是否有属于同核心且活跃的线程，根据它剩余的等待时间计算出适当的沉睡时间片，再度进入睡眠</a:t>
            </a:r>
            <a:endParaRPr lang="en-US" altLang="zh-CN" dirty="0">
              <a:solidFill>
                <a:srgbClr val="941100"/>
              </a:solidFill>
            </a:endParaRPr>
          </a:p>
          <a:p>
            <a:pPr lvl="1"/>
            <a:endParaRPr lang="en-US" altLang="zh-CN" dirty="0">
              <a:solidFill>
                <a:srgbClr val="941100"/>
              </a:solidFill>
            </a:endParaRPr>
          </a:p>
        </p:txBody>
      </p:sp>
    </p:spTree>
    <p:extLst>
      <p:ext uri="{BB962C8B-B14F-4D97-AF65-F5344CB8AC3E}">
        <p14:creationId xmlns:p14="http://schemas.microsoft.com/office/powerpoint/2010/main" val="17358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8C1FAB-72D3-4249-9814-9D82B1329706}"/>
              </a:ext>
            </a:extLst>
          </p:cNvPr>
          <p:cNvSpPr>
            <a:spLocks noGrp="1"/>
          </p:cNvSpPr>
          <p:nvPr>
            <p:ph idx="1"/>
          </p:nvPr>
        </p:nvSpPr>
        <p:spPr/>
        <p:txBody>
          <a:bodyPr>
            <a:normAutofit/>
          </a:bodyPr>
          <a:lstStyle/>
          <a:p>
            <a:r>
              <a:rPr lang="zh-CN" altLang="en-US" dirty="0"/>
              <a:t>原方案由于存在复杂逻辑，导致难以无锁实现</a:t>
            </a:r>
            <a:endParaRPr lang="en-US" altLang="zh-CN" dirty="0"/>
          </a:p>
          <a:p>
            <a:r>
              <a:rPr lang="zh-CN" altLang="en-US" dirty="0">
                <a:solidFill>
                  <a:srgbClr val="941100"/>
                </a:solidFill>
              </a:rPr>
              <a:t>设每个</a:t>
            </a:r>
            <a:r>
              <a:rPr lang="en-US" altLang="zh-CN" dirty="0">
                <a:solidFill>
                  <a:srgbClr val="941100"/>
                </a:solidFill>
              </a:rPr>
              <a:t>CPU</a:t>
            </a:r>
            <a:r>
              <a:rPr lang="zh-CN" altLang="en-US" dirty="0">
                <a:solidFill>
                  <a:srgbClr val="941100"/>
                </a:solidFill>
              </a:rPr>
              <a:t>只有一个线程处于活跃状态</a:t>
            </a:r>
          </a:p>
          <a:p>
            <a:r>
              <a:rPr lang="zh-CN" altLang="en-US" dirty="0">
                <a:solidFill>
                  <a:srgbClr val="941100"/>
                </a:solidFill>
              </a:rPr>
              <a:t>一个</a:t>
            </a:r>
            <a:r>
              <a:rPr lang="en-US" altLang="zh-CN" dirty="0">
                <a:solidFill>
                  <a:srgbClr val="941100"/>
                </a:solidFill>
              </a:rPr>
              <a:t>CPU</a:t>
            </a:r>
            <a:r>
              <a:rPr lang="zh-CN" altLang="en-US" dirty="0">
                <a:solidFill>
                  <a:srgbClr val="941100"/>
                </a:solidFill>
              </a:rPr>
              <a:t>有新线程加入时，如果此</a:t>
            </a:r>
            <a:r>
              <a:rPr lang="en-US" altLang="zh-CN" dirty="0">
                <a:solidFill>
                  <a:srgbClr val="941100"/>
                </a:solidFill>
              </a:rPr>
              <a:t>CPU</a:t>
            </a:r>
            <a:r>
              <a:rPr lang="zh-CN" altLang="en-US" dirty="0">
                <a:solidFill>
                  <a:srgbClr val="941100"/>
                </a:solidFill>
              </a:rPr>
              <a:t>已有线程处于活跃队列中等待，那么直接进入阻塞队列进入阻塞态</a:t>
            </a:r>
            <a:endParaRPr lang="en-US" altLang="zh-CN" dirty="0">
              <a:solidFill>
                <a:srgbClr val="941100"/>
              </a:solidFill>
            </a:endParaRPr>
          </a:p>
          <a:p>
            <a:r>
              <a:rPr lang="zh-CN" altLang="en-US" dirty="0">
                <a:solidFill>
                  <a:srgbClr val="941100"/>
                </a:solidFill>
              </a:rPr>
              <a:t>锁传递时，下一个持有者唤醒自己</a:t>
            </a:r>
            <a:r>
              <a:rPr lang="en-US" altLang="zh-CN" dirty="0">
                <a:solidFill>
                  <a:srgbClr val="941100"/>
                </a:solidFill>
              </a:rPr>
              <a:t>CPU</a:t>
            </a:r>
            <a:r>
              <a:rPr lang="zh-CN" altLang="en-US" dirty="0">
                <a:solidFill>
                  <a:srgbClr val="941100"/>
                </a:solidFill>
              </a:rPr>
              <a:t>的第一个线程</a:t>
            </a:r>
            <a:endParaRPr lang="en-US" altLang="zh-CN" dirty="0">
              <a:solidFill>
                <a:srgbClr val="941100"/>
              </a:solidFill>
            </a:endParaRPr>
          </a:p>
          <a:p>
            <a:endParaRPr lang="en-US" altLang="zh-CN" dirty="0">
              <a:solidFill>
                <a:srgbClr val="941100"/>
              </a:solidFill>
            </a:endParaRPr>
          </a:p>
        </p:txBody>
      </p:sp>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9</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r>
              <a:rPr lang="zh-CN" altLang="en-US" dirty="0"/>
              <a:t>的改进</a:t>
            </a:r>
          </a:p>
        </p:txBody>
      </p:sp>
    </p:spTree>
    <p:extLst>
      <p:ext uri="{BB962C8B-B14F-4D97-AF65-F5344CB8AC3E}">
        <p14:creationId xmlns:p14="http://schemas.microsoft.com/office/powerpoint/2010/main" val="1676003557"/>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SJTU-Red</Template>
  <TotalTime>54692</TotalTime>
  <Words>976</Words>
  <Application>Microsoft Office PowerPoint</Application>
  <PresentationFormat>全屏显示(16:10)</PresentationFormat>
  <Paragraphs>180</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DengXian</vt:lpstr>
      <vt:lpstr>宋体</vt:lpstr>
      <vt:lpstr>微软雅黑</vt:lpstr>
      <vt:lpstr>微软雅黑 Light</vt:lpstr>
      <vt:lpstr>Arial</vt:lpstr>
      <vt:lpstr>Calibri</vt:lpstr>
      <vt:lpstr>Office 主题​​</vt:lpstr>
      <vt:lpstr>1_Office 主题​​</vt:lpstr>
      <vt:lpstr>1. Secondary Queue的扩展</vt:lpstr>
      <vt:lpstr>Multi-Queue</vt:lpstr>
      <vt:lpstr>Multi-Queue</vt:lpstr>
      <vt:lpstr>Multi-Queue</vt:lpstr>
      <vt:lpstr>2. MutexEE的改进</vt:lpstr>
      <vt:lpstr>Multi-Queue</vt:lpstr>
      <vt:lpstr>Multi-Queue</vt:lpstr>
      <vt:lpstr>Multi-Queue</vt:lpstr>
      <vt:lpstr>Multi-Queue的改进</vt:lpstr>
      <vt:lpstr>新线程加入的Transaction</vt:lpstr>
      <vt:lpstr>新线程加入的Transaction</vt:lpstr>
      <vt:lpstr>Multi-Queue的改进</vt:lpstr>
      <vt:lpstr>新线程加入的Transaction</vt:lpstr>
      <vt:lpstr>新线程加入的Transaction 2</vt:lpstr>
      <vt:lpstr>谢谢评审！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Functioner</cp:lastModifiedBy>
  <cp:revision>2775</cp:revision>
  <cp:lastPrinted>2020-03-02T13:38:09Z</cp:lastPrinted>
  <dcterms:created xsi:type="dcterms:W3CDTF">2017-11-24T09:35:45Z</dcterms:created>
  <dcterms:modified xsi:type="dcterms:W3CDTF">2022-12-16T12:45:45Z</dcterms:modified>
</cp:coreProperties>
</file>