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Nunito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717806-A9A8-47CD-93A4-69D975D709E1}">
  <a:tblStyle styleId="{04717806-A9A8-47CD-93A4-69D975D709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Medium-bold.fntdata"/><Relationship Id="rId30" Type="http://schemas.openxmlformats.org/officeDocument/2006/relationships/font" Target="fonts/NunitoMedium-regular.fntdata"/><Relationship Id="rId11" Type="http://schemas.openxmlformats.org/officeDocument/2006/relationships/slide" Target="slides/slide5.xml"/><Relationship Id="rId33" Type="http://schemas.openxmlformats.org/officeDocument/2006/relationships/font" Target="fonts/Nunit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470d8784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470d878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470d878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470d878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470d8784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470d8784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470d8784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470d8784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470d8784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470d8784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470d8784d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470d8784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ctrTitle"/>
          </p:nvPr>
        </p:nvSpPr>
        <p:spPr>
          <a:xfrm>
            <a:off x="262733" y="194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6100">
                <a:latin typeface="Roboto Medium"/>
                <a:ea typeface="Roboto Medium"/>
                <a:cs typeface="Roboto Medium"/>
                <a:sym typeface="Roboto Medium"/>
              </a:rPr>
              <a:t>Der Kunden-Kompass</a:t>
            </a:r>
            <a:endParaRPr sz="5988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74000" y="3999200"/>
            <a:ext cx="59988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de" sz="5200">
                <a:latin typeface="Roboto"/>
                <a:ea typeface="Roboto"/>
                <a:cs typeface="Roboto"/>
                <a:sym typeface="Roboto"/>
              </a:rPr>
              <a:t>Wie wir mit Daten die Personas von Travel Tide entdecken.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438" y="507250"/>
            <a:ext cx="2118676" cy="22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7569700" y="340675"/>
            <a:ext cx="112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Masterschool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400700" y="4505300"/>
            <a:ext cx="20556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rgbClr val="999999"/>
                </a:solidFill>
                <a:latin typeface="Nunito"/>
                <a:ea typeface="Nunito"/>
                <a:cs typeface="Nunito"/>
                <a:sym typeface="Nunito"/>
              </a:rPr>
              <a:t>von Sinem Ara-Yücel</a:t>
            </a:r>
            <a:endParaRPr sz="1000">
              <a:solidFill>
                <a:srgbClr val="99999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671600" y="383675"/>
            <a:ext cx="76887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 SemiBold"/>
                <a:ea typeface="Nunito SemiBold"/>
                <a:cs typeface="Nunito SemiBold"/>
                <a:sym typeface="Nunito SemiBold"/>
              </a:rPr>
              <a:t>Warum das Ganze? Von Gießkanne zu Skalpell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22">
                <a:latin typeface="Nunito SemiBold"/>
                <a:ea typeface="Nunito SemiBold"/>
                <a:cs typeface="Nunito SemiBold"/>
                <a:sym typeface="Nunito SemiBold"/>
              </a:rPr>
              <a:t>  Die Herausforderung &amp; Das Ziel</a:t>
            </a:r>
            <a:endParaRPr sz="1222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20950" y="1586500"/>
            <a:ext cx="7505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Problem: </a:t>
            </a:r>
            <a:r>
              <a:rPr lang="de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Neukundengewinnung ist teuer, Kundenbindung ist der Schlüssel. Bisheriges Marketing ist zu allgemein.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Projekt-Mission: </a:t>
            </a:r>
            <a:r>
              <a:rPr lang="de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Entwicklung von 3-5 klaren Kunden-Personas als Grundlage für das neue Prämienprogramm.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Ziel:</a:t>
            </a:r>
            <a:r>
              <a:rPr lang="de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Wir müssen verstehen, wer unsere Kunden </a:t>
            </a:r>
            <a:r>
              <a:rPr i="1" lang="de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wirklich</a:t>
            </a:r>
            <a:r>
              <a:rPr lang="de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sind, um sie persönlich ansprechen zu können.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678675" y="367475"/>
            <a:ext cx="7688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 SemiBold"/>
                <a:ea typeface="Nunito SemiBold"/>
                <a:cs typeface="Nunito SemiBold"/>
                <a:sym typeface="Nunito SemiBold"/>
              </a:rPr>
              <a:t>Der Weg zur Erkenntnis</a:t>
            </a:r>
            <a:r>
              <a:rPr lang="de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 SemiBold"/>
                <a:ea typeface="Nunito SemiBold"/>
                <a:cs typeface="Nunito SemiBold"/>
                <a:sym typeface="Nunito SemiBold"/>
              </a:rPr>
              <a:t> Der Analyseprozess in 5 strategischen Schritten </a:t>
            </a:r>
            <a:endParaRPr sz="11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404131"/>
            <a:ext cx="7505700" cy="31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45" name="Google Shape;145;p15"/>
          <p:cNvGrpSpPr/>
          <p:nvPr/>
        </p:nvGrpSpPr>
        <p:grpSpPr>
          <a:xfrm>
            <a:off x="214850" y="1643424"/>
            <a:ext cx="3652362" cy="924600"/>
            <a:chOff x="214850" y="1242975"/>
            <a:chExt cx="3652362" cy="924600"/>
          </a:xfrm>
        </p:grpSpPr>
        <p:cxnSp>
          <p:nvCxnSpPr>
            <p:cNvPr id="146" name="Google Shape;146;p15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307AF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47" name="Google Shape;147;p15"/>
            <p:cNvSpPr txBox="1"/>
            <p:nvPr/>
          </p:nvSpPr>
          <p:spPr>
            <a:xfrm>
              <a:off x="214850" y="1242975"/>
              <a:ext cx="23583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300">
                  <a:latin typeface="Nunito"/>
                  <a:ea typeface="Nunito"/>
                  <a:cs typeface="Nunito"/>
                  <a:sym typeface="Nunito"/>
                </a:rPr>
                <a:t>Datenbeschaffung &amp; -aufbereitung</a:t>
              </a:r>
              <a:endParaRPr b="1" sz="1300"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latin typeface="Nunito Medium"/>
                  <a:ea typeface="Nunito Medium"/>
                  <a:cs typeface="Nunito Medium"/>
                  <a:sym typeface="Nunito Medium"/>
                </a:rPr>
                <a:t>Grundlage schaffen &amp; Relevanz filtern</a:t>
              </a:r>
              <a:endParaRPr sz="800">
                <a:latin typeface="Nunito Medium"/>
                <a:ea typeface="Nunito Medium"/>
                <a:cs typeface="Nunito Medium"/>
                <a:sym typeface="Nunito Medium"/>
              </a:endParaRPr>
            </a:p>
          </p:txBody>
        </p:sp>
      </p:grpSp>
      <p:grpSp>
        <p:nvGrpSpPr>
          <p:cNvPr id="148" name="Google Shape;148;p15"/>
          <p:cNvGrpSpPr/>
          <p:nvPr/>
        </p:nvGrpSpPr>
        <p:grpSpPr>
          <a:xfrm>
            <a:off x="308851" y="3019874"/>
            <a:ext cx="3263087" cy="924600"/>
            <a:chOff x="308851" y="2646125"/>
            <a:chExt cx="3263087" cy="924600"/>
          </a:xfrm>
        </p:grpSpPr>
        <p:cxnSp>
          <p:nvCxnSpPr>
            <p:cNvPr id="149" name="Google Shape;149;p15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0" name="Google Shape;150;p15"/>
            <p:cNvSpPr txBox="1"/>
            <p:nvPr/>
          </p:nvSpPr>
          <p:spPr>
            <a:xfrm>
              <a:off x="308851" y="2646125"/>
              <a:ext cx="23022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300">
                  <a:latin typeface="Nunito"/>
                  <a:ea typeface="Nunito"/>
                  <a:cs typeface="Nunito"/>
                  <a:sym typeface="Nunito"/>
                </a:rPr>
                <a:t>EDA &amp; Feature Engineering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latin typeface="Roboto"/>
                  <a:ea typeface="Roboto"/>
                  <a:cs typeface="Roboto"/>
                  <a:sym typeface="Roboto"/>
                </a:rPr>
                <a:t>🔍</a:t>
              </a:r>
              <a:r>
                <a:rPr lang="de" sz="800">
                  <a:latin typeface="Nunito Medium"/>
                  <a:ea typeface="Nunito Medium"/>
                  <a:cs typeface="Nunito Medium"/>
                  <a:sym typeface="Nunito Medium"/>
                </a:rPr>
                <a:t>Muster aufdecken &amp; Merkmale entwickeln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4657738" y="3723272"/>
            <a:ext cx="4122788" cy="924600"/>
            <a:chOff x="4657738" y="3514150"/>
            <a:chExt cx="4122788" cy="924600"/>
          </a:xfrm>
        </p:grpSpPr>
        <p:cxnSp>
          <p:nvCxnSpPr>
            <p:cNvPr id="152" name="Google Shape;152;p15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3" name="Google Shape;153;p15"/>
            <p:cNvSpPr txBox="1"/>
            <p:nvPr/>
          </p:nvSpPr>
          <p:spPr>
            <a:xfrm>
              <a:off x="6590825" y="3514150"/>
              <a:ext cx="21897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300">
                  <a:latin typeface="Nunito"/>
                  <a:ea typeface="Nunito"/>
                  <a:cs typeface="Nunito"/>
                  <a:sym typeface="Nunito"/>
                </a:rPr>
                <a:t>Hashing &amp; Skalierung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800">
                  <a:latin typeface="Nunito Medium"/>
                  <a:ea typeface="Nunito Medium"/>
                  <a:cs typeface="Nunito Medium"/>
                  <a:sym typeface="Nunito Medium"/>
                </a:rPr>
                <a:t>Daten für das Modell übersetzen </a:t>
              </a:r>
              <a:r>
                <a:rPr lang="de" sz="800">
                  <a:latin typeface="Roboto"/>
                  <a:ea typeface="Roboto"/>
                  <a:cs typeface="Roboto"/>
                  <a:sym typeface="Roboto"/>
                </a:rPr>
                <a:t>🛠️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5209837" y="1385356"/>
            <a:ext cx="3610738" cy="924600"/>
            <a:chOff x="5209838" y="1242975"/>
            <a:chExt cx="3610738" cy="924600"/>
          </a:xfrm>
        </p:grpSpPr>
        <p:sp>
          <p:nvSpPr>
            <p:cNvPr id="155" name="Google Shape;155;p15"/>
            <p:cNvSpPr txBox="1"/>
            <p:nvPr/>
          </p:nvSpPr>
          <p:spPr>
            <a:xfrm>
              <a:off x="6604176" y="1242975"/>
              <a:ext cx="22164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300">
                  <a:latin typeface="Nunito"/>
                  <a:ea typeface="Nunito"/>
                  <a:cs typeface="Nunito"/>
                  <a:sym typeface="Nunito"/>
                </a:rPr>
                <a:t>Clustering &amp; Persona-Definition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latin typeface="Nunito Medium"/>
                  <a:ea typeface="Nunito Medium"/>
                  <a:cs typeface="Nunito Medium"/>
                  <a:sym typeface="Nunito Medium"/>
                </a:rPr>
                <a:t>Gruppen finden &amp; Personas formen</a:t>
              </a:r>
              <a:r>
                <a:rPr lang="de" sz="800">
                  <a:latin typeface="Roboto"/>
                  <a:ea typeface="Roboto"/>
                  <a:cs typeface="Roboto"/>
                  <a:sym typeface="Roboto"/>
                </a:rPr>
                <a:t> 💡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6" name="Google Shape;156;p15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7" name="Google Shape;157;p15"/>
          <p:cNvGrpSpPr/>
          <p:nvPr/>
        </p:nvGrpSpPr>
        <p:grpSpPr>
          <a:xfrm>
            <a:off x="5610288" y="2455731"/>
            <a:ext cx="3210188" cy="924600"/>
            <a:chOff x="5610288" y="2313350"/>
            <a:chExt cx="3210188" cy="924600"/>
          </a:xfrm>
        </p:grpSpPr>
        <p:cxnSp>
          <p:nvCxnSpPr>
            <p:cNvPr id="158" name="Google Shape;158;p15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59" name="Google Shape;159;p15"/>
            <p:cNvSpPr txBox="1"/>
            <p:nvPr/>
          </p:nvSpPr>
          <p:spPr>
            <a:xfrm>
              <a:off x="6586376" y="2313350"/>
              <a:ext cx="22341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300">
                  <a:latin typeface="Nunito"/>
                  <a:ea typeface="Nunito"/>
                  <a:cs typeface="Nunito"/>
                  <a:sym typeface="Nunito"/>
                </a:rPr>
                <a:t>PCA (Dimensionsreduktion)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latin typeface="Nunito Medium"/>
                  <a:ea typeface="Nunito Medium"/>
                  <a:cs typeface="Nunito Medium"/>
                  <a:sym typeface="Nunito Medium"/>
                </a:rPr>
                <a:t>Das Wesentliche extrahieren </a:t>
              </a:r>
              <a:r>
                <a:rPr lang="de" sz="800">
                  <a:latin typeface="Roboto"/>
                  <a:ea typeface="Roboto"/>
                  <a:cs typeface="Roboto"/>
                  <a:sym typeface="Roboto"/>
                </a:rPr>
                <a:t>📉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5"/>
          <p:cNvGrpSpPr/>
          <p:nvPr/>
        </p:nvGrpSpPr>
        <p:grpSpPr>
          <a:xfrm>
            <a:off x="2610911" y="988668"/>
            <a:ext cx="3922200" cy="3915924"/>
            <a:chOff x="2610905" y="610653"/>
            <a:chExt cx="3922200" cy="3922200"/>
          </a:xfrm>
        </p:grpSpPr>
        <p:sp>
          <p:nvSpPr>
            <p:cNvPr id="161" name="Google Shape;161;p15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C57D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E63F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942A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0D5CDF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307AF3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4791225" y="1352050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5"/>
            <p:cNvSpPr txBox="1"/>
            <p:nvPr/>
          </p:nvSpPr>
          <p:spPr>
            <a:xfrm>
              <a:off x="3510044" y="1583493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3311167" y="2857773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5"/>
            <p:cNvSpPr txBox="1"/>
            <p:nvPr/>
          </p:nvSpPr>
          <p:spPr>
            <a:xfrm>
              <a:off x="4908023" y="3329897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5413662" y="2284452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81" name="Google Shape;1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900" y="2360002"/>
            <a:ext cx="1738175" cy="117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585250" y="362025"/>
            <a:ext cx="7688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 SemiBold"/>
                <a:ea typeface="Nunito SemiBold"/>
                <a:cs typeface="Nunito SemiBold"/>
                <a:sym typeface="Nunito SemiBold"/>
              </a:rPr>
              <a:t>Wen haben wir entdeckt?</a:t>
            </a:r>
            <a:r>
              <a:rPr lang="de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 SemiBold"/>
                <a:ea typeface="Nunito SemiBold"/>
                <a:cs typeface="Nunito SemiBold"/>
                <a:sym typeface="Nunito SemiBold"/>
              </a:rPr>
              <a:t> Das Ergebnis: Unsere 4 Kunden-Personas</a:t>
            </a:r>
            <a:endParaRPr sz="11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graphicFrame>
        <p:nvGraphicFramePr>
          <p:cNvPr id="187" name="Google Shape;187;p16"/>
          <p:cNvGraphicFramePr/>
          <p:nvPr/>
        </p:nvGraphicFramePr>
        <p:xfrm>
          <a:off x="624063" y="1186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{04717806-A9A8-47CD-93A4-69D975D709E1}</a:tableStyleId>
              </a:tblPr>
              <a:tblGrid>
                <a:gridCol w="1768275"/>
                <a:gridCol w="2003175"/>
                <a:gridCol w="1863125"/>
                <a:gridCol w="2370500"/>
              </a:tblGrid>
              <a:tr h="7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Die Schaufensterbummler</a:t>
                      </a: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🤔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Die effizienten Städtereisenden</a:t>
                      </a:r>
                      <a:r>
                        <a:rPr b="1" lang="de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✈️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Die aufstrebenden Stammkunden</a:t>
                      </a: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📈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Die Premium-</a:t>
                      </a: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Familienplaner</a:t>
                      </a: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💎</a:t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Anteil: 39,8%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i="1"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(Größte Gruppe!) </a:t>
                      </a:r>
                      <a:endParaRPr sz="10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Anteil: 36,4%</a:t>
                      </a:r>
                      <a:endParaRPr sz="10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Anteil: 21,5%</a:t>
                      </a:r>
                      <a:endParaRPr sz="10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Anteil: 2,3% (Kleinste Gruppe) </a:t>
                      </a:r>
                      <a:endParaRPr sz="10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Klickt viel auf der Seite, hat aber noch </a:t>
                      </a:r>
                      <a:r>
                        <a:rPr b="1" lang="de" sz="900" u="sng">
                          <a:latin typeface="Nunito"/>
                          <a:ea typeface="Nunito"/>
                          <a:cs typeface="Nunito"/>
                          <a:sym typeface="Nunito"/>
                        </a:rPr>
                        <a:t>nie</a:t>
                      </a: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 gebucht.</a:t>
                      </a:r>
                      <a:endParaRPr sz="9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Bildet die Basis der aktiven Kunden; bucht gezielt kurze Trips mit Handgepäck.</a:t>
                      </a:r>
                      <a:r>
                        <a:rPr lang="de" sz="1000"/>
                        <a:t> </a:t>
                      </a:r>
                      <a:endParaRPr sz="9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Zeigt erste Loyalität und hat bereits mehrfach gebucht (im Schnitt &gt; 1,5 Reisen)</a:t>
                      </a:r>
                      <a:endParaRPr sz="9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Kleine, aber extrem wertvolle Gruppe für teure Jahresurlaube. </a:t>
                      </a:r>
                      <a:endParaRPr sz="9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Wichtigstes Merkmal: 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solidFill>
                            <a:srgbClr val="188038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Anzahl Reisen = 0</a:t>
                      </a: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 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Konversionsrate = 0%</a:t>
                      </a:r>
                      <a:endParaRPr sz="9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Wichtigstes Merkmal: 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solidFill>
                            <a:schemeClr val="accent1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ca.</a:t>
                      </a: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 </a:t>
                      </a:r>
                      <a:r>
                        <a:rPr lang="de" sz="900">
                          <a:solidFill>
                            <a:schemeClr val="accent1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1 Reise, </a:t>
                      </a:r>
                      <a:br>
                        <a:rPr lang="de" sz="900">
                          <a:solidFill>
                            <a:schemeClr val="accent1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solidFill>
                            <a:schemeClr val="accent1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Reisedauer ≈ 2-3 Nächte </a:t>
                      </a:r>
                      <a:br>
                        <a:rPr lang="de" sz="900">
                          <a:solidFill>
                            <a:schemeClr val="accent1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solidFill>
                            <a:schemeClr val="accent1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Reisen mit leichtem Gepäck </a:t>
                      </a:r>
                      <a:r>
                        <a:rPr i="1" lang="de" sz="600">
                          <a:solidFill>
                            <a:schemeClr val="accent1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(sehr niedriger checked_bags-Wert)</a:t>
                      </a:r>
                      <a:endParaRPr i="1" sz="600">
                        <a:solidFill>
                          <a:schemeClr val="accent1"/>
                        </a:solidFill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Wichtigstes Merkmal: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solidFill>
                            <a:srgbClr val="188038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Anzahl Reisen &gt; 1,</a:t>
                      </a:r>
                      <a:br>
                        <a:rPr lang="de" sz="900">
                          <a:solidFill>
                            <a:srgbClr val="188038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solidFill>
                            <a:srgbClr val="188038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Hohes Engagement</a:t>
                      </a:r>
                      <a:r>
                        <a:rPr lang="de" sz="800">
                          <a:solidFill>
                            <a:srgbClr val="188038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 </a:t>
                      </a:r>
                      <a:r>
                        <a:rPr i="1" lang="de" sz="600">
                          <a:solidFill>
                            <a:schemeClr val="accent1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(deutlich hohe page_clicks)</a:t>
                      </a:r>
                      <a:endParaRPr sz="8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Wichtigstes Merkmal: 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solidFill>
                            <a:srgbClr val="188038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Ausgaben &gt; 5.500 € &amp; Reisedauer ≈ 1 Woche, </a:t>
                      </a:r>
                      <a:br>
                        <a:rPr lang="de" sz="900">
                          <a:solidFill>
                            <a:srgbClr val="188038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solidFill>
                            <a:srgbClr val="188038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Hoher Anteil an Familien </a:t>
                      </a:r>
                      <a:r>
                        <a:rPr i="1" lang="de" sz="600">
                          <a:solidFill>
                            <a:srgbClr val="188038"/>
                          </a:solidFill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(höchster has_children-Wert mit ca. 50%)</a:t>
                      </a:r>
                      <a:endParaRPr i="1" sz="6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Top-Perk:</a:t>
                      </a: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 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Exklusive Rabatte </a:t>
                      </a:r>
                      <a:endParaRPr sz="9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Top-Perk:</a:t>
                      </a: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 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Keine Stornogebühren, 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kostenloses Hotel-Essen</a:t>
                      </a:r>
                      <a:endParaRPr sz="9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Top-Perk:</a:t>
                      </a: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 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1 Hotelübernachtung gratis</a:t>
                      </a:r>
                      <a:endParaRPr sz="9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Top-Perk: </a:t>
                      </a:r>
                      <a:br>
                        <a:rPr b="1" lang="de" sz="9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Kostenfreies Aufgabegepäck,</a:t>
                      </a:r>
                      <a:b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</a:br>
                      <a:r>
                        <a:rPr lang="de" sz="900">
                          <a:latin typeface="Nunito Medium"/>
                          <a:ea typeface="Nunito Medium"/>
                          <a:cs typeface="Nunito Medium"/>
                          <a:sym typeface="Nunito Medium"/>
                        </a:rPr>
                        <a:t>1 Hotelnacht gratis bei Flugbuchung</a:t>
                      </a:r>
                      <a:endParaRPr sz="900">
                        <a:latin typeface="Nunito Medium"/>
                        <a:ea typeface="Nunito Medium"/>
                        <a:cs typeface="Nunito Medium"/>
                        <a:sym typeface="Nunito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529375" y="379825"/>
            <a:ext cx="7688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 SemiBold"/>
                <a:ea typeface="Nunito SemiBold"/>
                <a:cs typeface="Nunito SemiBold"/>
                <a:sym typeface="Nunito SemiBold"/>
              </a:rPr>
              <a:t>Was bedeutet das für unser Marketing?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 </a:t>
            </a:r>
            <a:r>
              <a:rPr lang="de" sz="1100">
                <a:latin typeface="Nunito SemiBold"/>
                <a:ea typeface="Nunito SemiBold"/>
                <a:cs typeface="Nunito SemiBold"/>
                <a:sym typeface="Nunito SemiBold"/>
              </a:rPr>
              <a:t>Maßgeschneiderte Strategien für jede Persona</a:t>
            </a:r>
            <a:endParaRPr sz="1100"/>
          </a:p>
        </p:txBody>
      </p:sp>
      <p:pic>
        <p:nvPicPr>
          <p:cNvPr id="193" name="Google Shape;1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675" y="299975"/>
            <a:ext cx="676350" cy="676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17"/>
          <p:cNvGrpSpPr/>
          <p:nvPr/>
        </p:nvGrpSpPr>
        <p:grpSpPr>
          <a:xfrm>
            <a:off x="6038025" y="3332233"/>
            <a:ext cx="2790725" cy="1444500"/>
            <a:chOff x="6038025" y="3270782"/>
            <a:chExt cx="2790725" cy="1444500"/>
          </a:xfrm>
        </p:grpSpPr>
        <p:cxnSp>
          <p:nvCxnSpPr>
            <p:cNvPr id="195" name="Google Shape;195;p17"/>
            <p:cNvCxnSpPr/>
            <p:nvPr/>
          </p:nvCxnSpPr>
          <p:spPr>
            <a:xfrm>
              <a:off x="6038025" y="375304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17"/>
            <p:cNvSpPr txBox="1"/>
            <p:nvPr/>
          </p:nvSpPr>
          <p:spPr>
            <a:xfrm>
              <a:off x="6684950" y="3270782"/>
              <a:ext cx="2143800" cy="1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latin typeface="Roboto"/>
                  <a:ea typeface="Roboto"/>
                  <a:cs typeface="Roboto"/>
                  <a:sym typeface="Roboto"/>
                </a:rPr>
                <a:t>Aktivierung &amp; Neukundengewinnung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de" sz="900"/>
                <a:t>Persona:</a:t>
              </a:r>
              <a:r>
                <a:rPr lang="de" sz="900"/>
                <a:t> Schaufensterbummler (39,8%)</a:t>
              </a:r>
              <a:endParaRPr sz="900"/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de" sz="900"/>
                <a:t>Ziel:</a:t>
              </a:r>
              <a:r>
                <a:rPr lang="de" sz="900"/>
                <a:t> Hürde zur Erstbuchung senken &amp; Interesse in Umsatz wandeln.</a:t>
              </a:r>
              <a:endParaRPr sz="900"/>
            </a:p>
            <a:p>
              <a:pPr indent="0" lvl="0" marL="0" rtl="0" algn="l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de" sz="900"/>
                <a:t>Strategischer Hebel:</a:t>
              </a:r>
              <a:r>
                <a:rPr lang="de" sz="900"/>
                <a:t> Exklusive Rabatte, Keine Stornogebühren.</a:t>
              </a:r>
              <a:endParaRPr sz="900"/>
            </a:p>
            <a:p>
              <a:pPr indent="0" lvl="0" marL="0" rtl="0" algn="l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/>
            </a:p>
            <a:p>
              <a:pPr indent="0" lvl="0" marL="0" rtl="0" algn="l">
                <a:spcBef>
                  <a:spcPts val="5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424027" y="3657090"/>
              <a:ext cx="198600" cy="198300"/>
            </a:xfrm>
            <a:prstGeom prst="ellipse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6399017" y="359659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7"/>
          <p:cNvGrpSpPr/>
          <p:nvPr/>
        </p:nvGrpSpPr>
        <p:grpSpPr>
          <a:xfrm>
            <a:off x="294925" y="2230500"/>
            <a:ext cx="3465098" cy="1892100"/>
            <a:chOff x="294925" y="2435870"/>
            <a:chExt cx="3465098" cy="1892100"/>
          </a:xfrm>
        </p:grpSpPr>
        <p:sp>
          <p:nvSpPr>
            <p:cNvPr id="200" name="Google Shape;200;p17"/>
            <p:cNvSpPr txBox="1"/>
            <p:nvPr/>
          </p:nvSpPr>
          <p:spPr>
            <a:xfrm>
              <a:off x="294925" y="2435870"/>
              <a:ext cx="2332500" cy="18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latin typeface="Roboto"/>
                  <a:ea typeface="Roboto"/>
                  <a:cs typeface="Roboto"/>
                  <a:sym typeface="Roboto"/>
                </a:rPr>
                <a:t>Bindung &amp; Entwicklung der Kernkunden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de" sz="900"/>
                <a:t>Personas:</a:t>
              </a:r>
              <a:r>
                <a:rPr lang="de" sz="900"/>
                <a:t> Städtereisende </a:t>
              </a:r>
              <a:endParaRPr sz="900"/>
            </a:p>
            <a:p>
              <a:pPr indent="0" lvl="0" marL="0" marR="0" rtl="0" algn="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de" sz="900"/>
                <a:t>Ziel: </a:t>
              </a:r>
              <a:r>
                <a:rPr lang="de" sz="900"/>
                <a:t>Aus Einmal-Buchern treue Stammkunden machen.</a:t>
              </a:r>
              <a:endParaRPr sz="900"/>
            </a:p>
            <a:p>
              <a:pPr indent="0" lvl="0" marL="0" marR="0" rtl="0" algn="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de" sz="900"/>
                <a:t>Strategischer Hebel:</a:t>
              </a:r>
              <a:r>
                <a:rPr lang="de" sz="900"/>
                <a:t> 1 Hotelnacht gratis, flexible Buchungsoptionen</a:t>
              </a:r>
              <a:r>
                <a:rPr lang="de" sz="800"/>
                <a:t>.</a:t>
              </a:r>
              <a:endParaRPr sz="800"/>
            </a:p>
            <a:p>
              <a:pPr indent="0" lvl="0" marL="0" rtl="0" algn="r">
                <a:spcBef>
                  <a:spcPts val="10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1" name="Google Shape;201;p17"/>
            <p:cNvCxnSpPr>
              <a:endCxn id="202" idx="3"/>
            </p:cNvCxnSpPr>
            <p:nvPr/>
          </p:nvCxnSpPr>
          <p:spPr>
            <a:xfrm rot="10800000">
              <a:off x="2875023" y="3121978"/>
              <a:ext cx="885000" cy="60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" name="Google Shape;203;p17"/>
            <p:cNvSpPr/>
            <p:nvPr/>
          </p:nvSpPr>
          <p:spPr>
            <a:xfrm>
              <a:off x="2652533" y="3018370"/>
              <a:ext cx="198600" cy="198300"/>
            </a:xfrm>
            <a:prstGeom prst="ellipse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2627523" y="29655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17"/>
          <p:cNvGrpSpPr/>
          <p:nvPr/>
        </p:nvGrpSpPr>
        <p:grpSpPr>
          <a:xfrm>
            <a:off x="4908055" y="1333775"/>
            <a:ext cx="3854220" cy="1641000"/>
            <a:chOff x="4908055" y="1486180"/>
            <a:chExt cx="3854220" cy="1641000"/>
          </a:xfrm>
        </p:grpSpPr>
        <p:cxnSp>
          <p:nvCxnSpPr>
            <p:cNvPr id="205" name="Google Shape;205;p17"/>
            <p:cNvCxnSpPr>
              <a:endCxn id="206" idx="1"/>
            </p:cNvCxnSpPr>
            <p:nvPr/>
          </p:nvCxnSpPr>
          <p:spPr>
            <a:xfrm>
              <a:off x="4908055" y="2189459"/>
              <a:ext cx="1181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7" name="Google Shape;207;p17"/>
            <p:cNvSpPr txBox="1"/>
            <p:nvPr/>
          </p:nvSpPr>
          <p:spPr>
            <a:xfrm>
              <a:off x="6366175" y="1486180"/>
              <a:ext cx="2396100" cy="16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latin typeface="Roboto"/>
                  <a:ea typeface="Roboto"/>
                  <a:cs typeface="Roboto"/>
                  <a:sym typeface="Roboto"/>
                </a:rPr>
                <a:t>Pflege &amp; Maximierung der Top-Kunden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de" sz="900"/>
                <a:t>Persona: </a:t>
              </a:r>
              <a:r>
                <a:rPr lang="de" sz="900"/>
                <a:t>Premium-Familienplaner (2%)</a:t>
              </a:r>
              <a:endParaRPr sz="900"/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de" sz="900"/>
                <a:t>Ziel: </a:t>
              </a:r>
              <a:r>
                <a:rPr lang="de" sz="900"/>
                <a:t>Loyalität für hohe Umsätze sichern.</a:t>
              </a:r>
              <a:endParaRPr sz="900"/>
            </a:p>
            <a:p>
              <a:pPr indent="0" lvl="0" marL="0" marR="0" rtl="0" algn="l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de" sz="900"/>
                <a:t>Strategischer Hebel: </a:t>
              </a:r>
              <a:r>
                <a:rPr lang="de" sz="900"/>
                <a:t>Kostenfreies Aufgabegepäck</a:t>
              </a:r>
              <a:endParaRPr sz="900"/>
            </a:p>
            <a:p>
              <a:pPr indent="0" lvl="0" marL="0" rtl="0" algn="l">
                <a:spcBef>
                  <a:spcPts val="5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114766" y="2080627"/>
              <a:ext cx="198600" cy="198300"/>
            </a:xfrm>
            <a:prstGeom prst="ellips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6089755" y="20330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2814594" y="1466329"/>
            <a:ext cx="3514811" cy="3252003"/>
            <a:chOff x="2991269" y="1153325"/>
            <a:chExt cx="3514811" cy="3252003"/>
          </a:xfrm>
        </p:grpSpPr>
        <p:sp>
          <p:nvSpPr>
            <p:cNvPr id="210" name="Google Shape;210;p17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11" name="Google Shape;211;p17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85630"/>
            </a:solidFill>
            <a:ln>
              <a:noFill/>
            </a:ln>
          </p:spPr>
        </p:sp>
        <p:sp>
          <p:nvSpPr>
            <p:cNvPr id="212" name="Google Shape;212;p1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E9453"/>
            </a:solidFill>
            <a:ln>
              <a:noFill/>
            </a:ln>
          </p:spPr>
        </p:sp>
        <p:sp>
          <p:nvSpPr>
            <p:cNvPr id="213" name="Google Shape;213;p17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14" name="Google Shape;214;p17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85630"/>
            </a:solidFill>
            <a:ln>
              <a:noFill/>
            </a:ln>
          </p:spPr>
        </p:sp>
        <p:sp>
          <p:nvSpPr>
            <p:cNvPr id="215" name="Google Shape;215;p1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B7743"/>
            </a:solidFill>
            <a:ln>
              <a:noFill/>
            </a:ln>
          </p:spPr>
        </p:sp>
        <p:sp>
          <p:nvSpPr>
            <p:cNvPr id="216" name="Google Shape;216;p17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85630"/>
            </a:solidFill>
            <a:ln>
              <a:noFill/>
            </a:ln>
          </p:spPr>
        </p:sp>
        <p:sp>
          <p:nvSpPr>
            <p:cNvPr id="217" name="Google Shape;217;p1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B713F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558575" y="366475"/>
            <a:ext cx="7688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 SemiBold"/>
                <a:ea typeface="Nunito SemiBold"/>
                <a:cs typeface="Nunito SemiBold"/>
                <a:sym typeface="Nunito SemiBold"/>
              </a:rPr>
              <a:t>Was kommt jetzt?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latin typeface="Nunito SemiBold"/>
                <a:ea typeface="Nunito SemiBold"/>
                <a:cs typeface="Nunito SemiBold"/>
                <a:sym typeface="Nunito SemiBold"/>
              </a:rPr>
              <a:t>  Nächste Schritte</a:t>
            </a:r>
            <a:endParaRPr sz="1100"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644900" y="1528662"/>
            <a:ext cx="7948200" cy="23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💡 Erkenntnis: </a:t>
            </a:r>
            <a:r>
              <a:rPr lang="de" sz="1600">
                <a:latin typeface="Arial"/>
                <a:ea typeface="Arial"/>
                <a:cs typeface="Arial"/>
                <a:sym typeface="Arial"/>
              </a:rPr>
              <a:t>Aus anonymen Nutzern wurden greifbare Personas.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👍 Empfehlung: </a:t>
            </a:r>
            <a:r>
              <a:rPr lang="de" sz="1600">
                <a:latin typeface="Arial"/>
                <a:ea typeface="Arial"/>
                <a:cs typeface="Arial"/>
                <a:sym typeface="Arial"/>
              </a:rPr>
              <a:t>Weg vom Gießkannenprinzip, hin zur persönlichen Ansprache.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b="1" lang="de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👉 Nächster Schritt: </a:t>
            </a:r>
            <a:r>
              <a:rPr lang="de" sz="1600">
                <a:latin typeface="Arial"/>
                <a:ea typeface="Arial"/>
                <a:cs typeface="Arial"/>
                <a:sym typeface="Arial"/>
              </a:rPr>
              <a:t>Den Mehrwert beweisen: Erfolg der Personalisierung im     A/B-Test quantifizieren.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Dank!</a:t>
            </a:r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3200"/>
              <a:t>😊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