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593" r:id="rId4"/>
    <p:sldId id="625" r:id="rId5"/>
    <p:sldId id="626" r:id="rId6"/>
    <p:sldId id="629" r:id="rId7"/>
    <p:sldId id="627" r:id="rId8"/>
    <p:sldId id="628" r:id="rId9"/>
    <p:sldId id="266" r:id="rId10"/>
    <p:sldId id="614" r:id="rId11"/>
    <p:sldId id="631" r:id="rId12"/>
    <p:sldId id="598" r:id="rId13"/>
    <p:sldId id="269" r:id="rId14"/>
    <p:sldId id="646" r:id="rId15"/>
    <p:sldId id="632" r:id="rId16"/>
    <p:sldId id="619" r:id="rId17"/>
    <p:sldId id="621" r:id="rId18"/>
    <p:sldId id="623" r:id="rId19"/>
    <p:sldId id="650" r:id="rId20"/>
    <p:sldId id="651" r:id="rId21"/>
    <p:sldId id="624" r:id="rId22"/>
    <p:sldId id="654" r:id="rId23"/>
    <p:sldId id="633" r:id="rId24"/>
    <p:sldId id="638" r:id="rId25"/>
    <p:sldId id="662" r:id="rId26"/>
    <p:sldId id="641" r:id="rId27"/>
    <p:sldId id="640" r:id="rId28"/>
    <p:sldId id="642" r:id="rId29"/>
    <p:sldId id="649" r:id="rId30"/>
    <p:sldId id="622" r:id="rId31"/>
    <p:sldId id="617" r:id="rId32"/>
    <p:sldId id="634" r:id="rId33"/>
    <p:sldId id="647" r:id="rId34"/>
    <p:sldId id="645" r:id="rId35"/>
    <p:sldId id="648" r:id="rId36"/>
    <p:sldId id="653" r:id="rId37"/>
    <p:sldId id="618" r:id="rId38"/>
    <p:sldId id="661" r:id="rId3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2F837F"/>
    <a:srgbClr val="F8A638"/>
    <a:srgbClr val="EF5350"/>
    <a:srgbClr val="F9B28F"/>
    <a:srgbClr val="F58851"/>
    <a:srgbClr val="F2631B"/>
    <a:srgbClr val="072AD0"/>
    <a:srgbClr val="00D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7" d="100"/>
          <a:sy n="67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78CC9-F26F-4F3A-9A48-DA95B38B759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5C48323-C47D-4139-9C44-E4BD6776C787}">
      <dgm:prSet phldrT="[Metin]" phldr="1"/>
      <dgm:spPr/>
      <dgm:t>
        <a:bodyPr/>
        <a:lstStyle/>
        <a:p>
          <a:endParaRPr lang="tr-TR"/>
        </a:p>
      </dgm:t>
    </dgm:pt>
    <dgm:pt modelId="{51CB9C34-4D4B-48F5-B12E-5766B91BEB23}" type="sibTrans" cxnId="{A2AB9601-6727-4F67-80C3-E0F03F1CBE7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tr-TR"/>
        </a:p>
      </dgm:t>
    </dgm:pt>
    <dgm:pt modelId="{5322CBD0-8EF1-41FA-BCA9-0E973A4E0DDA}" type="parTrans" cxnId="{A2AB9601-6727-4F67-80C3-E0F03F1CBE7B}">
      <dgm:prSet/>
      <dgm:spPr/>
      <dgm:t>
        <a:bodyPr/>
        <a:lstStyle/>
        <a:p>
          <a:endParaRPr lang="tr-TR"/>
        </a:p>
      </dgm:t>
    </dgm:pt>
    <dgm:pt modelId="{F9F355EF-C897-45E2-A4B9-4559F3320558}" type="pres">
      <dgm:prSet presAssocID="{4FE78CC9-F26F-4F3A-9A48-DA95B38B7590}" presName="Name0" presStyleCnt="0">
        <dgm:presLayoutVars>
          <dgm:chMax val="7"/>
          <dgm:chPref val="7"/>
          <dgm:dir/>
        </dgm:presLayoutVars>
      </dgm:prSet>
      <dgm:spPr/>
    </dgm:pt>
    <dgm:pt modelId="{430BC2EE-682B-4F14-B5DC-534560CB93BE}" type="pres">
      <dgm:prSet presAssocID="{4FE78CC9-F26F-4F3A-9A48-DA95B38B7590}" presName="Name1" presStyleCnt="0"/>
      <dgm:spPr/>
    </dgm:pt>
    <dgm:pt modelId="{0D8D1ED3-2BC8-49A8-B862-E2E302A864FC}" type="pres">
      <dgm:prSet presAssocID="{51CB9C34-4D4B-48F5-B12E-5766B91BEB23}" presName="picture_1" presStyleCnt="0"/>
      <dgm:spPr/>
    </dgm:pt>
    <dgm:pt modelId="{2D5ADA5D-64C4-44EA-8868-13D7CAA262FA}" type="pres">
      <dgm:prSet presAssocID="{51CB9C34-4D4B-48F5-B12E-5766B91BEB23}" presName="pictureRepeatNode" presStyleLbl="alignImgPlace1" presStyleIdx="0" presStyleCnt="1" custScaleX="80645" custScaleY="78924" custLinFactX="-191748" custLinFactNeighborX="-200000" custLinFactNeighborY="50841"/>
      <dgm:spPr/>
    </dgm:pt>
    <dgm:pt modelId="{C9574A80-2900-4C90-BCE2-9660E4874DB7}" type="pres">
      <dgm:prSet presAssocID="{55C48323-C47D-4139-9C44-E4BD6776C787}" presName="text_1" presStyleLbl="node1" presStyleIdx="0" presStyleCnt="0" custLinFactX="-200000" custLinFactY="-538141" custLinFactNeighborX="-292958" custLinFactNeighborY="-600000">
        <dgm:presLayoutVars>
          <dgm:bulletEnabled val="1"/>
        </dgm:presLayoutVars>
      </dgm:prSet>
      <dgm:spPr/>
    </dgm:pt>
  </dgm:ptLst>
  <dgm:cxnLst>
    <dgm:cxn modelId="{A2AB9601-6727-4F67-80C3-E0F03F1CBE7B}" srcId="{4FE78CC9-F26F-4F3A-9A48-DA95B38B7590}" destId="{55C48323-C47D-4139-9C44-E4BD6776C787}" srcOrd="0" destOrd="0" parTransId="{5322CBD0-8EF1-41FA-BCA9-0E973A4E0DDA}" sibTransId="{51CB9C34-4D4B-48F5-B12E-5766B91BEB23}"/>
    <dgm:cxn modelId="{4188AB15-F86A-4029-B863-891661B396A1}" type="presOf" srcId="{4FE78CC9-F26F-4F3A-9A48-DA95B38B7590}" destId="{F9F355EF-C897-45E2-A4B9-4559F3320558}" srcOrd="0" destOrd="0" presId="urn:microsoft.com/office/officeart/2008/layout/CircularPictureCallout"/>
    <dgm:cxn modelId="{908C2D4A-508E-4617-BDB2-30C1C03E85EB}" type="presOf" srcId="{51CB9C34-4D4B-48F5-B12E-5766B91BEB23}" destId="{2D5ADA5D-64C4-44EA-8868-13D7CAA262FA}" srcOrd="0" destOrd="0" presId="urn:microsoft.com/office/officeart/2008/layout/CircularPictureCallout"/>
    <dgm:cxn modelId="{27276384-F806-4EB9-B169-7F1A66C34161}" type="presOf" srcId="{55C48323-C47D-4139-9C44-E4BD6776C787}" destId="{C9574A80-2900-4C90-BCE2-9660E4874DB7}" srcOrd="0" destOrd="0" presId="urn:microsoft.com/office/officeart/2008/layout/CircularPictureCallout"/>
    <dgm:cxn modelId="{F9D12201-FE5F-4E97-B147-F14AC351E6A1}" type="presParOf" srcId="{F9F355EF-C897-45E2-A4B9-4559F3320558}" destId="{430BC2EE-682B-4F14-B5DC-534560CB93BE}" srcOrd="0" destOrd="0" presId="urn:microsoft.com/office/officeart/2008/layout/CircularPictureCallout"/>
    <dgm:cxn modelId="{BE1B583A-8610-49CD-ACDA-7BA0623C6DCA}" type="presParOf" srcId="{430BC2EE-682B-4F14-B5DC-534560CB93BE}" destId="{0D8D1ED3-2BC8-49A8-B862-E2E302A864FC}" srcOrd="0" destOrd="0" presId="urn:microsoft.com/office/officeart/2008/layout/CircularPictureCallout"/>
    <dgm:cxn modelId="{133B1FB5-7F06-4E19-90FE-19F779AD5FDC}" type="presParOf" srcId="{0D8D1ED3-2BC8-49A8-B862-E2E302A864FC}" destId="{2D5ADA5D-64C4-44EA-8868-13D7CAA262FA}" srcOrd="0" destOrd="0" presId="urn:microsoft.com/office/officeart/2008/layout/CircularPictureCallout"/>
    <dgm:cxn modelId="{F2F4A634-98C0-4596-8D8B-1A95D766B6BE}" type="presParOf" srcId="{430BC2EE-682B-4F14-B5DC-534560CB93BE}" destId="{C9574A80-2900-4C90-BCE2-9660E4874DB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ADA5D-64C4-44EA-8868-13D7CAA262FA}">
      <dsp:nvSpPr>
        <dsp:cNvPr id="0" name=""/>
        <dsp:cNvSpPr/>
      </dsp:nvSpPr>
      <dsp:spPr>
        <a:xfrm>
          <a:off x="0" y="695042"/>
          <a:ext cx="865907" cy="847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74A80-2900-4C90-BCE2-9660E4874DB7}">
      <dsp:nvSpPr>
        <dsp:cNvPr id="0" name=""/>
        <dsp:cNvSpPr/>
      </dsp:nvSpPr>
      <dsp:spPr>
        <a:xfrm>
          <a:off x="0" y="0"/>
          <a:ext cx="687185" cy="3543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700" kern="1200"/>
        </a:p>
      </dsp:txBody>
      <dsp:txXfrm>
        <a:off x="0" y="0"/>
        <a:ext cx="687185" cy="354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AB09C-11D7-43DD-95DF-6A7DF568D2B5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70C68-00DF-41AA-B98D-85FD10BF3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7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70C68-00DF-41AA-B98D-85FD10BF3D07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38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B53186-0EBA-8D2F-8A3D-68B876D3F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9AFB495-CDE3-35AB-E6F3-7E406809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58EB27-05A4-2906-B78B-C2818EB7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85BD62-C248-9D0F-D94D-F94AD76E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6E10FD-62F3-18FE-5C57-9FF80460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76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3B4780-D24C-D69F-4A5C-3AD4F792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58D628-6F7F-29D3-76D6-ED1C58A0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6B8585-C9E1-25DE-8993-57E0C447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9B76C9-A0DC-D773-A7B2-DFB34AB4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5EDD8A-8E2E-D189-E7BC-8FEFAD21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0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78B0CEA-D901-8D98-9575-846CF9040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EC1365C-C2E5-4998-8190-7879DE052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632DE6-FBA3-4434-125C-56425109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D4A5A3-85E0-3F0C-02C8-8BF738A7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46EFBD-C109-D8D5-202A-CA40342E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56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69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4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3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70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77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2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239716-B460-8E3C-22D9-C3845A38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30D5CA-7E59-3345-7261-E6BEEDF1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46CF33-26A2-1B9F-D6B6-4D394EB8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2B01E5-33C2-5A1A-638C-0BBF3CB8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28F825-89BD-146C-0CC5-F5C9C059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018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3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28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2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E15A1E-1259-A3AD-8BA8-C47157A3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51826C-2A00-6AF2-2D39-4EC6E1F4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F30C5E-CD7E-F228-A300-7E781A54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B79F38-EDAB-92FC-1764-947FEE0A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306B0D-E263-2876-4602-D7F06444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86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D63E08-D58A-ECD3-7191-8ABA8DBA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9644BF-FA92-CBC4-8910-49F8624D6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23BC74-DA46-345D-BE5E-44C549F4A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E7FB2A-534D-6886-CBFB-0CC21B2E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36E326-908C-D6E8-2499-1F0A0293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A4CB9AB-0FAB-65AA-07ED-5A158906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66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042947-0185-CEE9-95EC-F92372CB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AA6E3D-EE12-AD6F-5EA9-D0D66DF62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8D05F66-AE50-1C25-4817-1DF62F64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8B2252E-447F-9836-7C39-6805A73D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A2E6210-0EFA-1051-FCF6-92892AD0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862D31-559E-14A4-2B01-42335955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66FE64-9F47-114C-2808-484DBB32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70C19DC-628A-45B2-A520-162E700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00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6ACB7-731D-AD82-A18E-E25B629D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AB798B6-D95E-8B53-B391-68925C32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78C250F-1132-D998-2DD6-DFF79874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C9377EF-E37B-CDC8-2BB8-05F86182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05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E714BC1-A9C7-1542-3353-3A19CD00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71E3D81-B659-F9A7-47E4-0FDAC875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791B732-5C33-984A-6528-3C70AC87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63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A30F87-665B-775C-B7CF-CED6E517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3C6E3A-0622-B5D1-1F3A-DC87F6AD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0AE717E-EC25-ABF6-1A50-3DD2FC46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35E3BE4-6A5D-C0CB-FABB-D2E0ABC9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AC9D7E-F10B-F8C7-ADA1-FE377E0E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153E9AD-8AA1-84A2-90B1-5E6B48D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91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AA32C8-AE95-55ED-5313-E4CEFDE5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9B71813-2CF9-4C0C-D686-563B77C1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5A48FF-B090-C839-06BF-1F68AB1F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2DDCBD-9C2F-6E18-5AD8-6E714D83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4939D0-AAC0-D8AD-3FAA-FB2240A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99B4E8-4792-BE83-A4A8-0D4128D6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887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80F96AD-4091-845E-B8B7-FEB2F1A2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24D052-E532-417B-1052-35A62F66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49D3CE-122E-C0EA-F22B-EAD6064ED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F874-CBE7-4007-B979-32DED223B627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EC117C-1740-F312-DB25-83210710C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109967-B83B-FD05-5E58-4117AD962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4D51-7E45-48CE-8863-C4D6EA382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1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7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92F8E8-28F1-8C31-E052-C17672F7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3400" kern="0" dirty="0">
                <a:solidFill>
                  <a:srgbClr val="072AD0"/>
                </a:solidFill>
                <a:latin typeface="Fira Sans Extra Condensed SemiBold"/>
                <a:sym typeface="Fira Sans Extra Condensed SemiBold"/>
              </a:rPr>
              <a:t>EDA on </a:t>
            </a:r>
            <a:r>
              <a:rPr lang="en-US" sz="3400" kern="0" dirty="0" err="1">
                <a:solidFill>
                  <a:srgbClr val="072AD0"/>
                </a:solidFill>
                <a:latin typeface="Fira Sans Extra Condensed SemiBold"/>
                <a:sym typeface="Fira Sans Extra Condensed SemiBold"/>
              </a:rPr>
              <a:t>Olist</a:t>
            </a:r>
            <a:r>
              <a:rPr lang="en-US" sz="3400" kern="0" dirty="0">
                <a:solidFill>
                  <a:srgbClr val="072AD0"/>
                </a:solidFill>
                <a:latin typeface="Fira Sans Extra Condensed SemiBold"/>
                <a:sym typeface="Fira Sans Extra Condensed SemiBold"/>
              </a:rPr>
              <a:t> Dataset</a:t>
            </a:r>
            <a:endParaRPr lang="tr-TR" sz="3400" dirty="0">
              <a:solidFill>
                <a:srgbClr val="072AD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D2D1C54-E775-21B0-AB5C-68D6A2F81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2074"/>
            <a:ext cx="9144000" cy="1655762"/>
          </a:xfrm>
        </p:spPr>
        <p:txBody>
          <a:bodyPr>
            <a:noAutofit/>
          </a:bodyPr>
          <a:lstStyle/>
          <a:p>
            <a:r>
              <a:rPr lang="en-US" sz="6000" kern="0" dirty="0">
                <a:latin typeface="Fira Sans Extra Condensed SemiBold"/>
                <a:sym typeface="Fira Sans Extra Condensed SemiBold"/>
              </a:rPr>
              <a:t>UP School Data Analysis</a:t>
            </a:r>
          </a:p>
          <a:p>
            <a:r>
              <a:rPr lang="en-US" sz="6000" kern="0" dirty="0">
                <a:latin typeface="Fira Sans Extra Condensed SemiBold"/>
                <a:sym typeface="Fira Sans Extra Condensed SemiBold"/>
              </a:rPr>
              <a:t>Capstone Project</a:t>
            </a:r>
            <a:endParaRPr lang="tr-TR" sz="6000" dirty="0"/>
          </a:p>
        </p:txBody>
      </p:sp>
      <p:pic>
        <p:nvPicPr>
          <p:cNvPr id="11" name="Resim 10" descr="ok içeren bir resim&#10;&#10;Açıklama otomatik olarak oluşturuldu">
            <a:extLst>
              <a:ext uri="{FF2B5EF4-FFF2-40B4-BE49-F238E27FC236}">
                <a16:creationId xmlns:a16="http://schemas.microsoft.com/office/drawing/2014/main" id="{62D2E667-9ADA-2B60-A35E-C2A5B9DA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680"/>
            <a:ext cx="12192000" cy="2560320"/>
          </a:xfrm>
          <a:prstGeom prst="rect">
            <a:avLst/>
          </a:prstGeom>
        </p:spPr>
      </p:pic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D4F8077B-D845-0834-26D3-60314D5A3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612458"/>
              </p:ext>
            </p:extLst>
          </p:nvPr>
        </p:nvGraphicFramePr>
        <p:xfrm>
          <a:off x="8049491" y="4433455"/>
          <a:ext cx="2147455" cy="1542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330381F5-FEDC-7FCC-267C-A3C51BE5BEFC}"/>
              </a:ext>
            </a:extLst>
          </p:cNvPr>
          <p:cNvSpPr txBox="1"/>
          <p:nvPr/>
        </p:nvSpPr>
        <p:spPr>
          <a:xfrm>
            <a:off x="10861963" y="6488668"/>
            <a:ext cx="331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latin typeface="Fira Sans Extra Condensed SemiBold"/>
                <a:sym typeface="Fira Sans Extra Condensed SemiBold"/>
              </a:rPr>
              <a:t>Sinem Mutlu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645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DEBE6-9317-1CCE-2557-8AA8B7A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291" y="647122"/>
            <a:ext cx="2583873" cy="1325563"/>
          </a:xfrm>
        </p:spPr>
        <p:txBody>
          <a:bodyPr/>
          <a:lstStyle/>
          <a:p>
            <a:r>
              <a:rPr lang="en-US" sz="4400" kern="0" dirty="0">
                <a:latin typeface="Fira Sans Extra Condensed SemiBold"/>
                <a:sym typeface="Fira Sans Extra Condensed SemiBold"/>
              </a:rPr>
              <a:t>Sellers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AAEB16-8B64-DE0E-825F-F8A154F4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045" y="2266228"/>
            <a:ext cx="6961909" cy="4351338"/>
          </a:xfrm>
        </p:spPr>
        <p:txBody>
          <a:bodyPr/>
          <a:lstStyle/>
          <a:p>
            <a:r>
              <a:rPr lang="en-US" dirty="0">
                <a:latin typeface="Fira Sans Extra Condensed Mediu" panose="020B0603050000020004" pitchFamily="34" charset="0"/>
              </a:rPr>
              <a:t>seller id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Fira Sans Extra Condensed Mediu" panose="020B06030500000200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Fira Sans Extra Condensed Mediu" panose="020B0603050000020004" pitchFamily="34" charset="0"/>
              </a:rPr>
              <a:t>seller zip code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seller city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seller state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ira Sans Extra Condensed Mediu" panose="020B0603050000020004" pitchFamily="34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423302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8FBA5B-0A50-D1E5-0B3C-2AFA89A4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09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kern="0" dirty="0">
                <a:solidFill>
                  <a:srgbClr val="000000"/>
                </a:solidFill>
                <a:latin typeface="Fira Sans Extra Condensed SemiBold"/>
                <a:sym typeface="Fira Sans Extra Condensed SemiBold"/>
              </a:rPr>
              <a:t>S</a:t>
            </a:r>
            <a:r>
              <a:rPr kumimoji="0" lang="en-US" sz="4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ummary</a:t>
            </a: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 information about sellers</a:t>
            </a:r>
            <a:endParaRPr lang="tr-TR" sz="4500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73A83DEF-23A6-554F-DB2A-2026C311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309" y="3997037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293E8D"/>
                </a:solidFill>
                <a:effectLst/>
                <a:uLnTx/>
                <a:uFillTx/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Seller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City</a:t>
            </a: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293E8D"/>
                </a:solidFill>
                <a:effectLst/>
                <a:uLnTx/>
                <a:uFillTx/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 </a:t>
            </a: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621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None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293E8D"/>
              </a:solidFill>
              <a:effectLst/>
              <a:uLnTx/>
              <a:uFillTx/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B57104C-0B5F-6243-E6ED-BA88E8E2B36B}"/>
              </a:ext>
            </a:extLst>
          </p:cNvPr>
          <p:cNvSpPr txBox="1">
            <a:spLocks/>
          </p:cNvSpPr>
          <p:nvPr/>
        </p:nvSpPr>
        <p:spPr>
          <a:xfrm>
            <a:off x="6096000" y="2036082"/>
            <a:ext cx="4094018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Seller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State   </a:t>
            </a: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23</a:t>
            </a:r>
            <a:endParaRPr lang="en-GB" sz="3600" kern="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FCB37CAF-C171-F4D4-EFA9-A16109EA3E00}"/>
              </a:ext>
            </a:extLst>
          </p:cNvPr>
          <p:cNvSpPr txBox="1">
            <a:spLocks/>
          </p:cNvSpPr>
          <p:nvPr/>
        </p:nvSpPr>
        <p:spPr>
          <a:xfrm>
            <a:off x="1018309" y="2036082"/>
            <a:ext cx="4094018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Unique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Seller  </a:t>
            </a: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3.095</a:t>
            </a:r>
            <a:endParaRPr lang="en-GB" sz="3600" kern="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7D46793-CA4C-31B9-6C4A-C19EAFA66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84" y="3497791"/>
            <a:ext cx="4436817" cy="29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2B7DD6-08F2-DA14-1E6E-9E32837C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747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ea typeface="+mn-ea"/>
                <a:cs typeface="+mn-cs"/>
                <a:sym typeface="Fira Sans Extra Condensed SemiBold"/>
              </a:rPr>
              <a:t>Seller numbers in cities and states</a:t>
            </a:r>
            <a:br>
              <a:rPr kumimoji="0" lang="tr-T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reaming Outloud Script Pro" panose="020B0604020202020204" pitchFamily="66" charset="0"/>
                <a:ea typeface="+mn-ea"/>
                <a:cs typeface="Dreaming Outloud Script Pro" panose="020B0604020202020204" pitchFamily="66" charset="0"/>
              </a:rPr>
            </a:br>
            <a:endParaRPr lang="tr-T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2DA798-8B91-6537-8950-0C022304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77" y="2369631"/>
            <a:ext cx="5914390" cy="369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348CD70-D886-7908-1290-8161FD075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33" y="2369631"/>
            <a:ext cx="5108473" cy="369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5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7512E2-81F8-D3FA-7B09-3F5001FE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250A6D2-8069-B6D2-D963-5989B9683E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37" y="155582"/>
            <a:ext cx="6112725" cy="654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8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DEBE6-9317-1CCE-2557-8AA8B7A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291" y="647122"/>
            <a:ext cx="2583873" cy="1325563"/>
          </a:xfrm>
        </p:spPr>
        <p:txBody>
          <a:bodyPr/>
          <a:lstStyle/>
          <a:p>
            <a:r>
              <a:rPr lang="en-US" sz="4400" kern="0" dirty="0">
                <a:latin typeface="Fira Sans Extra Condensed SemiBold"/>
                <a:sym typeface="Fira Sans Extra Condensed SemiBold"/>
              </a:rPr>
              <a:t>Reviews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AAEB16-8B64-DE0E-825F-F8A154F4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045" y="1972685"/>
            <a:ext cx="6961909" cy="4351338"/>
          </a:xfrm>
        </p:spPr>
        <p:txBody>
          <a:bodyPr/>
          <a:lstStyle/>
          <a:p>
            <a:r>
              <a:rPr lang="en-US" dirty="0">
                <a:latin typeface="Fira Sans Extra Condensed Mediu" panose="020B0603050000020004" pitchFamily="34" charset="0"/>
              </a:rPr>
              <a:t>review id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order id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Fira Sans Extra Condensed Mediu" panose="020B0603050000020004" pitchFamily="34" charset="0"/>
            </a:endParaRPr>
          </a:p>
          <a:p>
            <a:r>
              <a:rPr lang="en-US" dirty="0">
                <a:latin typeface="Fira Sans Extra Condensed Mediu" panose="020B0603050000020004" pitchFamily="34" charset="0"/>
              </a:rPr>
              <a:t>review score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review comment title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ira Sans Extra Condensed Mediu" panose="020B0603050000020004" pitchFamily="34" charset="0"/>
              </a:rPr>
              <a:t>87.656 null values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review comment message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ira Sans Extra Condensed Mediu" panose="020B0603050000020004" pitchFamily="34" charset="0"/>
              </a:rPr>
              <a:t>58.247 null values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review creation date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review answer timestamp</a:t>
            </a:r>
          </a:p>
        </p:txBody>
      </p:sp>
    </p:spTree>
    <p:extLst>
      <p:ext uri="{BB962C8B-B14F-4D97-AF65-F5344CB8AC3E}">
        <p14:creationId xmlns:p14="http://schemas.microsoft.com/office/powerpoint/2010/main" val="370428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8FBA5B-0A50-D1E5-0B3C-2AFA89A4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kern="0" dirty="0">
                <a:solidFill>
                  <a:srgbClr val="000000"/>
                </a:solidFill>
                <a:latin typeface="Fira Sans Extra Condensed SemiBold"/>
                <a:sym typeface="Fira Sans Extra Condensed SemiBold"/>
              </a:rPr>
              <a:t>S</a:t>
            </a:r>
            <a:r>
              <a:rPr kumimoji="0" lang="en-US" sz="4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ummary</a:t>
            </a: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 information about reviews</a:t>
            </a:r>
            <a:endParaRPr lang="tr-TR" sz="4500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73A83DEF-23A6-554F-DB2A-2026C311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7037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Delivered Orders without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Review Message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99.4179957 %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None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293E8D"/>
              </a:solidFill>
              <a:effectLst/>
              <a:uLnTx/>
              <a:uFillTx/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B57104C-0B5F-6243-E6ED-BA88E8E2B36B}"/>
              </a:ext>
            </a:extLst>
          </p:cNvPr>
          <p:cNvSpPr txBox="1">
            <a:spLocks/>
          </p:cNvSpPr>
          <p:nvPr/>
        </p:nvSpPr>
        <p:spPr>
          <a:xfrm>
            <a:off x="6096000" y="1951903"/>
            <a:ext cx="4094018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Review Comment Title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0.8834153 % </a:t>
            </a:r>
            <a:endParaRPr lang="en-GB" sz="3600" kern="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FCB37CAF-C171-F4D4-EFA9-A16109EA3E00}"/>
              </a:ext>
            </a:extLst>
          </p:cNvPr>
          <p:cNvSpPr txBox="1">
            <a:spLocks/>
          </p:cNvSpPr>
          <p:nvPr/>
        </p:nvSpPr>
        <p:spPr>
          <a:xfrm>
            <a:off x="838200" y="2036082"/>
            <a:ext cx="4094018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Review Comment Message </a:t>
            </a:r>
            <a:endParaRPr lang="en-GB" sz="3600" kern="0" dirty="0">
              <a:solidFill>
                <a:srgbClr val="000000"/>
              </a:solidFill>
              <a:latin typeface="Fira Sans Extra Condensed Medium"/>
              <a:ea typeface="Fira Sans Extra Condensed SemiBold"/>
              <a:cs typeface="Fira Sans Extra Condensed SemiBold"/>
              <a:sym typeface="Fira Sans Extra Condensed Medium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0.5870253 %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AB1343E-A80D-52B2-7783-1ECD9939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58" y="3854202"/>
            <a:ext cx="3609109" cy="3609109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43FEF37D-6E34-1666-4920-C507F397FCD1}"/>
              </a:ext>
            </a:extLst>
          </p:cNvPr>
          <p:cNvSpPr txBox="1">
            <a:spLocks/>
          </p:cNvSpPr>
          <p:nvPr/>
        </p:nvSpPr>
        <p:spPr>
          <a:xfrm>
            <a:off x="6096000" y="3997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Mean of Review Scores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4.0864</a:t>
            </a:r>
            <a:endParaRPr lang="en-GB" sz="3600" kern="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98A900-B76E-2995-8310-930E095D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Distribution of Review Scores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3DC001-029D-EFD1-7221-9930D403B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1"/>
          <a:stretch/>
        </p:blipFill>
        <p:spPr bwMode="auto">
          <a:xfrm>
            <a:off x="7477990" y="1913655"/>
            <a:ext cx="3619501" cy="404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A9F04B6-51ED-F358-7899-DCDF9A91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3655"/>
            <a:ext cx="55054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8A583A7-FE32-25DD-7E8B-488D247757C7}"/>
              </a:ext>
            </a:extLst>
          </p:cNvPr>
          <p:cNvSpPr txBox="1"/>
          <p:nvPr/>
        </p:nvSpPr>
        <p:spPr>
          <a:xfrm>
            <a:off x="2864426" y="6304680"/>
            <a:ext cx="23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837F"/>
                </a:solidFill>
                <a:latin typeface="Fira Sans Extra Condensed SemiB" panose="020B0603050000020004" pitchFamily="34" charset="0"/>
              </a:rPr>
              <a:t>Total: 99.224 reviews</a:t>
            </a:r>
            <a:endParaRPr lang="tr-TR" dirty="0">
              <a:solidFill>
                <a:srgbClr val="2F83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3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5532C-2E5E-00CB-41FF-A1E0697B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Distribution of Order Status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F2248E3-D82A-54F6-FCBA-0DAD334587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0" y="2336800"/>
            <a:ext cx="60368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6FD4529-99AD-71E7-DEAD-D9C1138FA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30" y="2336800"/>
            <a:ext cx="5727700" cy="40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486B3-12F4-8671-B703-66E678FD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Effect of Order Status on Review Score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9BA1666-F865-D0D6-1C05-528FD95D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18" y="1953260"/>
            <a:ext cx="9146164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74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C1E90B-5A7A-6D0A-C564-DC3F968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Response Delay and Review Score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71EAA09-8553-94D2-1882-122A14A4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9" y="2144712"/>
            <a:ext cx="3431381" cy="343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BA613B9E-9C8A-291A-0B2D-769ACEF868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84"/>
          <a:stretch/>
        </p:blipFill>
        <p:spPr bwMode="auto">
          <a:xfrm>
            <a:off x="4493340" y="2144712"/>
            <a:ext cx="5859264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2849EEA-EE9C-F04E-8F56-4A5BA9EF6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8" r="1066"/>
          <a:stretch/>
        </p:blipFill>
        <p:spPr bwMode="auto">
          <a:xfrm>
            <a:off x="10619740" y="1724024"/>
            <a:ext cx="10151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792A7675-8016-48E3-B51F-0A166950D0B6}"/>
              </a:ext>
            </a:extLst>
          </p:cNvPr>
          <p:cNvSpPr/>
          <p:nvPr/>
        </p:nvSpPr>
        <p:spPr>
          <a:xfrm>
            <a:off x="892078" y="3281024"/>
            <a:ext cx="1467615" cy="89414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195AD0-61BA-4DF2-A72F-BB71CF18E9F7}"/>
              </a:ext>
            </a:extLst>
          </p:cNvPr>
          <p:cNvSpPr txBox="1"/>
          <p:nvPr/>
        </p:nvSpPr>
        <p:spPr>
          <a:xfrm>
            <a:off x="821016" y="427140"/>
            <a:ext cx="1076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kern="0" dirty="0">
                <a:solidFill>
                  <a:srgbClr val="000000"/>
                </a:solidFill>
                <a:latin typeface="Fira Sans Extra Condensed SemiBold"/>
                <a:sym typeface="Fira Sans Extra Condensed SemiBold"/>
              </a:rPr>
              <a:t>Agenda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1C27CC-D8F9-4EF7-A681-DEEE1E8C8DCE}"/>
              </a:ext>
            </a:extLst>
          </p:cNvPr>
          <p:cNvSpPr txBox="1"/>
          <p:nvPr/>
        </p:nvSpPr>
        <p:spPr>
          <a:xfrm>
            <a:off x="2604514" y="2188762"/>
            <a:ext cx="2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Fira Sans Extra Condensed SemiBold"/>
                <a:sym typeface="Fira Sans Extra Condensed SemiBold"/>
              </a:rPr>
              <a:t>AIM OF THE PROJECT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73DED2-23B2-49DC-9FE2-E9AD31CE2707}"/>
              </a:ext>
            </a:extLst>
          </p:cNvPr>
          <p:cNvSpPr txBox="1"/>
          <p:nvPr/>
        </p:nvSpPr>
        <p:spPr>
          <a:xfrm>
            <a:off x="2604514" y="3543429"/>
            <a:ext cx="2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srgbClr val="000000"/>
                </a:solidFill>
                <a:latin typeface="Fira Sans Extra Condensed SemiBold"/>
                <a:sym typeface="Fira Sans Extra Condensed SemiBold"/>
              </a:rPr>
              <a:t>INTRO &amp; DATASET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492601-C0A1-4D48-ABF3-AE42814A3C04}"/>
              </a:ext>
            </a:extLst>
          </p:cNvPr>
          <p:cNvSpPr/>
          <p:nvPr/>
        </p:nvSpPr>
        <p:spPr>
          <a:xfrm>
            <a:off x="2345016" y="3281024"/>
            <a:ext cx="106475" cy="89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90DFA1-77AE-461F-8B5D-5307060D720D}"/>
              </a:ext>
            </a:extLst>
          </p:cNvPr>
          <p:cNvSpPr txBox="1"/>
          <p:nvPr/>
        </p:nvSpPr>
        <p:spPr>
          <a:xfrm>
            <a:off x="1031700" y="3143320"/>
            <a:ext cx="1223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7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66D8D9-5B5D-402B-8D3E-BFF9116D3A77}"/>
              </a:ext>
            </a:extLst>
          </p:cNvPr>
          <p:cNvSpPr txBox="1"/>
          <p:nvPr/>
        </p:nvSpPr>
        <p:spPr>
          <a:xfrm>
            <a:off x="2604514" y="4691912"/>
            <a:ext cx="256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Fira Sans Extra Condensed SemiBold"/>
                <a:sym typeface="Fira Sans Extra Condensed SemiBold"/>
              </a:rPr>
              <a:t>EXPLORATORY DATA ANALYSIS &amp; VISUALIZATIONS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ECF631E-5791-4204-82DA-C8123EDF227B}"/>
              </a:ext>
            </a:extLst>
          </p:cNvPr>
          <p:cNvSpPr/>
          <p:nvPr/>
        </p:nvSpPr>
        <p:spPr>
          <a:xfrm>
            <a:off x="821016" y="3281024"/>
            <a:ext cx="106475" cy="89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3E9C22-C1A5-4803-ADE3-9C7CA48F9605}"/>
              </a:ext>
            </a:extLst>
          </p:cNvPr>
          <p:cNvSpPr/>
          <p:nvPr/>
        </p:nvSpPr>
        <p:spPr>
          <a:xfrm>
            <a:off x="892078" y="1926357"/>
            <a:ext cx="1467615" cy="894144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EFF5D6F-D204-4352-B288-24D0B364F4E6}"/>
              </a:ext>
            </a:extLst>
          </p:cNvPr>
          <p:cNvSpPr/>
          <p:nvPr/>
        </p:nvSpPr>
        <p:spPr>
          <a:xfrm>
            <a:off x="2345016" y="1926357"/>
            <a:ext cx="106475" cy="894144"/>
          </a:xfrm>
          <a:prstGeom prst="rect">
            <a:avLst/>
          </a:prstGeom>
          <a:solidFill>
            <a:srgbClr val="F26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4BFDA1-5BF7-4BC5-AE1C-C9200691F095}"/>
              </a:ext>
            </a:extLst>
          </p:cNvPr>
          <p:cNvSpPr txBox="1"/>
          <p:nvPr/>
        </p:nvSpPr>
        <p:spPr>
          <a:xfrm>
            <a:off x="1031700" y="1788653"/>
            <a:ext cx="1223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7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4AFB8E-1424-40D2-A00A-20FBF266B8B8}"/>
              </a:ext>
            </a:extLst>
          </p:cNvPr>
          <p:cNvSpPr/>
          <p:nvPr/>
        </p:nvSpPr>
        <p:spPr>
          <a:xfrm>
            <a:off x="821016" y="1926357"/>
            <a:ext cx="106475" cy="894144"/>
          </a:xfrm>
          <a:prstGeom prst="rect">
            <a:avLst/>
          </a:prstGeom>
          <a:solidFill>
            <a:srgbClr val="F26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3E2A8C-18DC-4F7A-B057-9490B7CE0FE0}"/>
              </a:ext>
            </a:extLst>
          </p:cNvPr>
          <p:cNvSpPr/>
          <p:nvPr/>
        </p:nvSpPr>
        <p:spPr>
          <a:xfrm>
            <a:off x="892078" y="4686491"/>
            <a:ext cx="1467615" cy="89414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91273E-2FA0-4307-AA0C-8BFE0DB12A9F}"/>
              </a:ext>
            </a:extLst>
          </p:cNvPr>
          <p:cNvSpPr/>
          <p:nvPr/>
        </p:nvSpPr>
        <p:spPr>
          <a:xfrm>
            <a:off x="2345016" y="4686491"/>
            <a:ext cx="106475" cy="894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CE2FF31-C279-490D-AD85-A2FF8DA45A75}"/>
              </a:ext>
            </a:extLst>
          </p:cNvPr>
          <p:cNvSpPr txBox="1"/>
          <p:nvPr/>
        </p:nvSpPr>
        <p:spPr>
          <a:xfrm>
            <a:off x="1031700" y="4548787"/>
            <a:ext cx="1223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7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E75E40E-3C17-41A5-BBAF-DE4B72E4E0B4}"/>
              </a:ext>
            </a:extLst>
          </p:cNvPr>
          <p:cNvSpPr/>
          <p:nvPr/>
        </p:nvSpPr>
        <p:spPr>
          <a:xfrm>
            <a:off x="821016" y="4686491"/>
            <a:ext cx="106475" cy="894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55">
            <a:extLst>
              <a:ext uri="{FF2B5EF4-FFF2-40B4-BE49-F238E27FC236}">
                <a16:creationId xmlns:a16="http://schemas.microsoft.com/office/drawing/2014/main" id="{F329FB3C-B526-9B8E-2C3D-493C169824AF}"/>
              </a:ext>
            </a:extLst>
          </p:cNvPr>
          <p:cNvSpPr txBox="1"/>
          <p:nvPr/>
        </p:nvSpPr>
        <p:spPr>
          <a:xfrm>
            <a:off x="8594237" y="2262283"/>
            <a:ext cx="2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Fira Sans Extra Condensed SemiBold"/>
                <a:sym typeface="Fira Sans Extra Condensed SemiBold"/>
              </a:rPr>
              <a:t>FUTURE WORK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Rectangle 96">
            <a:extLst>
              <a:ext uri="{FF2B5EF4-FFF2-40B4-BE49-F238E27FC236}">
                <a16:creationId xmlns:a16="http://schemas.microsoft.com/office/drawing/2014/main" id="{1FF2BCFF-2B3E-7755-72E6-C2B75E121477}"/>
              </a:ext>
            </a:extLst>
          </p:cNvPr>
          <p:cNvSpPr/>
          <p:nvPr/>
        </p:nvSpPr>
        <p:spPr>
          <a:xfrm>
            <a:off x="6881801" y="1926357"/>
            <a:ext cx="1467615" cy="894144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97">
            <a:extLst>
              <a:ext uri="{FF2B5EF4-FFF2-40B4-BE49-F238E27FC236}">
                <a16:creationId xmlns:a16="http://schemas.microsoft.com/office/drawing/2014/main" id="{93ECBFDD-C8CA-2209-6A40-55DA71FDC5CB}"/>
              </a:ext>
            </a:extLst>
          </p:cNvPr>
          <p:cNvSpPr/>
          <p:nvPr/>
        </p:nvSpPr>
        <p:spPr>
          <a:xfrm>
            <a:off x="8334739" y="1926357"/>
            <a:ext cx="106475" cy="894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98">
            <a:extLst>
              <a:ext uri="{FF2B5EF4-FFF2-40B4-BE49-F238E27FC236}">
                <a16:creationId xmlns:a16="http://schemas.microsoft.com/office/drawing/2014/main" id="{C4333F47-B452-61A1-DC91-966D252AEC7F}"/>
              </a:ext>
            </a:extLst>
          </p:cNvPr>
          <p:cNvSpPr txBox="1"/>
          <p:nvPr/>
        </p:nvSpPr>
        <p:spPr>
          <a:xfrm>
            <a:off x="7021423" y="1788653"/>
            <a:ext cx="1223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7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Rectangle 99">
            <a:extLst>
              <a:ext uri="{FF2B5EF4-FFF2-40B4-BE49-F238E27FC236}">
                <a16:creationId xmlns:a16="http://schemas.microsoft.com/office/drawing/2014/main" id="{79F427DB-FE00-5502-17D5-363EE6745F11}"/>
              </a:ext>
            </a:extLst>
          </p:cNvPr>
          <p:cNvSpPr/>
          <p:nvPr/>
        </p:nvSpPr>
        <p:spPr>
          <a:xfrm>
            <a:off x="6810739" y="1926357"/>
            <a:ext cx="106475" cy="894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87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561F2-4DD1-E5CC-6880-500A1863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Delivery Time Distribution (1</a:t>
            </a:r>
            <a:r>
              <a:rPr lang="en-US" baseline="30000" dirty="0">
                <a:latin typeface="Fira Sans Extra Condensed SemiB" panose="020B0603050000020004" pitchFamily="34" charset="0"/>
              </a:rPr>
              <a:t>st</a:t>
            </a:r>
            <a:r>
              <a:rPr lang="en-US" dirty="0">
                <a:latin typeface="Fira Sans Extra Condensed SemiB" panose="020B0603050000020004" pitchFamily="34" charset="0"/>
              </a:rPr>
              <a:t> 30 days)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132C0AD-D5DA-A37B-C385-0715607B9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1" y="1814528"/>
            <a:ext cx="11482737" cy="322894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60C3F9B-5959-B453-C884-A500B05FD637}"/>
              </a:ext>
            </a:extLst>
          </p:cNvPr>
          <p:cNvSpPr txBox="1"/>
          <p:nvPr/>
        </p:nvSpPr>
        <p:spPr>
          <a:xfrm>
            <a:off x="3428999" y="5272617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 Mediu" panose="020B0603050000020004" pitchFamily="34" charset="0"/>
              </a:rPr>
              <a:t>72,409 % of orders were delivered in the first 15 days.</a:t>
            </a:r>
            <a:endParaRPr lang="tr-TR" dirty="0"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6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5841F0-83C8-C68E-A193-766AC2FF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8867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Fira Sans Extra Condensed Mediu" panose="020B0603050000020004" pitchFamily="34" charset="0"/>
              </a:rPr>
              <a:t>Delay Time   </a:t>
            </a:r>
          </a:p>
          <a:p>
            <a:pPr marL="0" indent="0">
              <a:buNone/>
            </a:pPr>
            <a:r>
              <a:rPr lang="en-US" dirty="0"/>
              <a:t>1 day</a:t>
            </a:r>
          </a:p>
          <a:p>
            <a:pPr marL="0" indent="0">
              <a:buNone/>
            </a:pPr>
            <a:r>
              <a:rPr lang="en-US" dirty="0"/>
              <a:t>&lt;5 days</a:t>
            </a:r>
          </a:p>
          <a:p>
            <a:pPr marL="0" indent="0">
              <a:buNone/>
            </a:pPr>
            <a:r>
              <a:rPr lang="en-US" dirty="0"/>
              <a:t>&gt;5 days</a:t>
            </a:r>
          </a:p>
          <a:p>
            <a:pPr marL="0" indent="0">
              <a:buNone/>
            </a:pPr>
            <a:r>
              <a:rPr lang="en-US" dirty="0"/>
              <a:t>&gt;10 days</a:t>
            </a:r>
          </a:p>
          <a:p>
            <a:pPr marL="0" indent="0">
              <a:buNone/>
            </a:pPr>
            <a:r>
              <a:rPr lang="en-US" dirty="0"/>
              <a:t>&gt;20 days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A5D52CF-592F-B3F9-99A8-1C7E8BC9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Delay Time and Review Score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CE0DD6DF-CEB3-E41F-2F95-4F9E0F5D1E95}"/>
              </a:ext>
            </a:extLst>
          </p:cNvPr>
          <p:cNvSpPr txBox="1">
            <a:spLocks/>
          </p:cNvSpPr>
          <p:nvPr/>
        </p:nvSpPr>
        <p:spPr>
          <a:xfrm>
            <a:off x="3726873" y="1825625"/>
            <a:ext cx="35329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Fira Sans Extra Condensed Mediu" panose="020B0603050000020004" pitchFamily="34" charset="0"/>
              </a:rPr>
              <a:t>Review Score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4.0333075135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3.4606584821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1.7881952878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1.7004895416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1.7570093457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C456ACD-6604-BF34-082E-91791A751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8949"/>
            <a:ext cx="6167004" cy="3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DEBE6-9317-1CCE-2557-8AA8B7A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291" y="533977"/>
            <a:ext cx="2961409" cy="1325563"/>
          </a:xfrm>
        </p:spPr>
        <p:txBody>
          <a:bodyPr/>
          <a:lstStyle/>
          <a:p>
            <a:r>
              <a:rPr lang="en-US" kern="0" dirty="0">
                <a:latin typeface="Fira Sans Extra Condensed SemiBold"/>
                <a:sym typeface="Fira Sans Extra Condensed SemiBold"/>
              </a:rPr>
              <a:t>Order Items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AAEB16-8B64-DE0E-825F-F8A154F4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045" y="1859540"/>
            <a:ext cx="6961909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Fira Sans Extra Condensed Mediu" panose="020B0603050000020004" pitchFamily="34" charset="0"/>
              </a:rPr>
              <a:t>order id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order item id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product id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seller id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shipping limit date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price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freight value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ira Sans Extra Condensed Mediu" panose="020B0603050000020004" pitchFamily="34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2719355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8FBA5B-0A50-D1E5-0B3C-2AFA89A4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kern="0" dirty="0">
                <a:latin typeface="Fira Sans Extra Condensed SemiBold"/>
                <a:sym typeface="Fira Sans Extra Condensed SemiBold"/>
              </a:rPr>
              <a:t>S</a:t>
            </a:r>
            <a:r>
              <a:rPr kumimoji="0" lang="en-US" sz="4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Fira Sans Extra Condensed SemiBold"/>
                <a:sym typeface="Fira Sans Extra Condensed SemiBold"/>
              </a:rPr>
              <a:t>ummary</a:t>
            </a: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Fira Sans Extra Condensed SemiBold"/>
                <a:sym typeface="Fira Sans Extra Condensed SemiBold"/>
              </a:rPr>
              <a:t> information about order items</a:t>
            </a:r>
            <a:endParaRPr lang="tr-TR" sz="4500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73A83DEF-23A6-554F-DB2A-2026C311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7037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Mean of Freight Value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19.990320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None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293E8D"/>
              </a:solidFill>
              <a:effectLst/>
              <a:uLnTx/>
              <a:uFillTx/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B57104C-0B5F-6243-E6ED-BA88E8E2B36B}"/>
              </a:ext>
            </a:extLst>
          </p:cNvPr>
          <p:cNvSpPr txBox="1">
            <a:spLocks/>
          </p:cNvSpPr>
          <p:nvPr/>
        </p:nvSpPr>
        <p:spPr>
          <a:xfrm>
            <a:off x="6096000" y="1951903"/>
            <a:ext cx="4094018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Mean of Revenue Column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136.686539</a:t>
            </a:r>
            <a:endParaRPr lang="en-GB" sz="3600" kern="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FCB37CAF-C171-F4D4-EFA9-A16109EA3E00}"/>
              </a:ext>
            </a:extLst>
          </p:cNvPr>
          <p:cNvSpPr txBox="1">
            <a:spLocks/>
          </p:cNvSpPr>
          <p:nvPr/>
        </p:nvSpPr>
        <p:spPr>
          <a:xfrm>
            <a:off x="838200" y="2036082"/>
            <a:ext cx="4094018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Mean of Price Column</a:t>
            </a:r>
            <a:endParaRPr lang="en-GB" sz="3600" kern="0" dirty="0">
              <a:solidFill>
                <a:srgbClr val="000000"/>
              </a:solidFill>
              <a:latin typeface="Fira Sans Extra Condensed Medium"/>
              <a:ea typeface="Fira Sans Extra Condensed SemiBold"/>
              <a:cs typeface="Fira Sans Extra Condensed SemiBold"/>
              <a:sym typeface="Fira Sans Extra Condensed Medium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120.653739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935CCAE-F502-B33B-7AFB-C3F1793B0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" t="4233" r="3901" b="21692"/>
          <a:stretch/>
        </p:blipFill>
        <p:spPr>
          <a:xfrm>
            <a:off x="7104577" y="3854202"/>
            <a:ext cx="3904344" cy="31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6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D3A3F9-35F9-CCAC-7159-F4D57141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690C38-F575-44F0-44FC-2E5B274A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341DB7AF-28B6-3A07-11BC-1589DF4D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" y="681037"/>
            <a:ext cx="10805160" cy="5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7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5DAFDE-D7A1-3B55-42D0-6B7760ED5E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94" y="0"/>
            <a:ext cx="6958012" cy="36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65D5A31-CAB1-7A54-B302-73CD5E11B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18" y="3904744"/>
            <a:ext cx="6668588" cy="310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424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DAB035-3B4B-5984-DA4F-01AF9D55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Avg Scores of Top and Lowest 10 Category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B06320-0E83-DAA2-6EA4-CF8F664C2E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8837"/>
            <a:ext cx="5835757" cy="45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DB1161-5C14-974C-3B3A-C76F592D7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50" y="2128837"/>
            <a:ext cx="6089551" cy="43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93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721256E-9AC4-E99C-7881-0733397F8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46" y="2092037"/>
            <a:ext cx="6010308" cy="36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41DAD1F9-DD79-B076-9220-EA601FD3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Correlation Matrix of Order Items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06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905C248-53D9-337C-1461-A0D78A0BE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1" y="816768"/>
            <a:ext cx="11462857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7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F5ADF6-58AE-C638-EE2D-8F2B4393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353"/>
            <a:ext cx="10515600" cy="1325563"/>
          </a:xfrm>
        </p:spPr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Frequency Distribution of Order Quantity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3094" name="Picture 22">
            <a:extLst>
              <a:ext uri="{FF2B5EF4-FFF2-40B4-BE49-F238E27FC236}">
                <a16:creationId xmlns:a16="http://schemas.microsoft.com/office/drawing/2014/main" id="{212C76A4-11EE-01DB-15C0-A4DFB514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5" y="2208338"/>
            <a:ext cx="5924815" cy="37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33F8C4D6-0507-4720-CDEA-1706CB8E4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157" y="2208338"/>
            <a:ext cx="5678658" cy="378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442CAB-BD28-DEE9-C2FB-6A0C5A83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Fira Sans Extra Condensed Mediu" panose="020B0603050000020004" pitchFamily="34" charset="0"/>
              </a:rPr>
              <a:t>Analysis on e-commerce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Fira Sans Extra Condensed Mediu" panose="020B0603050000020004" pitchFamily="34" charset="0"/>
              </a:rPr>
              <a:t>Get maximum insights from the data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Fira Sans Extra Condensed Mediu" panose="020B0603050000020004" pitchFamily="34" charset="0"/>
              </a:rPr>
              <a:t>Understanding data with various visualizations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Fira Sans Extra Condensed Mediu" panose="020B0603050000020004" pitchFamily="34" charset="0"/>
              </a:rPr>
              <a:t>Discovering behavior of different customers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D9AEAD9F-5955-D78C-F848-2F455631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kern="0" dirty="0">
                <a:latin typeface="Fira Sans Extra Condensed SemiBold"/>
                <a:sym typeface="Fira Sans Extra Condensed SemiBold"/>
              </a:rPr>
              <a:t>Aim of The Project</a:t>
            </a:r>
            <a:endParaRPr lang="tr-TR" sz="4400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5221749-7E9A-F3A5-33E6-4CC0F3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91" y="4246279"/>
            <a:ext cx="8063688" cy="26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016D1B-D3CB-0F7F-6B5E-8AFDE712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Numbers of Orders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DC8C1CD-707E-C910-47D4-B00A381FC8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1179"/>
            <a:ext cx="10515600" cy="40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93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DEBE6-9317-1CCE-2557-8AA8B7A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488" y="361373"/>
            <a:ext cx="2147022" cy="1325563"/>
          </a:xfrm>
        </p:spPr>
        <p:txBody>
          <a:bodyPr/>
          <a:lstStyle/>
          <a:p>
            <a:r>
              <a:rPr lang="en-US" sz="4400" kern="0" dirty="0">
                <a:latin typeface="Fira Sans Extra Condensed SemiBold"/>
                <a:sym typeface="Fira Sans Extra Condensed SemiBold"/>
              </a:rPr>
              <a:t>Products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AAEB16-8B64-DE0E-825F-F8A154F4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044" y="1573790"/>
            <a:ext cx="6961909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Fira Sans Extra Condensed Mediu" panose="020B0603050000020004" pitchFamily="34" charset="0"/>
              </a:rPr>
              <a:t>product id	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product name length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product description length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product photos qty	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product weight g	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product length cm	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product height cm	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product width cm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product category name </a:t>
            </a:r>
            <a:r>
              <a:rPr lang="en-US" dirty="0" err="1">
                <a:latin typeface="Fira Sans Extra Condensed Mediu" panose="020B0603050000020004" pitchFamily="34" charset="0"/>
              </a:rPr>
              <a:t>english</a:t>
            </a:r>
            <a:endParaRPr lang="en-US" dirty="0">
              <a:latin typeface="Fira Sans Extra Condensed Mediu" panose="020B06030500000200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DF6D72C-C132-5120-F266-9DFEA66F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62" y="3798277"/>
            <a:ext cx="4594179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13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2A53C-31EF-5CD6-96E8-6F5602C8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Categories with the Most Revenue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F4ED5EC-A360-BEA7-7B54-711A92B97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0" y="1368166"/>
            <a:ext cx="7174592" cy="5124709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DF030D5-A3E1-8EA5-B668-69B3C000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61" y="1919322"/>
            <a:ext cx="4316507" cy="40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81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294A986-2ED9-71EF-A206-DE06AC40F0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81" y="1210396"/>
            <a:ext cx="6876838" cy="53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31D8DD6-0AE6-0C9A-CEED-5AA524D4EEFD}"/>
              </a:ext>
            </a:extLst>
          </p:cNvPr>
          <p:cNvSpPr txBox="1"/>
          <p:nvPr/>
        </p:nvSpPr>
        <p:spPr>
          <a:xfrm>
            <a:off x="542925" y="285750"/>
            <a:ext cx="9253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ira Sans Extra Condensed SemiB" panose="020B0603050000020004" pitchFamily="34" charset="0"/>
              </a:rPr>
              <a:t>TOP 10 Products, Categories and Sellers</a:t>
            </a:r>
            <a:endParaRPr lang="tr-TR" sz="4400" dirty="0"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27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294A986-2ED9-71EF-A206-DE06AC40F0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81" y="1210396"/>
            <a:ext cx="6876838" cy="53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31D8DD6-0AE6-0C9A-CEED-5AA524D4EEFD}"/>
              </a:ext>
            </a:extLst>
          </p:cNvPr>
          <p:cNvSpPr txBox="1"/>
          <p:nvPr/>
        </p:nvSpPr>
        <p:spPr>
          <a:xfrm>
            <a:off x="542925" y="285750"/>
            <a:ext cx="9253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ira Sans Extra Condensed SemiB" panose="020B0603050000020004" pitchFamily="34" charset="0"/>
              </a:rPr>
              <a:t>TOP 10 Products, Categories and Sellers</a:t>
            </a:r>
            <a:endParaRPr lang="tr-TR" sz="4400" dirty="0">
              <a:latin typeface="Fira Sans Extra Condensed SemiB" panose="020B0603050000020004" pitchFamily="34" charset="0"/>
            </a:endParaRPr>
          </a:p>
        </p:txBody>
      </p:sp>
      <p:sp>
        <p:nvSpPr>
          <p:cNvPr id="5" name="Ok: Sağ 4">
            <a:extLst>
              <a:ext uri="{FF2B5EF4-FFF2-40B4-BE49-F238E27FC236}">
                <a16:creationId xmlns:a16="http://schemas.microsoft.com/office/drawing/2014/main" id="{91BC39F2-7408-643D-877B-D5662A5444E0}"/>
              </a:ext>
            </a:extLst>
          </p:cNvPr>
          <p:cNvSpPr/>
          <p:nvPr/>
        </p:nvSpPr>
        <p:spPr>
          <a:xfrm>
            <a:off x="2828925" y="2364712"/>
            <a:ext cx="342900" cy="571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76EFC9D3-6DD4-2C3F-8407-1A47938ABAA1}"/>
              </a:ext>
            </a:extLst>
          </p:cNvPr>
          <p:cNvSpPr/>
          <p:nvPr/>
        </p:nvSpPr>
        <p:spPr>
          <a:xfrm>
            <a:off x="2828925" y="2572305"/>
            <a:ext cx="342900" cy="571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287E6347-B7B1-6449-D83A-313EABB9AE17}"/>
              </a:ext>
            </a:extLst>
          </p:cNvPr>
          <p:cNvSpPr/>
          <p:nvPr/>
        </p:nvSpPr>
        <p:spPr>
          <a:xfrm>
            <a:off x="2828925" y="2781300"/>
            <a:ext cx="342900" cy="571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89FC8127-9208-9911-47D9-CA4F68DFD724}"/>
              </a:ext>
            </a:extLst>
          </p:cNvPr>
          <p:cNvSpPr/>
          <p:nvPr/>
        </p:nvSpPr>
        <p:spPr>
          <a:xfrm>
            <a:off x="2828925" y="2993655"/>
            <a:ext cx="342900" cy="571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542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BADFE0-A0CA-B669-654A-618830CC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5932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Fira Sans Extra Condensed SemiB" panose="020B0603050000020004" pitchFamily="34" charset="0"/>
              </a:rPr>
              <a:t>*revenue of first 9 months (until October)</a:t>
            </a:r>
            <a:endParaRPr lang="tr-TR" sz="2000" dirty="0">
              <a:latin typeface="Fira Sans Extra Condensed SemiB" panose="020B0603050000020004" pitchFamily="34" charset="0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6D4EF2A-1249-8497-B433-ABC45F9A6E3E}"/>
              </a:ext>
            </a:extLst>
          </p:cNvPr>
          <p:cNvSpPr txBox="1">
            <a:spLocks/>
          </p:cNvSpPr>
          <p:nvPr/>
        </p:nvSpPr>
        <p:spPr>
          <a:xfrm>
            <a:off x="1377753" y="1131406"/>
            <a:ext cx="3904344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Revenue in 2017*</a:t>
            </a:r>
            <a:endParaRPr lang="en-GB" kern="0" dirty="0">
              <a:solidFill>
                <a:srgbClr val="000000"/>
              </a:solidFill>
              <a:latin typeface="Fira Sans Extra Condensed Medium"/>
              <a:ea typeface="Fira Sans Extra Condensed SemiBold"/>
              <a:cs typeface="Fira Sans Extra Condensed SemiBold"/>
              <a:sym typeface="Fira Sans Extra Condensed Medium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3737.402010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9555054-E9A2-F814-0381-E934DC1F967E}"/>
              </a:ext>
            </a:extLst>
          </p:cNvPr>
          <p:cNvSpPr txBox="1">
            <a:spLocks/>
          </p:cNvSpPr>
          <p:nvPr/>
        </p:nvSpPr>
        <p:spPr>
          <a:xfrm>
            <a:off x="5257800" y="1131406"/>
            <a:ext cx="3904344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Revenue in 2018*</a:t>
            </a:r>
            <a:endParaRPr lang="en-GB" kern="0" dirty="0">
              <a:solidFill>
                <a:srgbClr val="000000"/>
              </a:solidFill>
              <a:latin typeface="Fira Sans Extra Condensed Medium"/>
              <a:ea typeface="Fira Sans Extra Condensed SemiBold"/>
              <a:cs typeface="Fira Sans Extra Condensed SemiBold"/>
              <a:sym typeface="Fira Sans Extra Condensed Medium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7386.050800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F0CFC551-F61E-B092-A416-227DFBAD3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04" y="2412076"/>
            <a:ext cx="4640945" cy="4640945"/>
          </a:xfrm>
          <a:prstGeom prst="rect">
            <a:avLst/>
          </a:prstGeom>
        </p:spPr>
      </p:pic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3DC0CDE2-3EC7-F39D-C96A-E04D22088DA2}"/>
              </a:ext>
            </a:extLst>
          </p:cNvPr>
          <p:cNvSpPr txBox="1">
            <a:spLocks/>
          </p:cNvSpPr>
          <p:nvPr/>
        </p:nvSpPr>
        <p:spPr>
          <a:xfrm>
            <a:off x="1377753" y="3120702"/>
            <a:ext cx="3904344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Yearly Growth</a:t>
            </a:r>
            <a:endParaRPr lang="en-GB" kern="0" dirty="0">
              <a:solidFill>
                <a:srgbClr val="000000"/>
              </a:solidFill>
              <a:latin typeface="Fira Sans Extra Condensed Medium"/>
              <a:ea typeface="Fira Sans Extra Condensed SemiBold"/>
              <a:cs typeface="Fira Sans Extra Condensed SemiBold"/>
              <a:sym typeface="Fira Sans Extra Condensed Medium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97.625270 %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97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7CD158-8C75-A5B6-30DD-5DF1E49D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Distribution of Payment Methods and Installments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F9753C5-F575-6095-0E3D-55855F9C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4" y="2047454"/>
            <a:ext cx="5399809" cy="411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00262F5-0A95-C575-7FA1-0235CF52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73" y="1820363"/>
            <a:ext cx="6296204" cy="457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80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8BF14F-3806-8D7E-5084-B86E1266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Basket Analysis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Weekend Discount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Free Shipping Over X Dollars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X% Discount to 2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 Piece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Estimated Delivery Date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Warehouses (Checking)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Share-Win &amp; Follow-Win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Geo-Delay-Review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Canceled Orders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Sans Extra Condensed SemiB" panose="020B0603050000020004" pitchFamily="34" charset="0"/>
              </a:rPr>
              <a:t>Customer Segmentation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ABF183E-83F6-0AE1-BA1E-70491E3A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ira Sans Extra Condensed SemiB" panose="020B0603050000020004" pitchFamily="34" charset="0"/>
              </a:rPr>
              <a:t>RECOMMENDATION &amp; FUTURE WORK</a:t>
            </a:r>
            <a:endParaRPr lang="tr-TR" dirty="0">
              <a:latin typeface="Fira Sans Extra Condensed SemiB" panose="020B06030500000200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4DCC005-6964-17BA-4B96-6AFF453FB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93" y="2506662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3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305D09-CBDF-E09A-0A5B-264571F9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dirty="0">
                <a:latin typeface="Fira Sans Extra Condensed SemiBold"/>
                <a:sym typeface="Fira Sans Extra Condensed SemiBold"/>
              </a:rPr>
              <a:t>Intro &amp; Dataset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1BDF26-1DBE-F90F-5B7A-F1C20918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 err="1">
                <a:effectLst/>
                <a:latin typeface="Fira Sans Extra Condensed Mediu" panose="020B0603050000020004" pitchFamily="34" charset="0"/>
              </a:rPr>
              <a:t>Olist</a:t>
            </a:r>
            <a:r>
              <a:rPr lang="en-US" sz="2400" b="0" i="0" dirty="0">
                <a:effectLst/>
                <a:latin typeface="Fira Sans Extra Condensed Mediu" panose="020B0603050000020004" pitchFamily="34" charset="0"/>
              </a:rPr>
              <a:t> company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Fira Sans Extra Condensed Mediu" panose="020B060305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ira Sans Extra Condensed Mediu" panose="020B0603050000020004" pitchFamily="34" charset="0"/>
              </a:rPr>
              <a:t>Brazilian e-commerce public dataset</a:t>
            </a:r>
          </a:p>
          <a:p>
            <a:pPr marL="0" indent="0">
              <a:buNone/>
            </a:pPr>
            <a:endParaRPr lang="en-US" sz="2400" dirty="0">
              <a:latin typeface="Fira Sans Extra Condensed Mediu" panose="020B060305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ira Sans Extra Condensed Mediu" panose="020B0603050000020004" pitchFamily="34" charset="0"/>
              </a:rPr>
              <a:t>Includes ~100k orders from </a:t>
            </a:r>
            <a:r>
              <a:rPr lang="it-IT" sz="2400" dirty="0">
                <a:latin typeface="Fira Sans Extra Condensed Mediu" panose="020B0603050000020004" pitchFamily="34" charset="0"/>
              </a:rPr>
              <a:t>2016-09-04 to 2018-10-17</a:t>
            </a:r>
          </a:p>
          <a:p>
            <a:pPr marL="0" indent="0">
              <a:buNone/>
            </a:pPr>
            <a:endParaRPr lang="en-US" sz="2400" dirty="0">
              <a:latin typeface="Fira Sans Extra Condensed Mediu" panose="020B060305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ira Sans Extra Condensed Mediu" panose="020B0603050000020004" pitchFamily="34" charset="0"/>
              </a:rPr>
              <a:t>C</a:t>
            </a:r>
            <a:r>
              <a:rPr lang="en-US" sz="2400" b="0" i="0" dirty="0">
                <a:effectLst/>
                <a:latin typeface="Fira Sans Extra Condensed Mediu" panose="020B0603050000020004" pitchFamily="34" charset="0"/>
              </a:rPr>
              <a:t>ontains </a:t>
            </a:r>
            <a:r>
              <a:rPr lang="en-US" sz="2400" b="0" i="0" dirty="0" err="1">
                <a:effectLst/>
                <a:latin typeface="Fira Sans Extra Condensed Mediu" panose="020B0603050000020004" pitchFamily="34" charset="0"/>
              </a:rPr>
              <a:t>informations</a:t>
            </a:r>
            <a:r>
              <a:rPr lang="en-US" sz="2400" b="0" i="0" dirty="0">
                <a:effectLst/>
                <a:latin typeface="Fira Sans Extra Condensed Mediu" panose="020B0603050000020004" pitchFamily="34" charset="0"/>
              </a:rPr>
              <a:t> about orders,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Fira Sans Extra Condensed Mediu" panose="020B0603050000020004" pitchFamily="34" charset="0"/>
              </a:rPr>
              <a:t>products purchased, customer and reviews </a:t>
            </a:r>
            <a:endParaRPr lang="tr-TR" sz="2400" dirty="0">
              <a:latin typeface="Fira Sans Extra Condensed Mediu" panose="020B0603050000020004" pitchFamily="34" charset="0"/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ADF0D42-B3EB-6F1F-F849-17861553C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23"/>
          <a:stretch/>
        </p:blipFill>
        <p:spPr>
          <a:xfrm>
            <a:off x="5915891" y="4297680"/>
            <a:ext cx="627610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0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1BE293-11C2-429B-8C1B-CF6C163A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6445AE1-3EB6-3E03-1E7D-4487ACD08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9" y="0"/>
            <a:ext cx="11396381" cy="6858000"/>
          </a:xfrm>
        </p:spPr>
      </p:pic>
    </p:spTree>
    <p:extLst>
      <p:ext uri="{BB962C8B-B14F-4D97-AF65-F5344CB8AC3E}">
        <p14:creationId xmlns:p14="http://schemas.microsoft.com/office/powerpoint/2010/main" val="33908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34F21C-EB06-4182-EBF4-5F96E81B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>
                <a:latin typeface="Fira Sans Extra Condensed SemiBold"/>
                <a:sym typeface="Fira Sans Extra Condensed SemiBold"/>
              </a:rPr>
              <a:t>Null Values in Dataset</a:t>
            </a:r>
            <a:endParaRPr lang="tr-TR" dirty="0"/>
          </a:p>
        </p:txBody>
      </p:sp>
      <p:pic>
        <p:nvPicPr>
          <p:cNvPr id="13" name="Resim 12" descr="metin, 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5A22AD52-32FF-35F0-5FFD-85774647F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920"/>
            <a:ext cx="10515600" cy="49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9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DEBE6-9317-1CCE-2557-8AA8B7A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291" y="647122"/>
            <a:ext cx="2583873" cy="1325563"/>
          </a:xfrm>
        </p:spPr>
        <p:txBody>
          <a:bodyPr/>
          <a:lstStyle/>
          <a:p>
            <a:r>
              <a:rPr lang="en-US" sz="4400" kern="0" dirty="0">
                <a:latin typeface="Fira Sans Extra Condensed SemiBold"/>
                <a:sym typeface="Fira Sans Extra Condensed SemiBold"/>
              </a:rPr>
              <a:t>Customers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AAEB16-8B64-DE0E-825F-F8A154F4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045" y="2266228"/>
            <a:ext cx="6961909" cy="4351338"/>
          </a:xfrm>
        </p:spPr>
        <p:txBody>
          <a:bodyPr/>
          <a:lstStyle/>
          <a:p>
            <a:r>
              <a:rPr lang="en-US" dirty="0">
                <a:latin typeface="Fira Sans Extra Condensed Mediu" panose="020B0603050000020004" pitchFamily="34" charset="0"/>
              </a:rPr>
              <a:t>customer id: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Fira Sans Extra Condensed Mediu" panose="020B0603050000020004" pitchFamily="34" charset="0"/>
                <a:cs typeface="BrowalliaUPC" panose="020B0502040204020203" pitchFamily="34" charset="-34"/>
              </a:rPr>
              <a:t>e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Fira Sans Extra Condensed Mediu" panose="020B0603050000020004" pitchFamily="34" charset="0"/>
                <a:cs typeface="BrowalliaUPC" panose="020B0502040204020203" pitchFamily="34" charset="-34"/>
              </a:rPr>
              <a:t>ach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Fira Sans Extra Condensed Mediu" panose="020B0603050000020004" pitchFamily="34" charset="0"/>
              </a:rPr>
              <a:t> order has a unique 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Fira Sans Extra Condensed Mediu" panose="020B0603050000020004" pitchFamily="34" charset="0"/>
                <a:cs typeface="Arial" panose="020B0604020202020204" pitchFamily="34" charset="0"/>
              </a:rPr>
              <a:t>customer_id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Fira Sans Extra Condensed Mediu" panose="020B06030500000200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Fira Sans Extra Condensed Mediu" panose="020B06030500000200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Fira Sans Extra Condensed Mediu" panose="020B0603050000020004" pitchFamily="34" charset="0"/>
              </a:rPr>
              <a:t>customer unique id: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Fira Sans Extra Condensed Mediu" panose="020B0603050000020004" pitchFamily="34" charset="0"/>
              </a:rPr>
              <a:t>unique identifier of a customer.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customer zip code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customer city</a:t>
            </a:r>
          </a:p>
          <a:p>
            <a:r>
              <a:rPr lang="en-US" dirty="0">
                <a:latin typeface="Fira Sans Extra Condensed Mediu" panose="020B0603050000020004" pitchFamily="34" charset="0"/>
              </a:rPr>
              <a:t>customer state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Fira Sans Extra Condensed Mediu" panose="020B06030500000200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ira Sans Extra Condensed Mediu" panose="020B0603050000020004" pitchFamily="34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7182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C4992D-20AE-7040-93E1-7C8E5C2C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325563"/>
          </a:xfrm>
        </p:spPr>
        <p:txBody>
          <a:bodyPr>
            <a:noAutofit/>
          </a:bodyPr>
          <a:lstStyle/>
          <a:p>
            <a:r>
              <a:rPr lang="en-US" sz="4500" kern="0" dirty="0">
                <a:solidFill>
                  <a:srgbClr val="000000"/>
                </a:solidFill>
                <a:latin typeface="Fira Sans Extra Condensed SemiBold"/>
                <a:sym typeface="Fira Sans Extra Condensed SemiBold"/>
              </a:rPr>
              <a:t>S</a:t>
            </a:r>
            <a:r>
              <a:rPr kumimoji="0" lang="en-US" sz="4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ummary</a:t>
            </a: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 information about the customers</a:t>
            </a:r>
            <a:endParaRPr lang="tr-TR" sz="45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B4031-5C63-B1D8-D35B-EB59C75F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946"/>
            <a:ext cx="4094018" cy="181812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r>
              <a:rPr kumimoji="0" lang="en-GB" b="0" i="0" u="none" strike="noStrike" kern="0" cap="none" spc="0" normalizeH="0" baseline="0" noProof="0" dirty="0" err="1">
                <a:ln>
                  <a:noFill/>
                </a:ln>
                <a:solidFill>
                  <a:srgbClr val="293E8D"/>
                </a:solidFill>
                <a:effectLst/>
                <a:uLnTx/>
                <a:uFillTx/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ustomer</a:t>
            </a:r>
            <a:endParaRPr lang="en-GB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Id </a:t>
            </a: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293E8D"/>
                </a:solidFill>
                <a:effectLst/>
                <a:uLnTx/>
                <a:uFillTx/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99.441</a:t>
            </a:r>
          </a:p>
          <a:p>
            <a:pPr marL="0" indent="0">
              <a:buNone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293E8D"/>
              </a:solidFill>
              <a:effectLst/>
              <a:uLnTx/>
              <a:uFillTx/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D1C6D94E-75ED-D73F-FBEB-991C61C8F63D}"/>
              </a:ext>
            </a:extLst>
          </p:cNvPr>
          <p:cNvSpPr txBox="1">
            <a:spLocks/>
          </p:cNvSpPr>
          <p:nvPr/>
        </p:nvSpPr>
        <p:spPr>
          <a:xfrm>
            <a:off x="838200" y="3997612"/>
            <a:ext cx="4094018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Customer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City   </a:t>
            </a: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4.119</a:t>
            </a:r>
            <a:endParaRPr lang="en-GB" sz="3600" kern="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8A04CBE4-9916-34B8-D2E7-4B12AED71709}"/>
              </a:ext>
            </a:extLst>
          </p:cNvPr>
          <p:cNvSpPr txBox="1">
            <a:spLocks/>
          </p:cNvSpPr>
          <p:nvPr/>
        </p:nvSpPr>
        <p:spPr>
          <a:xfrm>
            <a:off x="6096000" y="3997612"/>
            <a:ext cx="4094018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Customer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State   </a:t>
            </a: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SemiBold"/>
                <a:cs typeface="Fira Sans Extra Condensed SemiBold"/>
                <a:sym typeface="Fira Sans Extra Condensed Medium"/>
              </a:rPr>
              <a:t>27</a:t>
            </a:r>
            <a:endParaRPr lang="en-GB" sz="3600" kern="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353302B6-5FFE-303B-AE7A-211976EED523}"/>
              </a:ext>
            </a:extLst>
          </p:cNvPr>
          <p:cNvSpPr txBox="1">
            <a:spLocks/>
          </p:cNvSpPr>
          <p:nvPr/>
        </p:nvSpPr>
        <p:spPr>
          <a:xfrm>
            <a:off x="6096000" y="2174946"/>
            <a:ext cx="4094018" cy="18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Customer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kern="0" dirty="0" err="1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Unıque</a:t>
            </a:r>
            <a:r>
              <a:rPr lang="en-GB" kern="0" dirty="0">
                <a:solidFill>
                  <a:srgbClr val="293E8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Id   </a:t>
            </a:r>
            <a:r>
              <a:rPr lang="en-GB" sz="3600" kern="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96.096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kern="0" dirty="0">
              <a:solidFill>
                <a:srgbClr val="293E8D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pic>
        <p:nvPicPr>
          <p:cNvPr id="8" name="Resim 7" descr="metin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5F0C0C89-EE12-66B1-D62B-4CF90716D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230" y="5176386"/>
            <a:ext cx="3927770" cy="16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>
            <a:extLst>
              <a:ext uri="{FF2B5EF4-FFF2-40B4-BE49-F238E27FC236}">
                <a16:creationId xmlns:a16="http://schemas.microsoft.com/office/drawing/2014/main" id="{A57734DD-91A1-BE82-42CE-F9A3395E006F}"/>
              </a:ext>
            </a:extLst>
          </p:cNvPr>
          <p:cNvSpPr txBox="1">
            <a:spLocks/>
          </p:cNvSpPr>
          <p:nvPr/>
        </p:nvSpPr>
        <p:spPr>
          <a:xfrm>
            <a:off x="838200" y="862825"/>
            <a:ext cx="10515600" cy="156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kern="0" dirty="0">
                <a:solidFill>
                  <a:srgbClr val="000000"/>
                </a:solidFill>
                <a:latin typeface="Fira Sans Extra Condensed SemiBold"/>
                <a:ea typeface="+mn-ea"/>
                <a:cs typeface="+mn-cs"/>
                <a:sym typeface="Fira Sans Extra Condensed SemiBold"/>
              </a:rPr>
              <a:t>Customer numbers in cities and states</a:t>
            </a:r>
          </a:p>
          <a:p>
            <a:endParaRPr lang="en-US" kern="0" dirty="0">
              <a:solidFill>
                <a:srgbClr val="000000"/>
              </a:solidFill>
              <a:latin typeface="Fira Sans Extra Condensed SemiBold"/>
              <a:ea typeface="+mn-ea"/>
              <a:cs typeface="+mn-cs"/>
              <a:sym typeface="Fira Sans Extra Condensed SemiBold"/>
            </a:endParaRPr>
          </a:p>
          <a:p>
            <a:r>
              <a:rPr lang="en-US" sz="2300" kern="0" dirty="0">
                <a:solidFill>
                  <a:srgbClr val="000000"/>
                </a:solidFill>
                <a:latin typeface="Fira Sans Extra Condensed SemiBold"/>
                <a:ea typeface="+mn-ea"/>
                <a:cs typeface="+mn-cs"/>
                <a:sym typeface="Fira Sans Extra Condensed SemiBold"/>
              </a:rPr>
              <a:t>A customer has a </a:t>
            </a:r>
            <a:r>
              <a:rPr lang="en-US" sz="2300" kern="0" dirty="0" err="1">
                <a:solidFill>
                  <a:srgbClr val="000000"/>
                </a:solidFill>
                <a:latin typeface="Fira Sans Extra Condensed SemiBold"/>
                <a:ea typeface="+mn-ea"/>
                <a:cs typeface="+mn-cs"/>
                <a:sym typeface="Fira Sans Extra Condensed SemiBold"/>
              </a:rPr>
              <a:t>customer_id</a:t>
            </a:r>
            <a:r>
              <a:rPr lang="en-US" sz="2300" kern="0" dirty="0">
                <a:solidFill>
                  <a:srgbClr val="000000"/>
                </a:solidFill>
                <a:latin typeface="Fira Sans Extra Condensed SemiBold"/>
                <a:ea typeface="+mn-ea"/>
                <a:cs typeface="+mn-cs"/>
                <a:sym typeface="Fira Sans Extra Condensed SemiBold"/>
              </a:rPr>
              <a:t> per order, whereas he gets only one </a:t>
            </a:r>
            <a:r>
              <a:rPr lang="en-US" sz="2300" kern="0" dirty="0" err="1">
                <a:solidFill>
                  <a:srgbClr val="000000"/>
                </a:solidFill>
                <a:latin typeface="Fira Sans Extra Condensed SemiBold"/>
                <a:ea typeface="+mn-ea"/>
                <a:cs typeface="+mn-cs"/>
                <a:sym typeface="Fira Sans Extra Condensed SemiBold"/>
              </a:rPr>
              <a:t>customer_unique_id</a:t>
            </a:r>
            <a:r>
              <a:rPr lang="en-US" sz="2300" kern="0" dirty="0">
                <a:solidFill>
                  <a:srgbClr val="000000"/>
                </a:solidFill>
                <a:latin typeface="Fira Sans Extra Condensed SemiBold"/>
                <a:ea typeface="+mn-ea"/>
                <a:cs typeface="+mn-cs"/>
                <a:sym typeface="Fira Sans Extra Condensed SemiBold"/>
              </a:rPr>
              <a:t> in the database.</a:t>
            </a:r>
          </a:p>
          <a:p>
            <a:br>
              <a:rPr lang="tr-TR" dirty="0">
                <a:solidFill>
                  <a:prstClr val="black"/>
                </a:solidFill>
                <a:latin typeface="Dreaming Outloud Script Pro" panose="020B0604020202020204" pitchFamily="66" charset="0"/>
                <a:ea typeface="+mn-ea"/>
                <a:cs typeface="Dreaming Outloud Script Pro" panose="020B0604020202020204" pitchFamily="66" charset="0"/>
              </a:rPr>
            </a:br>
            <a:endParaRPr lang="tr-TR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BD694E0-C669-7C4E-8F06-AE6F1FFD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6" y="2423886"/>
            <a:ext cx="5108472" cy="369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58A78A8-5353-0A5D-2787-66C4BD3B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23" y="2526249"/>
            <a:ext cx="6720307" cy="369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D0E40353-CE67-91C4-3ADF-C484CB076054}"/>
              </a:ext>
            </a:extLst>
          </p:cNvPr>
          <p:cNvSpPr txBox="1"/>
          <p:nvPr/>
        </p:nvSpPr>
        <p:spPr>
          <a:xfrm>
            <a:off x="4543801" y="2709010"/>
            <a:ext cx="7825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 SemiBold"/>
                <a:ea typeface="+mn-ea"/>
                <a:cs typeface="+mn-cs"/>
                <a:sym typeface="Fira Sans Extra Condensed SemiBold"/>
              </a:rPr>
              <a:t>41.98 %</a:t>
            </a:r>
          </a:p>
        </p:txBody>
      </p:sp>
    </p:spTree>
    <p:extLst>
      <p:ext uri="{BB962C8B-B14F-4D97-AF65-F5344CB8AC3E}">
        <p14:creationId xmlns:p14="http://schemas.microsoft.com/office/powerpoint/2010/main" val="40848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500</Words>
  <Application>Microsoft Office PowerPoint</Application>
  <PresentationFormat>Geniş ekran</PresentationFormat>
  <Paragraphs>154</Paragraphs>
  <Slides>37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37</vt:i4>
      </vt:variant>
    </vt:vector>
  </HeadingPairs>
  <TitlesOfParts>
    <vt:vector size="50" baseType="lpstr">
      <vt:lpstr>Arial</vt:lpstr>
      <vt:lpstr>Calibri</vt:lpstr>
      <vt:lpstr>Calibri Light</vt:lpstr>
      <vt:lpstr>Dreaming Outloud Script Pro</vt:lpstr>
      <vt:lpstr>Fira Sans Extra Condensed Mediu</vt:lpstr>
      <vt:lpstr>Fira Sans Extra Condensed Medium</vt:lpstr>
      <vt:lpstr>Fira Sans Extra Condensed SemiB</vt:lpstr>
      <vt:lpstr>Fira Sans Extra Condensed SemiBold</vt:lpstr>
      <vt:lpstr>Noto Sans</vt:lpstr>
      <vt:lpstr>Open Sans</vt:lpstr>
      <vt:lpstr>Wingdings</vt:lpstr>
      <vt:lpstr>Office Teması</vt:lpstr>
      <vt:lpstr>Office Theme</vt:lpstr>
      <vt:lpstr>EDA on Olist Dataset</vt:lpstr>
      <vt:lpstr>PowerPoint Sunusu</vt:lpstr>
      <vt:lpstr>Aim of The Project</vt:lpstr>
      <vt:lpstr>Intro &amp; Dataset</vt:lpstr>
      <vt:lpstr>PowerPoint Sunusu</vt:lpstr>
      <vt:lpstr>Null Values in Dataset</vt:lpstr>
      <vt:lpstr>Customers</vt:lpstr>
      <vt:lpstr>Summary information about the customers</vt:lpstr>
      <vt:lpstr>PowerPoint Sunusu</vt:lpstr>
      <vt:lpstr>Sellers</vt:lpstr>
      <vt:lpstr>Summary information about sellers</vt:lpstr>
      <vt:lpstr>Seller numbers in cities and states </vt:lpstr>
      <vt:lpstr>PowerPoint Sunusu</vt:lpstr>
      <vt:lpstr>Reviews</vt:lpstr>
      <vt:lpstr>Summary information about reviews</vt:lpstr>
      <vt:lpstr>Distribution of Review Scores</vt:lpstr>
      <vt:lpstr>Distribution of Order Status</vt:lpstr>
      <vt:lpstr>Effect of Order Status on Review Score</vt:lpstr>
      <vt:lpstr>Response Delay and Review Score</vt:lpstr>
      <vt:lpstr>Delivery Time Distribution (1st 30 days)</vt:lpstr>
      <vt:lpstr>Delay Time and Review Score</vt:lpstr>
      <vt:lpstr>Order Items</vt:lpstr>
      <vt:lpstr>Summary information about order items</vt:lpstr>
      <vt:lpstr>PowerPoint Sunusu</vt:lpstr>
      <vt:lpstr>PowerPoint Sunusu</vt:lpstr>
      <vt:lpstr>Avg Scores of Top and Lowest 10 Category</vt:lpstr>
      <vt:lpstr>Correlation Matrix of Order Items</vt:lpstr>
      <vt:lpstr>PowerPoint Sunusu</vt:lpstr>
      <vt:lpstr>Frequency Distribution of Order Quantity</vt:lpstr>
      <vt:lpstr>Numbers of Orders</vt:lpstr>
      <vt:lpstr>Products</vt:lpstr>
      <vt:lpstr>Categories with the Most Revenue</vt:lpstr>
      <vt:lpstr>PowerPoint Sunusu</vt:lpstr>
      <vt:lpstr>PowerPoint Sunusu</vt:lpstr>
      <vt:lpstr>*revenue of first 9 months (until October)</vt:lpstr>
      <vt:lpstr>Distribution of Payment Methods and Installments</vt:lpstr>
      <vt:lpstr>RECOMMENDATION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Sinem Mutlu</dc:creator>
  <cp:lastModifiedBy>Sinem Mutlu</cp:lastModifiedBy>
  <cp:revision>36</cp:revision>
  <dcterms:created xsi:type="dcterms:W3CDTF">2022-05-13T13:30:06Z</dcterms:created>
  <dcterms:modified xsi:type="dcterms:W3CDTF">2022-08-24T14:25:37Z</dcterms:modified>
</cp:coreProperties>
</file>