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77" r:id="rId6"/>
    <p:sldId id="286" r:id="rId7"/>
    <p:sldId id="285" r:id="rId8"/>
    <p:sldId id="292" r:id="rId9"/>
    <p:sldId id="293" r:id="rId10"/>
    <p:sldId id="294" r:id="rId11"/>
    <p:sldId id="298" r:id="rId12"/>
    <p:sldId id="295" r:id="rId13"/>
    <p:sldId id="296" r:id="rId14"/>
    <p:sldId id="269" r:id="rId15"/>
    <p:sldId id="281" r:id="rId16"/>
    <p:sldId id="300" r:id="rId17"/>
    <p:sldId id="301" r:id="rId18"/>
    <p:sldId id="299" r:id="rId19"/>
    <p:sldId id="302" r:id="rId20"/>
    <p:sldId id="303" r:id="rId21"/>
    <p:sldId id="304" r:id="rId22"/>
    <p:sldId id="306" r:id="rId23"/>
    <p:sldId id="311" r:id="rId24"/>
    <p:sldId id="314" r:id="rId25"/>
    <p:sldId id="315" r:id="rId26"/>
    <p:sldId id="313" r:id="rId27"/>
    <p:sldId id="316" r:id="rId28"/>
    <p:sldId id="308" r:id="rId29"/>
    <p:sldId id="305" r:id="rId30"/>
    <p:sldId id="317" r:id="rId31"/>
    <p:sldId id="319" r:id="rId32"/>
    <p:sldId id="284" r:id="rId33"/>
    <p:sldId id="276" r:id="rId3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27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p:txBody>
          <a:bodyPr lIns="0" tIns="0" rIns="0" bIns="0"/>
          <a:lstStyle>
            <a:lvl1pPr>
              <a:defRPr sz="2400" b="1" i="0">
                <a:solidFill>
                  <a:srgbClr val="0033A0"/>
                </a:solidFill>
                <a:latin typeface="Arial"/>
                <a:cs typeface="Arial"/>
              </a:defRPr>
            </a:lvl1pPr>
          </a:lstStyle>
          <a:p>
            <a:pPr marL="38100">
              <a:lnSpc>
                <a:spcPts val="275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33A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p:txBody>
          <a:bodyPr lIns="0" tIns="0" rIns="0" bIns="0"/>
          <a:lstStyle>
            <a:lvl1pPr>
              <a:defRPr sz="2400" b="1" i="0">
                <a:solidFill>
                  <a:srgbClr val="0033A0"/>
                </a:solidFill>
                <a:latin typeface="Arial"/>
                <a:cs typeface="Arial"/>
              </a:defRPr>
            </a:lvl1pPr>
          </a:lstStyle>
          <a:p>
            <a:pPr marL="38100">
              <a:lnSpc>
                <a:spcPts val="275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33A0"/>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7" name="Holder 7"/>
          <p:cNvSpPr>
            <a:spLocks noGrp="1"/>
          </p:cNvSpPr>
          <p:nvPr>
            <p:ph type="sldNum" sz="quarter" idx="7"/>
          </p:nvPr>
        </p:nvSpPr>
        <p:spPr/>
        <p:txBody>
          <a:bodyPr lIns="0" tIns="0" rIns="0" bIns="0"/>
          <a:lstStyle>
            <a:lvl1pPr>
              <a:defRPr sz="2400" b="1" i="0">
                <a:solidFill>
                  <a:srgbClr val="0033A0"/>
                </a:solidFill>
                <a:latin typeface="Arial"/>
                <a:cs typeface="Arial"/>
              </a:defRPr>
            </a:lvl1pPr>
          </a:lstStyle>
          <a:p>
            <a:pPr marL="38100">
              <a:lnSpc>
                <a:spcPts val="275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33A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5" name="Holder 5"/>
          <p:cNvSpPr>
            <a:spLocks noGrp="1"/>
          </p:cNvSpPr>
          <p:nvPr>
            <p:ph type="sldNum" sz="quarter" idx="7"/>
          </p:nvPr>
        </p:nvSpPr>
        <p:spPr/>
        <p:txBody>
          <a:bodyPr lIns="0" tIns="0" rIns="0" bIns="0"/>
          <a:lstStyle>
            <a:lvl1pPr>
              <a:defRPr sz="2400" b="1" i="0">
                <a:solidFill>
                  <a:srgbClr val="0033A0"/>
                </a:solidFill>
                <a:latin typeface="Arial"/>
                <a:cs typeface="Arial"/>
              </a:defRPr>
            </a:lvl1pPr>
          </a:lstStyle>
          <a:p>
            <a:pPr marL="38100">
              <a:lnSpc>
                <a:spcPts val="275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9101328" y="6309359"/>
            <a:ext cx="104139" cy="288290"/>
          </a:xfrm>
          <a:custGeom>
            <a:avLst/>
            <a:gdLst/>
            <a:ahLst/>
            <a:cxnLst/>
            <a:rect l="l" t="t" r="r" b="b"/>
            <a:pathLst>
              <a:path w="104140" h="288290">
                <a:moveTo>
                  <a:pt x="103631" y="0"/>
                </a:moveTo>
                <a:lnTo>
                  <a:pt x="0" y="0"/>
                </a:lnTo>
                <a:lnTo>
                  <a:pt x="0" y="288035"/>
                </a:lnTo>
                <a:lnTo>
                  <a:pt x="103631" y="288035"/>
                </a:lnTo>
                <a:lnTo>
                  <a:pt x="103631" y="0"/>
                </a:lnTo>
                <a:close/>
              </a:path>
            </a:pathLst>
          </a:custGeom>
          <a:solidFill>
            <a:srgbClr val="092140"/>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10267188" y="22859"/>
            <a:ext cx="1924811" cy="2636520"/>
          </a:xfrm>
          <a:prstGeom prst="rect">
            <a:avLst/>
          </a:prstGeom>
        </p:spPr>
      </p:pic>
      <p:sp>
        <p:nvSpPr>
          <p:cNvPr id="19" name="bg object 19"/>
          <p:cNvSpPr/>
          <p:nvPr/>
        </p:nvSpPr>
        <p:spPr>
          <a:xfrm>
            <a:off x="694944" y="6373367"/>
            <a:ext cx="8388350" cy="158750"/>
          </a:xfrm>
          <a:custGeom>
            <a:avLst/>
            <a:gdLst/>
            <a:ahLst/>
            <a:cxnLst/>
            <a:rect l="l" t="t" r="r" b="b"/>
            <a:pathLst>
              <a:path w="8388350" h="158750">
                <a:moveTo>
                  <a:pt x="8388096" y="0"/>
                </a:moveTo>
                <a:lnTo>
                  <a:pt x="77978" y="0"/>
                </a:lnTo>
                <a:lnTo>
                  <a:pt x="0" y="158495"/>
                </a:lnTo>
                <a:lnTo>
                  <a:pt x="8388096" y="158495"/>
                </a:lnTo>
                <a:lnTo>
                  <a:pt x="8388096" y="0"/>
                </a:lnTo>
                <a:close/>
              </a:path>
            </a:pathLst>
          </a:custGeom>
          <a:solidFill>
            <a:srgbClr val="FFFFFF"/>
          </a:solidFill>
        </p:spPr>
        <p:txBody>
          <a:bodyPr wrap="square" lIns="0" tIns="0" rIns="0" bIns="0" rtlCol="0"/>
          <a:lstStyle/>
          <a:p>
            <a:endParaRPr/>
          </a:p>
        </p:txBody>
      </p:sp>
      <p:pic>
        <p:nvPicPr>
          <p:cNvPr id="20" name="bg object 20"/>
          <p:cNvPicPr/>
          <p:nvPr/>
        </p:nvPicPr>
        <p:blipFill>
          <a:blip r:embed="rId4" cstate="print"/>
          <a:stretch>
            <a:fillRect/>
          </a:stretch>
        </p:blipFill>
        <p:spPr>
          <a:xfrm>
            <a:off x="9290304" y="6364223"/>
            <a:ext cx="2546604" cy="21640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4" name="Holder 4"/>
          <p:cNvSpPr>
            <a:spLocks noGrp="1"/>
          </p:cNvSpPr>
          <p:nvPr>
            <p:ph type="sldNum" sz="quarter" idx="7"/>
          </p:nvPr>
        </p:nvSpPr>
        <p:spPr/>
        <p:txBody>
          <a:bodyPr lIns="0" tIns="0" rIns="0" bIns="0"/>
          <a:lstStyle>
            <a:lvl1pPr>
              <a:defRPr sz="2400" b="1" i="0">
                <a:solidFill>
                  <a:srgbClr val="0033A0"/>
                </a:solidFill>
                <a:latin typeface="Arial"/>
                <a:cs typeface="Arial"/>
              </a:defRPr>
            </a:lvl1pPr>
          </a:lstStyle>
          <a:p>
            <a:pPr marL="38100">
              <a:lnSpc>
                <a:spcPts val="275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261750" y="261942"/>
            <a:ext cx="676922" cy="785826"/>
          </a:xfrm>
          <a:prstGeom prst="rect">
            <a:avLst/>
          </a:prstGeom>
        </p:spPr>
      </p:pic>
      <p:pic>
        <p:nvPicPr>
          <p:cNvPr id="17" name="bg object 17"/>
          <p:cNvPicPr/>
          <p:nvPr/>
        </p:nvPicPr>
        <p:blipFill>
          <a:blip r:embed="rId8" cstate="print"/>
          <a:stretch>
            <a:fillRect/>
          </a:stretch>
        </p:blipFill>
        <p:spPr>
          <a:xfrm>
            <a:off x="9276649" y="6361915"/>
            <a:ext cx="2562945" cy="174547"/>
          </a:xfrm>
          <a:prstGeom prst="rect">
            <a:avLst/>
          </a:prstGeom>
        </p:spPr>
      </p:pic>
      <p:sp>
        <p:nvSpPr>
          <p:cNvPr id="18" name="bg object 18"/>
          <p:cNvSpPr/>
          <p:nvPr/>
        </p:nvSpPr>
        <p:spPr>
          <a:xfrm>
            <a:off x="694944" y="6373367"/>
            <a:ext cx="8388350" cy="158750"/>
          </a:xfrm>
          <a:custGeom>
            <a:avLst/>
            <a:gdLst/>
            <a:ahLst/>
            <a:cxnLst/>
            <a:rect l="l" t="t" r="r" b="b"/>
            <a:pathLst>
              <a:path w="8388350" h="158750">
                <a:moveTo>
                  <a:pt x="8388096" y="0"/>
                </a:moveTo>
                <a:lnTo>
                  <a:pt x="77978" y="0"/>
                </a:lnTo>
                <a:lnTo>
                  <a:pt x="0" y="158495"/>
                </a:lnTo>
                <a:lnTo>
                  <a:pt x="8388096" y="158495"/>
                </a:lnTo>
                <a:lnTo>
                  <a:pt x="8388096" y="0"/>
                </a:lnTo>
                <a:close/>
              </a:path>
            </a:pathLst>
          </a:custGeom>
          <a:solidFill>
            <a:srgbClr val="0033A0"/>
          </a:solidFill>
        </p:spPr>
        <p:txBody>
          <a:bodyPr wrap="square" lIns="0" tIns="0" rIns="0" bIns="0" rtlCol="0"/>
          <a:lstStyle/>
          <a:p>
            <a:endParaRPr/>
          </a:p>
        </p:txBody>
      </p:sp>
      <p:sp>
        <p:nvSpPr>
          <p:cNvPr id="19" name="bg object 19"/>
          <p:cNvSpPr/>
          <p:nvPr/>
        </p:nvSpPr>
        <p:spPr>
          <a:xfrm>
            <a:off x="0" y="448055"/>
            <a:ext cx="586740" cy="594360"/>
          </a:xfrm>
          <a:custGeom>
            <a:avLst/>
            <a:gdLst/>
            <a:ahLst/>
            <a:cxnLst/>
            <a:rect l="l" t="t" r="r" b="b"/>
            <a:pathLst>
              <a:path w="586740" h="594360">
                <a:moveTo>
                  <a:pt x="586740" y="0"/>
                </a:moveTo>
                <a:lnTo>
                  <a:pt x="0" y="0"/>
                </a:lnTo>
                <a:lnTo>
                  <a:pt x="0" y="594360"/>
                </a:lnTo>
                <a:lnTo>
                  <a:pt x="283273" y="594360"/>
                </a:lnTo>
                <a:lnTo>
                  <a:pt x="586740" y="0"/>
                </a:lnTo>
                <a:close/>
              </a:path>
            </a:pathLst>
          </a:custGeom>
          <a:solidFill>
            <a:srgbClr val="00A0DF"/>
          </a:solidFill>
        </p:spPr>
        <p:txBody>
          <a:bodyPr wrap="square" lIns="0" tIns="0" rIns="0" bIns="0" rtlCol="0"/>
          <a:lstStyle/>
          <a:p>
            <a:endParaRPr/>
          </a:p>
        </p:txBody>
      </p:sp>
      <p:sp>
        <p:nvSpPr>
          <p:cNvPr id="20" name="bg object 20"/>
          <p:cNvSpPr/>
          <p:nvPr/>
        </p:nvSpPr>
        <p:spPr>
          <a:xfrm>
            <a:off x="0" y="376427"/>
            <a:ext cx="535305" cy="596265"/>
          </a:xfrm>
          <a:custGeom>
            <a:avLst/>
            <a:gdLst/>
            <a:ahLst/>
            <a:cxnLst/>
            <a:rect l="l" t="t" r="r" b="b"/>
            <a:pathLst>
              <a:path w="535305" h="596265">
                <a:moveTo>
                  <a:pt x="0" y="0"/>
                </a:moveTo>
                <a:lnTo>
                  <a:pt x="534924" y="0"/>
                </a:lnTo>
                <a:lnTo>
                  <a:pt x="230682" y="595884"/>
                </a:lnTo>
                <a:lnTo>
                  <a:pt x="0" y="595884"/>
                </a:lnTo>
              </a:path>
            </a:pathLst>
          </a:custGeom>
          <a:ln w="12700">
            <a:solidFill>
              <a:srgbClr val="0033A0"/>
            </a:solidFill>
          </a:ln>
        </p:spPr>
        <p:txBody>
          <a:bodyPr wrap="square" lIns="0" tIns="0" rIns="0" bIns="0" rtlCol="0"/>
          <a:lstStyle/>
          <a:p>
            <a:endParaRPr/>
          </a:p>
        </p:txBody>
      </p:sp>
      <p:sp>
        <p:nvSpPr>
          <p:cNvPr id="2" name="Holder 2"/>
          <p:cNvSpPr>
            <a:spLocks noGrp="1"/>
          </p:cNvSpPr>
          <p:nvPr>
            <p:ph type="title"/>
          </p:nvPr>
        </p:nvSpPr>
        <p:spPr>
          <a:xfrm>
            <a:off x="682853" y="287223"/>
            <a:ext cx="6915150" cy="574675"/>
          </a:xfrm>
          <a:prstGeom prst="rect">
            <a:avLst/>
          </a:prstGeom>
        </p:spPr>
        <p:txBody>
          <a:bodyPr wrap="square" lIns="0" tIns="0" rIns="0" bIns="0">
            <a:spAutoFit/>
          </a:bodyPr>
          <a:lstStyle>
            <a:lvl1pPr>
              <a:defRPr sz="3600" b="0" i="0">
                <a:solidFill>
                  <a:srgbClr val="0033A0"/>
                </a:solidFill>
                <a:latin typeface="Arial MT"/>
                <a:cs typeface="Arial MT"/>
              </a:defRPr>
            </a:lvl1pPr>
          </a:lstStyle>
          <a:p>
            <a:endParaRPr/>
          </a:p>
        </p:txBody>
      </p:sp>
      <p:sp>
        <p:nvSpPr>
          <p:cNvPr id="3" name="Holder 3"/>
          <p:cNvSpPr>
            <a:spLocks noGrp="1"/>
          </p:cNvSpPr>
          <p:nvPr>
            <p:ph type="body" idx="1"/>
          </p:nvPr>
        </p:nvSpPr>
        <p:spPr>
          <a:xfrm>
            <a:off x="774293" y="1403349"/>
            <a:ext cx="10643412" cy="35617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a:xfrm>
            <a:off x="231343" y="6259419"/>
            <a:ext cx="417830" cy="366395"/>
          </a:xfrm>
          <a:prstGeom prst="rect">
            <a:avLst/>
          </a:prstGeom>
        </p:spPr>
        <p:txBody>
          <a:bodyPr wrap="square" lIns="0" tIns="0" rIns="0" bIns="0">
            <a:spAutoFit/>
          </a:bodyPr>
          <a:lstStyle>
            <a:lvl1pPr>
              <a:defRPr sz="2400" b="1" i="0">
                <a:solidFill>
                  <a:srgbClr val="0033A0"/>
                </a:solidFill>
                <a:latin typeface="Arial"/>
                <a:cs typeface="Arial"/>
              </a:defRPr>
            </a:lvl1pPr>
          </a:lstStyle>
          <a:p>
            <a:pPr marL="38100">
              <a:lnSpc>
                <a:spcPts val="275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1999" cy="6857998"/>
            </a:xfrm>
            <a:prstGeom prst="rect">
              <a:avLst/>
            </a:prstGeom>
          </p:spPr>
        </p:pic>
        <p:pic>
          <p:nvPicPr>
            <p:cNvPr id="4" name="object 4"/>
            <p:cNvPicPr/>
            <p:nvPr/>
          </p:nvPicPr>
          <p:blipFill>
            <a:blip r:embed="rId3" cstate="print"/>
            <a:stretch>
              <a:fillRect/>
            </a:stretch>
          </p:blipFill>
          <p:spPr>
            <a:xfrm>
              <a:off x="10267188" y="22859"/>
              <a:ext cx="1924811" cy="2636520"/>
            </a:xfrm>
            <a:prstGeom prst="rect">
              <a:avLst/>
            </a:prstGeom>
          </p:spPr>
        </p:pic>
        <p:sp>
          <p:nvSpPr>
            <p:cNvPr id="5" name="object 5"/>
            <p:cNvSpPr/>
            <p:nvPr/>
          </p:nvSpPr>
          <p:spPr>
            <a:xfrm>
              <a:off x="694944" y="6373367"/>
              <a:ext cx="8388350" cy="158750"/>
            </a:xfrm>
            <a:custGeom>
              <a:avLst/>
              <a:gdLst/>
              <a:ahLst/>
              <a:cxnLst/>
              <a:rect l="l" t="t" r="r" b="b"/>
              <a:pathLst>
                <a:path w="8388350" h="158750">
                  <a:moveTo>
                    <a:pt x="8388096" y="0"/>
                  </a:moveTo>
                  <a:lnTo>
                    <a:pt x="77978" y="0"/>
                  </a:lnTo>
                  <a:lnTo>
                    <a:pt x="0" y="158495"/>
                  </a:lnTo>
                  <a:lnTo>
                    <a:pt x="8388096" y="158495"/>
                  </a:lnTo>
                  <a:lnTo>
                    <a:pt x="8388096"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9290303" y="6364223"/>
              <a:ext cx="2546604" cy="345947"/>
            </a:xfrm>
            <a:prstGeom prst="rect">
              <a:avLst/>
            </a:prstGeom>
          </p:spPr>
        </p:pic>
      </p:grpSp>
      <p:sp>
        <p:nvSpPr>
          <p:cNvPr id="7" name="object 7"/>
          <p:cNvSpPr txBox="1">
            <a:spLocks noGrp="1"/>
          </p:cNvSpPr>
          <p:nvPr>
            <p:ph type="title"/>
          </p:nvPr>
        </p:nvSpPr>
        <p:spPr>
          <a:xfrm>
            <a:off x="4643754" y="3526663"/>
            <a:ext cx="6022975" cy="1065355"/>
          </a:xfrm>
          <a:prstGeom prst="rect">
            <a:avLst/>
          </a:prstGeom>
        </p:spPr>
        <p:txBody>
          <a:bodyPr vert="horz" wrap="square" lIns="0" tIns="129539" rIns="0" bIns="0" rtlCol="0">
            <a:spAutoFit/>
          </a:bodyPr>
          <a:lstStyle/>
          <a:p>
            <a:pPr marL="12700" marR="5080">
              <a:lnSpc>
                <a:spcPts val="3840"/>
              </a:lnSpc>
              <a:spcBef>
                <a:spcPts val="1019"/>
              </a:spcBef>
            </a:pPr>
            <a:r>
              <a:rPr lang="en-US" sz="2400" dirty="0">
                <a:solidFill>
                  <a:schemeClr val="bg1"/>
                </a:solidFill>
                <a:latin typeface="Arial"/>
                <a:cs typeface="Arial"/>
              </a:rPr>
              <a:t>CLASSIFICATION Predict customers who are likely to default on their loan</a:t>
            </a:r>
            <a:endParaRPr lang="en-ZA" sz="2400" dirty="0">
              <a:solidFill>
                <a:schemeClr val="bg1"/>
              </a:solidFill>
              <a:latin typeface="Arial"/>
              <a:cs typeface="Arial"/>
            </a:endParaRPr>
          </a:p>
        </p:txBody>
      </p:sp>
      <p:sp>
        <p:nvSpPr>
          <p:cNvPr id="8" name="object 8"/>
          <p:cNvSpPr txBox="1"/>
          <p:nvPr/>
        </p:nvSpPr>
        <p:spPr>
          <a:xfrm>
            <a:off x="4643754" y="4876800"/>
            <a:ext cx="1985646" cy="243656"/>
          </a:xfrm>
          <a:prstGeom prst="rect">
            <a:avLst/>
          </a:prstGeom>
        </p:spPr>
        <p:txBody>
          <a:bodyPr vert="horz" wrap="square" lIns="0" tIns="12700" rIns="0" bIns="0" rtlCol="0">
            <a:spAutoFit/>
          </a:bodyPr>
          <a:lstStyle/>
          <a:p>
            <a:pPr marL="12700">
              <a:lnSpc>
                <a:spcPct val="100000"/>
              </a:lnSpc>
              <a:spcBef>
                <a:spcPts val="100"/>
              </a:spcBef>
            </a:pPr>
            <a:r>
              <a:rPr lang="en-ZA" sz="1500" spc="-5" dirty="0">
                <a:solidFill>
                  <a:srgbClr val="FFFFFF"/>
                </a:solidFill>
                <a:latin typeface="Arial MT"/>
                <a:cs typeface="Arial MT"/>
              </a:rPr>
              <a:t>10</a:t>
            </a:r>
            <a:r>
              <a:rPr sz="1500" spc="-30" dirty="0">
                <a:solidFill>
                  <a:srgbClr val="FFFFFF"/>
                </a:solidFill>
                <a:latin typeface="Arial MT"/>
                <a:cs typeface="Arial MT"/>
              </a:rPr>
              <a:t> </a:t>
            </a:r>
            <a:r>
              <a:rPr lang="en-ZA" sz="1500" spc="-5" dirty="0">
                <a:solidFill>
                  <a:srgbClr val="FFFFFF"/>
                </a:solidFill>
                <a:latin typeface="Arial MT"/>
                <a:cs typeface="Arial MT"/>
              </a:rPr>
              <a:t>February</a:t>
            </a:r>
            <a:r>
              <a:rPr sz="1500" spc="-25" dirty="0">
                <a:solidFill>
                  <a:srgbClr val="FFFFFF"/>
                </a:solidFill>
                <a:latin typeface="Arial MT"/>
                <a:cs typeface="Arial MT"/>
              </a:rPr>
              <a:t> </a:t>
            </a:r>
            <a:r>
              <a:rPr sz="1500" spc="-5" dirty="0">
                <a:solidFill>
                  <a:srgbClr val="FFFFFF"/>
                </a:solidFill>
                <a:latin typeface="Arial MT"/>
                <a:cs typeface="Arial MT"/>
              </a:rPr>
              <a:t>202</a:t>
            </a:r>
            <a:r>
              <a:rPr lang="en-ZA" sz="1500" spc="-5" dirty="0">
                <a:solidFill>
                  <a:srgbClr val="FFFFFF"/>
                </a:solidFill>
                <a:latin typeface="Arial MT"/>
                <a:cs typeface="Arial MT"/>
              </a:rPr>
              <a:t>3</a:t>
            </a:r>
            <a:endParaRPr sz="15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8613548" cy="574675"/>
          </a:xfrm>
          <a:prstGeom prst="rect">
            <a:avLst/>
          </a:prstGeom>
        </p:spPr>
        <p:txBody>
          <a:bodyPr vert="horz" wrap="square" lIns="0" tIns="12700" rIns="0" bIns="0" rtlCol="0">
            <a:spAutoFit/>
          </a:bodyPr>
          <a:lstStyle/>
          <a:p>
            <a:pPr marL="12700">
              <a:lnSpc>
                <a:spcPct val="100000"/>
              </a:lnSpc>
              <a:spcBef>
                <a:spcPts val="100"/>
              </a:spcBef>
            </a:pPr>
            <a:r>
              <a:rPr lang="en-ZA" dirty="0"/>
              <a:t>EXPLORATORY DATA ANALYSIS</a:t>
            </a:r>
            <a:endParaRPr lang="en-ZA" sz="1600" dirty="0"/>
          </a:p>
        </p:txBody>
      </p:sp>
      <p:sp>
        <p:nvSpPr>
          <p:cNvPr id="2" name="Text Placeholder 1">
            <a:extLst>
              <a:ext uri="{FF2B5EF4-FFF2-40B4-BE49-F238E27FC236}">
                <a16:creationId xmlns:a16="http://schemas.microsoft.com/office/drawing/2014/main" id="{BA5EFBCC-A184-3D47-F984-5BC03C49763C}"/>
              </a:ext>
            </a:extLst>
          </p:cNvPr>
          <p:cNvSpPr>
            <a:spLocks noGrp="1"/>
          </p:cNvSpPr>
          <p:nvPr>
            <p:ph type="body" idx="1"/>
          </p:nvPr>
        </p:nvSpPr>
        <p:spPr>
          <a:xfrm>
            <a:off x="682852" y="1219200"/>
            <a:ext cx="6540907" cy="553998"/>
          </a:xfrm>
        </p:spPr>
        <p:txBody>
          <a:bodyPr/>
          <a:lstStyle/>
          <a:p>
            <a:r>
              <a:rPr lang="en-US" b="1" dirty="0"/>
              <a:t>Visualization of the feature distribution on the target feature:</a:t>
            </a:r>
            <a:endParaRPr lang="en-ZA" dirty="0"/>
          </a:p>
          <a:p>
            <a:pPr marL="285750" indent="-285750">
              <a:buFont typeface="Arial" panose="020B0604020202020204" pitchFamily="34" charset="0"/>
              <a:buChar char="•"/>
            </a:pPr>
            <a:endParaRPr lang="en-ZA" b="1" dirty="0"/>
          </a:p>
        </p:txBody>
      </p:sp>
      <p:sp>
        <p:nvSpPr>
          <p:cNvPr id="70" name="object 70"/>
          <p:cNvSpPr txBox="1"/>
          <p:nvPr/>
        </p:nvSpPr>
        <p:spPr>
          <a:xfrm>
            <a:off x="228601" y="6259419"/>
            <a:ext cx="419810"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10</a:t>
            </a:fld>
            <a:endParaRPr sz="2400" dirty="0">
              <a:latin typeface="Arial"/>
              <a:cs typeface="Arial"/>
            </a:endParaRPr>
          </a:p>
        </p:txBody>
      </p:sp>
      <p:pic>
        <p:nvPicPr>
          <p:cNvPr id="4" name="Picture 3">
            <a:extLst>
              <a:ext uri="{FF2B5EF4-FFF2-40B4-BE49-F238E27FC236}">
                <a16:creationId xmlns:a16="http://schemas.microsoft.com/office/drawing/2014/main" id="{31AB7F59-9851-BC4E-A77F-4B429B728ABE}"/>
              </a:ext>
            </a:extLst>
          </p:cNvPr>
          <p:cNvPicPr>
            <a:picLocks noChangeAspect="1"/>
          </p:cNvPicPr>
          <p:nvPr/>
        </p:nvPicPr>
        <p:blipFill>
          <a:blip r:embed="rId2"/>
          <a:stretch>
            <a:fillRect/>
          </a:stretch>
        </p:blipFill>
        <p:spPr>
          <a:xfrm>
            <a:off x="648411" y="1551546"/>
            <a:ext cx="5752389" cy="4707874"/>
          </a:xfrm>
          <a:prstGeom prst="rect">
            <a:avLst/>
          </a:prstGeom>
        </p:spPr>
      </p:pic>
      <p:pic>
        <p:nvPicPr>
          <p:cNvPr id="7" name="Picture 6">
            <a:extLst>
              <a:ext uri="{FF2B5EF4-FFF2-40B4-BE49-F238E27FC236}">
                <a16:creationId xmlns:a16="http://schemas.microsoft.com/office/drawing/2014/main" id="{5FA57BEA-C8A0-43FD-8A04-40AE8BB5CA06}"/>
              </a:ext>
            </a:extLst>
          </p:cNvPr>
          <p:cNvPicPr>
            <a:picLocks noChangeAspect="1"/>
          </p:cNvPicPr>
          <p:nvPr/>
        </p:nvPicPr>
        <p:blipFill>
          <a:blip r:embed="rId3"/>
          <a:stretch>
            <a:fillRect/>
          </a:stretch>
        </p:blipFill>
        <p:spPr>
          <a:xfrm>
            <a:off x="6828848" y="1066800"/>
            <a:ext cx="4114800" cy="2724665"/>
          </a:xfrm>
          <a:prstGeom prst="rect">
            <a:avLst/>
          </a:prstGeom>
        </p:spPr>
      </p:pic>
      <p:pic>
        <p:nvPicPr>
          <p:cNvPr id="11" name="Picture 10">
            <a:extLst>
              <a:ext uri="{FF2B5EF4-FFF2-40B4-BE49-F238E27FC236}">
                <a16:creationId xmlns:a16="http://schemas.microsoft.com/office/drawing/2014/main" id="{739E82C1-BF59-3CC8-FD03-1569A040B5E6}"/>
              </a:ext>
            </a:extLst>
          </p:cNvPr>
          <p:cNvPicPr>
            <a:picLocks noChangeAspect="1"/>
          </p:cNvPicPr>
          <p:nvPr/>
        </p:nvPicPr>
        <p:blipFill>
          <a:blip r:embed="rId4"/>
          <a:stretch>
            <a:fillRect/>
          </a:stretch>
        </p:blipFill>
        <p:spPr>
          <a:xfrm>
            <a:off x="6705600" y="3791465"/>
            <a:ext cx="4267200" cy="2533135"/>
          </a:xfrm>
          <a:prstGeom prst="rect">
            <a:avLst/>
          </a:prstGeom>
        </p:spPr>
      </p:pic>
    </p:spTree>
    <p:extLst>
      <p:ext uri="{BB962C8B-B14F-4D97-AF65-F5344CB8AC3E}">
        <p14:creationId xmlns:p14="http://schemas.microsoft.com/office/powerpoint/2010/main" val="352983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8613548" cy="574675"/>
          </a:xfrm>
          <a:prstGeom prst="rect">
            <a:avLst/>
          </a:prstGeom>
        </p:spPr>
        <p:txBody>
          <a:bodyPr vert="horz" wrap="square" lIns="0" tIns="12700" rIns="0" bIns="0" rtlCol="0">
            <a:spAutoFit/>
          </a:bodyPr>
          <a:lstStyle/>
          <a:p>
            <a:pPr marL="12700">
              <a:lnSpc>
                <a:spcPct val="100000"/>
              </a:lnSpc>
              <a:spcBef>
                <a:spcPts val="100"/>
              </a:spcBef>
            </a:pPr>
            <a:r>
              <a:rPr lang="en-ZA" dirty="0"/>
              <a:t>EXPLORATORY DATA ANALYSIS</a:t>
            </a:r>
            <a:endParaRPr lang="en-ZA" sz="1600" dirty="0"/>
          </a:p>
        </p:txBody>
      </p:sp>
      <p:sp>
        <p:nvSpPr>
          <p:cNvPr id="2" name="Text Placeholder 1">
            <a:extLst>
              <a:ext uri="{FF2B5EF4-FFF2-40B4-BE49-F238E27FC236}">
                <a16:creationId xmlns:a16="http://schemas.microsoft.com/office/drawing/2014/main" id="{BA5EFBCC-A184-3D47-F984-5BC03C49763C}"/>
              </a:ext>
            </a:extLst>
          </p:cNvPr>
          <p:cNvSpPr>
            <a:spLocks noGrp="1"/>
          </p:cNvSpPr>
          <p:nvPr>
            <p:ph type="body" idx="1"/>
          </p:nvPr>
        </p:nvSpPr>
        <p:spPr>
          <a:xfrm>
            <a:off x="682852" y="1219200"/>
            <a:ext cx="6540907" cy="553998"/>
          </a:xfrm>
        </p:spPr>
        <p:txBody>
          <a:bodyPr/>
          <a:lstStyle/>
          <a:p>
            <a:r>
              <a:rPr lang="en-US" b="1" dirty="0"/>
              <a:t>Outliers or Anomalies detected:</a:t>
            </a:r>
            <a:endParaRPr lang="en-ZA" dirty="0"/>
          </a:p>
          <a:p>
            <a:pPr marL="285750" indent="-285750">
              <a:buFont typeface="Arial" panose="020B0604020202020204" pitchFamily="34" charset="0"/>
              <a:buChar char="•"/>
            </a:pPr>
            <a:endParaRPr lang="en-ZA" b="1" dirty="0"/>
          </a:p>
        </p:txBody>
      </p:sp>
      <p:sp>
        <p:nvSpPr>
          <p:cNvPr id="70" name="object 70"/>
          <p:cNvSpPr txBox="1"/>
          <p:nvPr/>
        </p:nvSpPr>
        <p:spPr>
          <a:xfrm>
            <a:off x="228601" y="6259419"/>
            <a:ext cx="419810"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11</a:t>
            </a:fld>
            <a:endParaRPr sz="2400">
              <a:latin typeface="Arial"/>
              <a:cs typeface="Arial"/>
            </a:endParaRPr>
          </a:p>
        </p:txBody>
      </p:sp>
      <p:pic>
        <p:nvPicPr>
          <p:cNvPr id="4" name="Picture 3">
            <a:extLst>
              <a:ext uri="{FF2B5EF4-FFF2-40B4-BE49-F238E27FC236}">
                <a16:creationId xmlns:a16="http://schemas.microsoft.com/office/drawing/2014/main" id="{F5AD09C2-716B-EF00-9522-B24DA257EF1D}"/>
              </a:ext>
            </a:extLst>
          </p:cNvPr>
          <p:cNvPicPr>
            <a:picLocks noChangeAspect="1"/>
          </p:cNvPicPr>
          <p:nvPr/>
        </p:nvPicPr>
        <p:blipFill>
          <a:blip r:embed="rId2"/>
          <a:stretch>
            <a:fillRect/>
          </a:stretch>
        </p:blipFill>
        <p:spPr>
          <a:xfrm>
            <a:off x="438506" y="1758781"/>
            <a:ext cx="3834872" cy="3705225"/>
          </a:xfrm>
          <a:prstGeom prst="rect">
            <a:avLst/>
          </a:prstGeom>
        </p:spPr>
      </p:pic>
      <p:pic>
        <p:nvPicPr>
          <p:cNvPr id="13" name="Picture 12">
            <a:extLst>
              <a:ext uri="{FF2B5EF4-FFF2-40B4-BE49-F238E27FC236}">
                <a16:creationId xmlns:a16="http://schemas.microsoft.com/office/drawing/2014/main" id="{11EE93D4-8FF0-6822-6DA9-D67BADA99C47}"/>
              </a:ext>
            </a:extLst>
          </p:cNvPr>
          <p:cNvPicPr>
            <a:picLocks noChangeAspect="1"/>
          </p:cNvPicPr>
          <p:nvPr/>
        </p:nvPicPr>
        <p:blipFill>
          <a:blip r:embed="rId3"/>
          <a:stretch>
            <a:fillRect/>
          </a:stretch>
        </p:blipFill>
        <p:spPr>
          <a:xfrm>
            <a:off x="8382001" y="1773198"/>
            <a:ext cx="3657600" cy="3690807"/>
          </a:xfrm>
          <a:prstGeom prst="rect">
            <a:avLst/>
          </a:prstGeom>
        </p:spPr>
      </p:pic>
      <p:pic>
        <p:nvPicPr>
          <p:cNvPr id="5" name="Picture 4">
            <a:extLst>
              <a:ext uri="{FF2B5EF4-FFF2-40B4-BE49-F238E27FC236}">
                <a16:creationId xmlns:a16="http://schemas.microsoft.com/office/drawing/2014/main" id="{E2DF8D0A-EAF3-694E-9C76-F8584C016BF0}"/>
              </a:ext>
            </a:extLst>
          </p:cNvPr>
          <p:cNvPicPr>
            <a:picLocks noChangeAspect="1"/>
          </p:cNvPicPr>
          <p:nvPr/>
        </p:nvPicPr>
        <p:blipFill>
          <a:blip r:embed="rId4"/>
          <a:stretch>
            <a:fillRect/>
          </a:stretch>
        </p:blipFill>
        <p:spPr>
          <a:xfrm>
            <a:off x="4273378" y="1773197"/>
            <a:ext cx="4032422" cy="3690807"/>
          </a:xfrm>
          <a:prstGeom prst="rect">
            <a:avLst/>
          </a:prstGeom>
        </p:spPr>
      </p:pic>
    </p:spTree>
    <p:extLst>
      <p:ext uri="{BB962C8B-B14F-4D97-AF65-F5344CB8AC3E}">
        <p14:creationId xmlns:p14="http://schemas.microsoft.com/office/powerpoint/2010/main" val="270302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8613548" cy="574675"/>
          </a:xfrm>
          <a:prstGeom prst="rect">
            <a:avLst/>
          </a:prstGeom>
        </p:spPr>
        <p:txBody>
          <a:bodyPr vert="horz" wrap="square" lIns="0" tIns="12700" rIns="0" bIns="0" rtlCol="0">
            <a:spAutoFit/>
          </a:bodyPr>
          <a:lstStyle/>
          <a:p>
            <a:pPr marL="12700">
              <a:lnSpc>
                <a:spcPct val="100000"/>
              </a:lnSpc>
              <a:spcBef>
                <a:spcPts val="100"/>
              </a:spcBef>
            </a:pPr>
            <a:r>
              <a:rPr lang="en-ZA" dirty="0"/>
              <a:t>EXPLORATORY DATA ANALYSIS</a:t>
            </a:r>
            <a:endParaRPr lang="en-ZA" sz="1600" dirty="0"/>
          </a:p>
        </p:txBody>
      </p:sp>
      <p:sp>
        <p:nvSpPr>
          <p:cNvPr id="2" name="Text Placeholder 1">
            <a:extLst>
              <a:ext uri="{FF2B5EF4-FFF2-40B4-BE49-F238E27FC236}">
                <a16:creationId xmlns:a16="http://schemas.microsoft.com/office/drawing/2014/main" id="{BA5EFBCC-A184-3D47-F984-5BC03C49763C}"/>
              </a:ext>
            </a:extLst>
          </p:cNvPr>
          <p:cNvSpPr>
            <a:spLocks noGrp="1"/>
          </p:cNvSpPr>
          <p:nvPr>
            <p:ph type="body" idx="1"/>
          </p:nvPr>
        </p:nvSpPr>
        <p:spPr>
          <a:xfrm>
            <a:off x="682852" y="1219200"/>
            <a:ext cx="6540907" cy="553998"/>
          </a:xfrm>
        </p:spPr>
        <p:txBody>
          <a:bodyPr/>
          <a:lstStyle/>
          <a:p>
            <a:r>
              <a:rPr lang="en-US" b="1" dirty="0"/>
              <a:t>Outliers or Anomalies detected:</a:t>
            </a:r>
            <a:endParaRPr lang="en-ZA" dirty="0"/>
          </a:p>
          <a:p>
            <a:pPr marL="285750" indent="-285750">
              <a:buFont typeface="Arial" panose="020B0604020202020204" pitchFamily="34" charset="0"/>
              <a:buChar char="•"/>
            </a:pPr>
            <a:endParaRPr lang="en-ZA" b="1" dirty="0"/>
          </a:p>
        </p:txBody>
      </p:sp>
      <p:sp>
        <p:nvSpPr>
          <p:cNvPr id="70" name="object 70"/>
          <p:cNvSpPr txBox="1"/>
          <p:nvPr/>
        </p:nvSpPr>
        <p:spPr>
          <a:xfrm>
            <a:off x="228601" y="6259419"/>
            <a:ext cx="419810"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12</a:t>
            </a:fld>
            <a:endParaRPr sz="2400">
              <a:latin typeface="Arial"/>
              <a:cs typeface="Arial"/>
            </a:endParaRPr>
          </a:p>
        </p:txBody>
      </p:sp>
      <p:pic>
        <p:nvPicPr>
          <p:cNvPr id="11" name="Picture 10">
            <a:extLst>
              <a:ext uri="{FF2B5EF4-FFF2-40B4-BE49-F238E27FC236}">
                <a16:creationId xmlns:a16="http://schemas.microsoft.com/office/drawing/2014/main" id="{B7BF694B-9922-6A58-C81D-665D311CC6AA}"/>
              </a:ext>
            </a:extLst>
          </p:cNvPr>
          <p:cNvPicPr>
            <a:picLocks noChangeAspect="1"/>
          </p:cNvPicPr>
          <p:nvPr/>
        </p:nvPicPr>
        <p:blipFill>
          <a:blip r:embed="rId2"/>
          <a:stretch>
            <a:fillRect/>
          </a:stretch>
        </p:blipFill>
        <p:spPr>
          <a:xfrm>
            <a:off x="428625" y="1648599"/>
            <a:ext cx="5301049" cy="4343400"/>
          </a:xfrm>
          <a:prstGeom prst="rect">
            <a:avLst/>
          </a:prstGeom>
        </p:spPr>
      </p:pic>
      <p:pic>
        <p:nvPicPr>
          <p:cNvPr id="15" name="Picture 14">
            <a:extLst>
              <a:ext uri="{FF2B5EF4-FFF2-40B4-BE49-F238E27FC236}">
                <a16:creationId xmlns:a16="http://schemas.microsoft.com/office/drawing/2014/main" id="{EFCCABAC-F4DB-DB47-5F4C-C988E63D3F82}"/>
              </a:ext>
            </a:extLst>
          </p:cNvPr>
          <p:cNvPicPr>
            <a:picLocks noChangeAspect="1"/>
          </p:cNvPicPr>
          <p:nvPr/>
        </p:nvPicPr>
        <p:blipFill>
          <a:blip r:embed="rId3"/>
          <a:stretch>
            <a:fillRect/>
          </a:stretch>
        </p:blipFill>
        <p:spPr>
          <a:xfrm>
            <a:off x="5983902" y="1676400"/>
            <a:ext cx="5779474" cy="4315599"/>
          </a:xfrm>
          <a:prstGeom prst="rect">
            <a:avLst/>
          </a:prstGeom>
        </p:spPr>
      </p:pic>
    </p:spTree>
    <p:extLst>
      <p:ext uri="{BB962C8B-B14F-4D97-AF65-F5344CB8AC3E}">
        <p14:creationId xmlns:p14="http://schemas.microsoft.com/office/powerpoint/2010/main" val="1944205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8613548" cy="574675"/>
          </a:xfrm>
          <a:prstGeom prst="rect">
            <a:avLst/>
          </a:prstGeom>
        </p:spPr>
        <p:txBody>
          <a:bodyPr vert="horz" wrap="square" lIns="0" tIns="12700" rIns="0" bIns="0" rtlCol="0">
            <a:spAutoFit/>
          </a:bodyPr>
          <a:lstStyle/>
          <a:p>
            <a:pPr marL="12700">
              <a:lnSpc>
                <a:spcPct val="100000"/>
              </a:lnSpc>
              <a:spcBef>
                <a:spcPts val="100"/>
              </a:spcBef>
            </a:pPr>
            <a:r>
              <a:rPr lang="en-ZA" dirty="0"/>
              <a:t>EXPLORATORY DATA ANALYSIS</a:t>
            </a:r>
            <a:endParaRPr lang="en-ZA" sz="1600" dirty="0"/>
          </a:p>
        </p:txBody>
      </p:sp>
      <p:sp>
        <p:nvSpPr>
          <p:cNvPr id="2" name="Text Placeholder 1">
            <a:extLst>
              <a:ext uri="{FF2B5EF4-FFF2-40B4-BE49-F238E27FC236}">
                <a16:creationId xmlns:a16="http://schemas.microsoft.com/office/drawing/2014/main" id="{BA5EFBCC-A184-3D47-F984-5BC03C49763C}"/>
              </a:ext>
            </a:extLst>
          </p:cNvPr>
          <p:cNvSpPr>
            <a:spLocks noGrp="1"/>
          </p:cNvSpPr>
          <p:nvPr>
            <p:ph type="body" idx="1"/>
          </p:nvPr>
        </p:nvSpPr>
        <p:spPr>
          <a:xfrm>
            <a:off x="682852" y="1219200"/>
            <a:ext cx="6540907" cy="553998"/>
          </a:xfrm>
        </p:spPr>
        <p:txBody>
          <a:bodyPr/>
          <a:lstStyle/>
          <a:p>
            <a:r>
              <a:rPr lang="en-US" b="1" dirty="0"/>
              <a:t>Outliers or Anomalies detected:</a:t>
            </a:r>
            <a:endParaRPr lang="en-ZA" dirty="0"/>
          </a:p>
          <a:p>
            <a:pPr marL="285750" indent="-285750">
              <a:buFont typeface="Arial" panose="020B0604020202020204" pitchFamily="34" charset="0"/>
              <a:buChar char="•"/>
            </a:pPr>
            <a:endParaRPr lang="en-ZA" b="1" dirty="0"/>
          </a:p>
        </p:txBody>
      </p:sp>
      <p:sp>
        <p:nvSpPr>
          <p:cNvPr id="70" name="object 70"/>
          <p:cNvSpPr txBox="1"/>
          <p:nvPr/>
        </p:nvSpPr>
        <p:spPr>
          <a:xfrm>
            <a:off x="228601" y="6259419"/>
            <a:ext cx="419810"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13</a:t>
            </a:fld>
            <a:endParaRPr sz="2400">
              <a:latin typeface="Arial"/>
              <a:cs typeface="Arial"/>
            </a:endParaRPr>
          </a:p>
        </p:txBody>
      </p:sp>
      <p:pic>
        <p:nvPicPr>
          <p:cNvPr id="5" name="Picture 4">
            <a:extLst>
              <a:ext uri="{FF2B5EF4-FFF2-40B4-BE49-F238E27FC236}">
                <a16:creationId xmlns:a16="http://schemas.microsoft.com/office/drawing/2014/main" id="{0BB73DB3-FC25-113C-65AF-8D384A1128E7}"/>
              </a:ext>
            </a:extLst>
          </p:cNvPr>
          <p:cNvPicPr>
            <a:picLocks noChangeAspect="1"/>
          </p:cNvPicPr>
          <p:nvPr/>
        </p:nvPicPr>
        <p:blipFill>
          <a:blip r:embed="rId2"/>
          <a:stretch>
            <a:fillRect/>
          </a:stretch>
        </p:blipFill>
        <p:spPr>
          <a:xfrm>
            <a:off x="457200" y="1773198"/>
            <a:ext cx="5562600" cy="4094202"/>
          </a:xfrm>
          <a:prstGeom prst="rect">
            <a:avLst/>
          </a:prstGeom>
        </p:spPr>
      </p:pic>
      <p:pic>
        <p:nvPicPr>
          <p:cNvPr id="7" name="Picture 6">
            <a:extLst>
              <a:ext uri="{FF2B5EF4-FFF2-40B4-BE49-F238E27FC236}">
                <a16:creationId xmlns:a16="http://schemas.microsoft.com/office/drawing/2014/main" id="{F70C0187-8A6B-9DF3-70AC-99B566305C57}"/>
              </a:ext>
            </a:extLst>
          </p:cNvPr>
          <p:cNvPicPr>
            <a:picLocks noChangeAspect="1"/>
          </p:cNvPicPr>
          <p:nvPr/>
        </p:nvPicPr>
        <p:blipFill>
          <a:blip r:embed="rId3"/>
          <a:stretch>
            <a:fillRect/>
          </a:stretch>
        </p:blipFill>
        <p:spPr>
          <a:xfrm>
            <a:off x="6172199" y="1773198"/>
            <a:ext cx="5562601" cy="4094202"/>
          </a:xfrm>
          <a:prstGeom prst="rect">
            <a:avLst/>
          </a:prstGeom>
        </p:spPr>
      </p:pic>
    </p:spTree>
    <p:extLst>
      <p:ext uri="{BB962C8B-B14F-4D97-AF65-F5344CB8AC3E}">
        <p14:creationId xmlns:p14="http://schemas.microsoft.com/office/powerpoint/2010/main" val="289960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9101328" y="6309359"/>
              <a:ext cx="104139" cy="288290"/>
            </a:xfrm>
            <a:custGeom>
              <a:avLst/>
              <a:gdLst/>
              <a:ahLst/>
              <a:cxnLst/>
              <a:rect l="l" t="t" r="r" b="b"/>
              <a:pathLst>
                <a:path w="104140" h="288290">
                  <a:moveTo>
                    <a:pt x="103631" y="0"/>
                  </a:moveTo>
                  <a:lnTo>
                    <a:pt x="0" y="0"/>
                  </a:lnTo>
                  <a:lnTo>
                    <a:pt x="0" y="288035"/>
                  </a:lnTo>
                  <a:lnTo>
                    <a:pt x="103631" y="288035"/>
                  </a:lnTo>
                  <a:lnTo>
                    <a:pt x="103631" y="0"/>
                  </a:lnTo>
                  <a:close/>
                </a:path>
              </a:pathLst>
            </a:custGeom>
            <a:solidFill>
              <a:srgbClr val="092140"/>
            </a:solidFill>
          </p:spPr>
          <p:txBody>
            <a:bodyPr wrap="square" lIns="0" tIns="0" rIns="0" bIns="0" rtlCol="0"/>
            <a:lstStyle/>
            <a:p>
              <a:endParaRPr/>
            </a:p>
          </p:txBody>
        </p:sp>
        <p:pic>
          <p:nvPicPr>
            <p:cNvPr id="5" name="object 5"/>
            <p:cNvPicPr/>
            <p:nvPr/>
          </p:nvPicPr>
          <p:blipFill>
            <a:blip r:embed="rId3" cstate="print"/>
            <a:stretch>
              <a:fillRect/>
            </a:stretch>
          </p:blipFill>
          <p:spPr>
            <a:xfrm>
              <a:off x="10267188" y="22859"/>
              <a:ext cx="1924811" cy="2636520"/>
            </a:xfrm>
            <a:prstGeom prst="rect">
              <a:avLst/>
            </a:prstGeom>
          </p:spPr>
        </p:pic>
        <p:sp>
          <p:nvSpPr>
            <p:cNvPr id="6" name="object 6"/>
            <p:cNvSpPr/>
            <p:nvPr/>
          </p:nvSpPr>
          <p:spPr>
            <a:xfrm>
              <a:off x="694944" y="6373367"/>
              <a:ext cx="8388350" cy="158750"/>
            </a:xfrm>
            <a:custGeom>
              <a:avLst/>
              <a:gdLst/>
              <a:ahLst/>
              <a:cxnLst/>
              <a:rect l="l" t="t" r="r" b="b"/>
              <a:pathLst>
                <a:path w="8388350" h="158750">
                  <a:moveTo>
                    <a:pt x="8388096" y="0"/>
                  </a:moveTo>
                  <a:lnTo>
                    <a:pt x="77978" y="0"/>
                  </a:lnTo>
                  <a:lnTo>
                    <a:pt x="0" y="158495"/>
                  </a:lnTo>
                  <a:lnTo>
                    <a:pt x="8388096" y="158495"/>
                  </a:lnTo>
                  <a:lnTo>
                    <a:pt x="8388096" y="0"/>
                  </a:lnTo>
                  <a:close/>
                </a:path>
              </a:pathLst>
            </a:custGeom>
            <a:solidFill>
              <a:srgbClr val="FFFFFF"/>
            </a:solidFill>
          </p:spPr>
          <p:txBody>
            <a:bodyPr wrap="square" lIns="0" tIns="0" rIns="0" bIns="0" rtlCol="0"/>
            <a:lstStyle/>
            <a:p>
              <a:endParaRPr/>
            </a:p>
          </p:txBody>
        </p:sp>
        <p:pic>
          <p:nvPicPr>
            <p:cNvPr id="7" name="object 7"/>
            <p:cNvPicPr/>
            <p:nvPr/>
          </p:nvPicPr>
          <p:blipFill>
            <a:blip r:embed="rId4" cstate="print"/>
            <a:stretch>
              <a:fillRect/>
            </a:stretch>
          </p:blipFill>
          <p:spPr>
            <a:xfrm>
              <a:off x="9290304" y="6364223"/>
              <a:ext cx="2546604" cy="216407"/>
            </a:xfrm>
            <a:prstGeom prst="rect">
              <a:avLst/>
            </a:prstGeom>
          </p:spPr>
        </p:pic>
      </p:grpSp>
      <p:sp>
        <p:nvSpPr>
          <p:cNvPr id="8" name="object 8"/>
          <p:cNvSpPr txBox="1">
            <a:spLocks noGrp="1"/>
          </p:cNvSpPr>
          <p:nvPr>
            <p:ph type="title"/>
          </p:nvPr>
        </p:nvSpPr>
        <p:spPr>
          <a:xfrm>
            <a:off x="4806187" y="3337305"/>
            <a:ext cx="4399279" cy="666208"/>
          </a:xfrm>
          <a:prstGeom prst="rect">
            <a:avLst/>
          </a:prstGeom>
        </p:spPr>
        <p:txBody>
          <a:bodyPr vert="horz" wrap="square" lIns="0" tIns="100965" rIns="0" bIns="0" rtlCol="0">
            <a:spAutoFit/>
          </a:bodyPr>
          <a:lstStyle/>
          <a:p>
            <a:pPr marL="12700" marR="5080" indent="240029">
              <a:lnSpc>
                <a:spcPts val="4380"/>
              </a:lnSpc>
              <a:spcBef>
                <a:spcPts val="795"/>
              </a:spcBef>
            </a:pPr>
            <a:r>
              <a:rPr lang="en-ZA" sz="4200" b="1" spc="-5" dirty="0">
                <a:solidFill>
                  <a:srgbClr val="FFFFFF"/>
                </a:solidFill>
                <a:latin typeface="Arial"/>
                <a:cs typeface="Arial"/>
              </a:rPr>
              <a:t>Data Cleaning</a:t>
            </a:r>
            <a:endParaRPr sz="42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ZA" dirty="0"/>
              <a:t>Data Cleaning</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713745" y="1498257"/>
            <a:ext cx="5474107" cy="3625851"/>
          </a:xfrm>
        </p:spPr>
        <p:txBody>
          <a:bodyPr/>
          <a:lstStyle/>
          <a:p>
            <a:pPr marL="285750" indent="-285750">
              <a:buFont typeface="Arial" panose="020B0604020202020204" pitchFamily="34" charset="0"/>
              <a:buChar char="•"/>
            </a:pPr>
            <a:r>
              <a:rPr lang="en-US" dirty="0"/>
              <a:t>The process of correcting or eliminating inaccurate, damaged, improperly formatted, duplicate, or missing data from a dataset. </a:t>
            </a:r>
          </a:p>
          <a:p>
            <a:pPr marL="742950" lvl="1" indent="-285750">
              <a:buFont typeface="Arial" panose="020B0604020202020204" pitchFamily="34" charset="0"/>
              <a:buChar char="•"/>
            </a:pPr>
            <a:r>
              <a:rPr lang="en-US" dirty="0"/>
              <a:t>Missing values over 40% is eliminated</a:t>
            </a:r>
          </a:p>
          <a:p>
            <a:pPr marL="742950" lvl="1" indent="-285750">
              <a:buFont typeface="Arial" panose="020B0604020202020204" pitchFamily="34" charset="0"/>
              <a:buChar char="•"/>
            </a:pPr>
            <a:r>
              <a:rPr lang="en-US" dirty="0"/>
              <a:t>Missing values less than 40% are imputed with statistical measures</a:t>
            </a:r>
          </a:p>
          <a:p>
            <a:pPr marL="742950" lvl="1" indent="-285750">
              <a:buFont typeface="Arial" panose="020B0604020202020204" pitchFamily="34" charset="0"/>
              <a:buChar char="•"/>
            </a:pPr>
            <a:r>
              <a:rPr lang="en-US" dirty="0"/>
              <a:t>Duplicates are removed</a:t>
            </a:r>
            <a:endParaRPr lang="en-ZA" dirty="0"/>
          </a:p>
        </p:txBody>
      </p:sp>
      <p:sp>
        <p:nvSpPr>
          <p:cNvPr id="70" name="object 70"/>
          <p:cNvSpPr txBox="1"/>
          <p:nvPr/>
        </p:nvSpPr>
        <p:spPr>
          <a:xfrm>
            <a:off x="228601" y="6259419"/>
            <a:ext cx="419810"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15</a:t>
            </a:fld>
            <a:endParaRPr sz="2400" dirty="0">
              <a:latin typeface="Arial"/>
              <a:cs typeface="Arial"/>
            </a:endParaRPr>
          </a:p>
        </p:txBody>
      </p:sp>
      <p:pic>
        <p:nvPicPr>
          <p:cNvPr id="1026" name="Picture 2" descr="A picture containing graphical user interface&#10;&#10;Description automatically generated">
            <a:extLst>
              <a:ext uri="{FF2B5EF4-FFF2-40B4-BE49-F238E27FC236}">
                <a16:creationId xmlns:a16="http://schemas.microsoft.com/office/drawing/2014/main" id="{36C2ED4B-9E16-3FFD-C77C-B651C3DB3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485900"/>
            <a:ext cx="49530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42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9101328" y="6309359"/>
              <a:ext cx="104139" cy="288290"/>
            </a:xfrm>
            <a:custGeom>
              <a:avLst/>
              <a:gdLst/>
              <a:ahLst/>
              <a:cxnLst/>
              <a:rect l="l" t="t" r="r" b="b"/>
              <a:pathLst>
                <a:path w="104140" h="288290">
                  <a:moveTo>
                    <a:pt x="103631" y="0"/>
                  </a:moveTo>
                  <a:lnTo>
                    <a:pt x="0" y="0"/>
                  </a:lnTo>
                  <a:lnTo>
                    <a:pt x="0" y="288035"/>
                  </a:lnTo>
                  <a:lnTo>
                    <a:pt x="103631" y="288035"/>
                  </a:lnTo>
                  <a:lnTo>
                    <a:pt x="103631" y="0"/>
                  </a:lnTo>
                  <a:close/>
                </a:path>
              </a:pathLst>
            </a:custGeom>
            <a:solidFill>
              <a:srgbClr val="092140"/>
            </a:solidFill>
          </p:spPr>
          <p:txBody>
            <a:bodyPr wrap="square" lIns="0" tIns="0" rIns="0" bIns="0" rtlCol="0"/>
            <a:lstStyle/>
            <a:p>
              <a:endParaRPr/>
            </a:p>
          </p:txBody>
        </p:sp>
        <p:pic>
          <p:nvPicPr>
            <p:cNvPr id="5" name="object 5"/>
            <p:cNvPicPr/>
            <p:nvPr/>
          </p:nvPicPr>
          <p:blipFill>
            <a:blip r:embed="rId3" cstate="print"/>
            <a:stretch>
              <a:fillRect/>
            </a:stretch>
          </p:blipFill>
          <p:spPr>
            <a:xfrm>
              <a:off x="10267188" y="22859"/>
              <a:ext cx="1924811" cy="2636520"/>
            </a:xfrm>
            <a:prstGeom prst="rect">
              <a:avLst/>
            </a:prstGeom>
          </p:spPr>
        </p:pic>
        <p:sp>
          <p:nvSpPr>
            <p:cNvPr id="6" name="object 6"/>
            <p:cNvSpPr/>
            <p:nvPr/>
          </p:nvSpPr>
          <p:spPr>
            <a:xfrm>
              <a:off x="694944" y="6373367"/>
              <a:ext cx="8388350" cy="158750"/>
            </a:xfrm>
            <a:custGeom>
              <a:avLst/>
              <a:gdLst/>
              <a:ahLst/>
              <a:cxnLst/>
              <a:rect l="l" t="t" r="r" b="b"/>
              <a:pathLst>
                <a:path w="8388350" h="158750">
                  <a:moveTo>
                    <a:pt x="8388096" y="0"/>
                  </a:moveTo>
                  <a:lnTo>
                    <a:pt x="77978" y="0"/>
                  </a:lnTo>
                  <a:lnTo>
                    <a:pt x="0" y="158495"/>
                  </a:lnTo>
                  <a:lnTo>
                    <a:pt x="8388096" y="158495"/>
                  </a:lnTo>
                  <a:lnTo>
                    <a:pt x="8388096" y="0"/>
                  </a:lnTo>
                  <a:close/>
                </a:path>
              </a:pathLst>
            </a:custGeom>
            <a:solidFill>
              <a:srgbClr val="FFFFFF"/>
            </a:solidFill>
          </p:spPr>
          <p:txBody>
            <a:bodyPr wrap="square" lIns="0" tIns="0" rIns="0" bIns="0" rtlCol="0"/>
            <a:lstStyle/>
            <a:p>
              <a:endParaRPr/>
            </a:p>
          </p:txBody>
        </p:sp>
        <p:pic>
          <p:nvPicPr>
            <p:cNvPr id="7" name="object 7"/>
            <p:cNvPicPr/>
            <p:nvPr/>
          </p:nvPicPr>
          <p:blipFill>
            <a:blip r:embed="rId4" cstate="print"/>
            <a:stretch>
              <a:fillRect/>
            </a:stretch>
          </p:blipFill>
          <p:spPr>
            <a:xfrm>
              <a:off x="9290304" y="6364223"/>
              <a:ext cx="2546604" cy="216407"/>
            </a:xfrm>
            <a:prstGeom prst="rect">
              <a:avLst/>
            </a:prstGeom>
          </p:spPr>
        </p:pic>
      </p:grpSp>
      <p:sp>
        <p:nvSpPr>
          <p:cNvPr id="8" name="object 8"/>
          <p:cNvSpPr txBox="1">
            <a:spLocks noGrp="1"/>
          </p:cNvSpPr>
          <p:nvPr>
            <p:ph type="title"/>
          </p:nvPr>
        </p:nvSpPr>
        <p:spPr>
          <a:xfrm>
            <a:off x="4806187" y="3337305"/>
            <a:ext cx="6547613" cy="1230465"/>
          </a:xfrm>
          <a:prstGeom prst="rect">
            <a:avLst/>
          </a:prstGeom>
        </p:spPr>
        <p:txBody>
          <a:bodyPr vert="horz" wrap="square" lIns="0" tIns="100965" rIns="0" bIns="0" rtlCol="0">
            <a:spAutoFit/>
          </a:bodyPr>
          <a:lstStyle/>
          <a:p>
            <a:pPr marL="12700" marR="5080" indent="240029">
              <a:lnSpc>
                <a:spcPts val="4380"/>
              </a:lnSpc>
              <a:spcBef>
                <a:spcPts val="795"/>
              </a:spcBef>
            </a:pPr>
            <a:r>
              <a:rPr lang="en-US" sz="4200" b="1" spc="-5" dirty="0">
                <a:solidFill>
                  <a:srgbClr val="FFFFFF"/>
                </a:solidFill>
                <a:latin typeface="Arial"/>
                <a:cs typeface="Arial"/>
              </a:rPr>
              <a:t>Feature selection and feature engineering</a:t>
            </a:r>
            <a:endParaRPr lang="en-ZA" sz="4200" dirty="0">
              <a:latin typeface="Arial"/>
              <a:cs typeface="Arial"/>
            </a:endParaRPr>
          </a:p>
        </p:txBody>
      </p:sp>
    </p:spTree>
    <p:extLst>
      <p:ext uri="{BB962C8B-B14F-4D97-AF65-F5344CB8AC3E}">
        <p14:creationId xmlns:p14="http://schemas.microsoft.com/office/powerpoint/2010/main" val="392800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Feature selection and feature engineering</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713745" y="1498256"/>
            <a:ext cx="5474107" cy="3378543"/>
          </a:xfrm>
        </p:spPr>
        <p:txBody>
          <a:bodyPr/>
          <a:lstStyle/>
          <a:p>
            <a:r>
              <a:rPr lang="en-US" b="1" dirty="0"/>
              <a:t>Correlation between features using Pearson method:</a:t>
            </a:r>
          </a:p>
          <a:p>
            <a:endParaRPr lang="en-US" b="1" dirty="0"/>
          </a:p>
          <a:p>
            <a:pPr marL="285750" indent="-285750">
              <a:buFont typeface="Arial" panose="020B0604020202020204" pitchFamily="34" charset="0"/>
              <a:buChar char="•"/>
            </a:pPr>
            <a:r>
              <a:rPr lang="en-US" dirty="0"/>
              <a:t>The heatmap shows there are some positive and negative correlations amongst variables</a:t>
            </a:r>
          </a:p>
          <a:p>
            <a:endParaRPr lang="en-US" dirty="0"/>
          </a:p>
          <a:p>
            <a:pPr marL="285750" indent="-285750">
              <a:buFont typeface="Arial" panose="020B0604020202020204" pitchFamily="34" charset="0"/>
              <a:buChar char="•"/>
            </a:pPr>
            <a:r>
              <a:rPr lang="en-US" dirty="0"/>
              <a:t>It is easy to understand that the variables ‘DEF_30_CNT_SOCIAL_CIRCLE’ and ‘OBS_30_CNT_SOCIAL_CIRCLE’ are the two most correlated features with the highest monotonic relationship (31%). </a:t>
            </a:r>
            <a:endParaRPr lang="en-ZA" dirty="0"/>
          </a:p>
          <a:p>
            <a:endParaRPr lang="en-ZA" dirty="0"/>
          </a:p>
        </p:txBody>
      </p:sp>
      <p:sp>
        <p:nvSpPr>
          <p:cNvPr id="70" name="object 70"/>
          <p:cNvSpPr txBox="1"/>
          <p:nvPr/>
        </p:nvSpPr>
        <p:spPr>
          <a:xfrm>
            <a:off x="189435" y="6259419"/>
            <a:ext cx="458976"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17</a:t>
            </a:fld>
            <a:endParaRPr sz="2400" dirty="0">
              <a:latin typeface="Arial"/>
              <a:cs typeface="Arial"/>
            </a:endParaRPr>
          </a:p>
        </p:txBody>
      </p:sp>
      <p:pic>
        <p:nvPicPr>
          <p:cNvPr id="4" name="Picture 3" descr="Chart, treemap chart">
            <a:extLst>
              <a:ext uri="{FF2B5EF4-FFF2-40B4-BE49-F238E27FC236}">
                <a16:creationId xmlns:a16="http://schemas.microsoft.com/office/drawing/2014/main" id="{9CD31BD5-0562-088B-6B50-C1A9F19B9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199" y="1447800"/>
            <a:ext cx="6211367" cy="4811619"/>
          </a:xfrm>
          <a:prstGeom prst="rect">
            <a:avLst/>
          </a:prstGeom>
        </p:spPr>
      </p:pic>
    </p:spTree>
    <p:extLst>
      <p:ext uri="{BB962C8B-B14F-4D97-AF65-F5344CB8AC3E}">
        <p14:creationId xmlns:p14="http://schemas.microsoft.com/office/powerpoint/2010/main" val="318011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Feature selection and feature engineering</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642233" y="1600200"/>
            <a:ext cx="6068055" cy="3323987"/>
          </a:xfrm>
        </p:spPr>
        <p:txBody>
          <a:bodyPr/>
          <a:lstStyle/>
          <a:p>
            <a:r>
              <a:rPr lang="en-US" b="1" dirty="0"/>
              <a:t>Correlation between features to target variable using Pearson method:</a:t>
            </a:r>
          </a:p>
          <a:p>
            <a:endParaRPr lang="en-ZA" dirty="0"/>
          </a:p>
          <a:p>
            <a:pPr marL="285750" indent="-285750">
              <a:buFont typeface="Arial" panose="020B0604020202020204" pitchFamily="34" charset="0"/>
              <a:buChar char="•"/>
            </a:pPr>
            <a:r>
              <a:rPr lang="en-US" dirty="0"/>
              <a:t>The variable that is most correlated with the target is 'EXT_SOURCE_3' with a weak and negative correlation of         -0.172975 </a:t>
            </a:r>
            <a:r>
              <a:rPr lang="en-US" dirty="0" err="1"/>
              <a:t>folowered</a:t>
            </a:r>
            <a:r>
              <a:rPr lang="en-US" dirty="0"/>
              <a:t> by EXT_SOURCE_2 with a weak negative correlation of -0,152998.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Client's age in days at the time of application (DAYS_BIRTH) is most correlated with the target with a weak and positive correlation of 0.076737.</a:t>
            </a:r>
          </a:p>
          <a:p>
            <a:pPr marL="285750" indent="-285750">
              <a:buFont typeface="Arial" panose="020B0604020202020204" pitchFamily="34" charset="0"/>
              <a:buChar char="•"/>
            </a:pPr>
            <a:endParaRPr lang="en-ZA" dirty="0"/>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18</a:t>
            </a:fld>
            <a:endParaRPr sz="2400" dirty="0">
              <a:latin typeface="Arial"/>
              <a:cs typeface="Arial"/>
            </a:endParaRPr>
          </a:p>
        </p:txBody>
      </p:sp>
      <p:pic>
        <p:nvPicPr>
          <p:cNvPr id="4" name="Picture 3">
            <a:extLst>
              <a:ext uri="{FF2B5EF4-FFF2-40B4-BE49-F238E27FC236}">
                <a16:creationId xmlns:a16="http://schemas.microsoft.com/office/drawing/2014/main" id="{0D68D9F6-4B53-4369-6633-8C0B1EDDFD16}"/>
              </a:ext>
            </a:extLst>
          </p:cNvPr>
          <p:cNvPicPr>
            <a:picLocks noChangeAspect="1"/>
          </p:cNvPicPr>
          <p:nvPr/>
        </p:nvPicPr>
        <p:blipFill>
          <a:blip r:embed="rId2"/>
          <a:stretch>
            <a:fillRect/>
          </a:stretch>
        </p:blipFill>
        <p:spPr>
          <a:xfrm>
            <a:off x="7010400" y="1447800"/>
            <a:ext cx="4724400" cy="4216743"/>
          </a:xfrm>
          <a:prstGeom prst="rect">
            <a:avLst/>
          </a:prstGeom>
        </p:spPr>
      </p:pic>
    </p:spTree>
    <p:extLst>
      <p:ext uri="{BB962C8B-B14F-4D97-AF65-F5344CB8AC3E}">
        <p14:creationId xmlns:p14="http://schemas.microsoft.com/office/powerpoint/2010/main" val="3172198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Feature selection and feature engineering</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631935" y="1371600"/>
            <a:ext cx="6073665" cy="3600986"/>
          </a:xfrm>
        </p:spPr>
        <p:txBody>
          <a:bodyPr/>
          <a:lstStyle/>
          <a:p>
            <a:pPr rtl="0"/>
            <a:r>
              <a:rPr lang="en-ZA" b="1" dirty="0"/>
              <a:t>Dealing with Imbalanced dataset</a:t>
            </a:r>
            <a:r>
              <a:rPr lang="en-US" b="1" dirty="0"/>
              <a:t>:</a:t>
            </a:r>
          </a:p>
          <a:p>
            <a:pPr rtl="0"/>
            <a:endParaRPr lang="en-US" b="1" dirty="0"/>
          </a:p>
          <a:p>
            <a:pPr marL="285750" indent="-285750" rtl="0">
              <a:buFont typeface="Arial" panose="020B0604020202020204" pitchFamily="34" charset="0"/>
              <a:buChar char="•"/>
            </a:pPr>
            <a:r>
              <a:rPr lang="en-US" dirty="0"/>
              <a:t>Given dataset has 92% Not defaulted loans and 8% defaulted, to improve accuracy of our model, sampling method is applied (oversampling).</a:t>
            </a:r>
          </a:p>
          <a:p>
            <a:pPr rtl="0"/>
            <a:endParaRPr lang="en-US" dirty="0"/>
          </a:p>
          <a:p>
            <a:pPr marL="285750" indent="-285750" rtl="0">
              <a:buFont typeface="Arial" panose="020B0604020202020204" pitchFamily="34" charset="0"/>
              <a:buChar char="•"/>
            </a:pPr>
            <a:r>
              <a:rPr lang="en-US" dirty="0"/>
              <a:t>Oversampling does not decrease the dataset or loose any information on the dataset</a:t>
            </a:r>
          </a:p>
          <a:p>
            <a:pPr marL="285750" indent="-285750" rtl="0">
              <a:buFont typeface="Arial" panose="020B0604020202020204" pitchFamily="34" charset="0"/>
              <a:buChar char="•"/>
            </a:pPr>
            <a:endParaRPr lang="en-US" dirty="0"/>
          </a:p>
          <a:p>
            <a:pPr marL="285750" indent="-285750" rtl="0">
              <a:buFont typeface="Arial" panose="020B0604020202020204" pitchFamily="34" charset="0"/>
              <a:buChar char="•"/>
            </a:pPr>
            <a:endParaRPr lang="en-US" dirty="0"/>
          </a:p>
          <a:p>
            <a:pPr marL="285750" indent="-285750" rtl="0">
              <a:buFont typeface="Arial" panose="020B0604020202020204" pitchFamily="34" charset="0"/>
              <a:buChar char="•"/>
            </a:pPr>
            <a:endParaRPr lang="en-US" dirty="0"/>
          </a:p>
          <a:p>
            <a:endParaRPr lang="en-ZA" dirty="0"/>
          </a:p>
          <a:p>
            <a:endParaRPr lang="en-US" dirty="0"/>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19</a:t>
            </a:fld>
            <a:endParaRPr sz="2400" dirty="0">
              <a:latin typeface="Arial"/>
              <a:cs typeface="Arial"/>
            </a:endParaRPr>
          </a:p>
        </p:txBody>
      </p:sp>
      <p:pic>
        <p:nvPicPr>
          <p:cNvPr id="7" name="Picture 6">
            <a:extLst>
              <a:ext uri="{FF2B5EF4-FFF2-40B4-BE49-F238E27FC236}">
                <a16:creationId xmlns:a16="http://schemas.microsoft.com/office/drawing/2014/main" id="{9D39A759-07F6-277C-6ADB-4E7C74AA4277}"/>
              </a:ext>
            </a:extLst>
          </p:cNvPr>
          <p:cNvPicPr>
            <a:picLocks noChangeAspect="1"/>
          </p:cNvPicPr>
          <p:nvPr/>
        </p:nvPicPr>
        <p:blipFill>
          <a:blip r:embed="rId2"/>
          <a:stretch>
            <a:fillRect/>
          </a:stretch>
        </p:blipFill>
        <p:spPr>
          <a:xfrm>
            <a:off x="6934200" y="1295400"/>
            <a:ext cx="4567880" cy="4571999"/>
          </a:xfrm>
          <a:prstGeom prst="rect">
            <a:avLst/>
          </a:prstGeom>
        </p:spPr>
      </p:pic>
    </p:spTree>
    <p:extLst>
      <p:ext uri="{BB962C8B-B14F-4D97-AF65-F5344CB8AC3E}">
        <p14:creationId xmlns:p14="http://schemas.microsoft.com/office/powerpoint/2010/main" val="81048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06188" y="3337305"/>
            <a:ext cx="6570980" cy="1196975"/>
          </a:xfrm>
          <a:prstGeom prst="rect">
            <a:avLst/>
          </a:prstGeom>
        </p:spPr>
        <p:txBody>
          <a:bodyPr vert="horz" wrap="square" lIns="0" tIns="12700" rIns="0" bIns="0" rtlCol="0">
            <a:spAutoFit/>
          </a:bodyPr>
          <a:lstStyle/>
          <a:p>
            <a:pPr marL="252729">
              <a:lnSpc>
                <a:spcPts val="4610"/>
              </a:lnSpc>
              <a:spcBef>
                <a:spcPts val="100"/>
              </a:spcBef>
            </a:pPr>
            <a:r>
              <a:rPr lang="en-ZA" sz="4200" b="1" spc="-160" dirty="0">
                <a:solidFill>
                  <a:srgbClr val="FFFFFF"/>
                </a:solidFill>
                <a:latin typeface="Arial"/>
                <a:cs typeface="Arial"/>
              </a:rPr>
              <a:t>Risk Credit</a:t>
            </a:r>
            <a:endParaRPr sz="4200" dirty="0">
              <a:latin typeface="Arial"/>
              <a:cs typeface="Arial"/>
            </a:endParaRPr>
          </a:p>
          <a:p>
            <a:pPr marL="12700">
              <a:lnSpc>
                <a:spcPts val="4610"/>
              </a:lnSpc>
            </a:pPr>
            <a:r>
              <a:rPr sz="4200" b="1" dirty="0">
                <a:solidFill>
                  <a:srgbClr val="FFFFFF"/>
                </a:solidFill>
                <a:latin typeface="Arial"/>
                <a:cs typeface="Arial"/>
              </a:rPr>
              <a:t>–</a:t>
            </a:r>
            <a:r>
              <a:rPr sz="4200" b="1" spc="-35" dirty="0">
                <a:solidFill>
                  <a:srgbClr val="FFFFFF"/>
                </a:solidFill>
                <a:latin typeface="Arial"/>
                <a:cs typeface="Arial"/>
              </a:rPr>
              <a:t> </a:t>
            </a:r>
            <a:r>
              <a:rPr lang="en-ZA" sz="4200" b="1" spc="-35" dirty="0">
                <a:solidFill>
                  <a:srgbClr val="FFFFFF"/>
                </a:solidFill>
                <a:latin typeface="Arial"/>
                <a:cs typeface="Arial"/>
              </a:rPr>
              <a:t>Introduction</a:t>
            </a:r>
            <a:endParaRPr sz="42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46033"/>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Feature selection and feature engineering</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631935" y="1371600"/>
            <a:ext cx="5921265" cy="4495799"/>
          </a:xfrm>
        </p:spPr>
        <p:txBody>
          <a:bodyPr/>
          <a:lstStyle/>
          <a:p>
            <a:pPr rtl="0"/>
            <a:r>
              <a:rPr lang="en-US" b="1" dirty="0"/>
              <a:t>ENCODING &amp; TRANSFORMATIONS:</a:t>
            </a:r>
          </a:p>
          <a:p>
            <a:pPr rtl="0"/>
            <a:endParaRPr lang="en-US" b="1" dirty="0"/>
          </a:p>
          <a:p>
            <a:pPr rtl="0"/>
            <a:r>
              <a:rPr lang="en-US" dirty="0"/>
              <a:t>Encoding and transforming the categorical variables into numeric ones.</a:t>
            </a:r>
          </a:p>
          <a:p>
            <a:pPr rtl="0"/>
            <a:endParaRPr lang="en-US" dirty="0"/>
          </a:p>
          <a:p>
            <a:pPr marL="285750" indent="-285750" rtl="0">
              <a:buFont typeface="Arial" panose="020B0604020202020204" pitchFamily="34" charset="0"/>
              <a:buChar char="•"/>
            </a:pPr>
            <a:r>
              <a:rPr lang="en-US" dirty="0"/>
              <a:t>‘FLAG_OWN_CAR’, ‘NAME_EDUCATION_TYPE’, ‘ORGANIZATION_TYPE’, ‘NAME_HOUSING_TYPE’ columns which are categorical have been encoded into numerical values using one-hot-encoding for preparation of model training.</a:t>
            </a:r>
          </a:p>
          <a:p>
            <a:pPr rtl="0"/>
            <a:endParaRPr lang="en-US" dirty="0"/>
          </a:p>
          <a:p>
            <a:pPr marL="285750" indent="-285750" rtl="0">
              <a:buFont typeface="Arial" panose="020B0604020202020204" pitchFamily="34" charset="0"/>
              <a:buChar char="•"/>
            </a:pPr>
            <a:endParaRPr lang="en-US" dirty="0"/>
          </a:p>
          <a:p>
            <a:pPr marL="285750" indent="-285750" rtl="0">
              <a:buFont typeface="Arial" panose="020B0604020202020204" pitchFamily="34" charset="0"/>
              <a:buChar char="•"/>
            </a:pPr>
            <a:endParaRPr lang="en-US" dirty="0"/>
          </a:p>
          <a:p>
            <a:endParaRPr lang="en-ZA" dirty="0"/>
          </a:p>
          <a:p>
            <a:endParaRPr lang="en-US" dirty="0"/>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20</a:t>
            </a:fld>
            <a:endParaRPr sz="2400" dirty="0">
              <a:latin typeface="Arial"/>
              <a:cs typeface="Arial"/>
            </a:endParaRPr>
          </a:p>
        </p:txBody>
      </p:sp>
      <p:pic>
        <p:nvPicPr>
          <p:cNvPr id="4" name="Picture 3" descr="Table&#10;&#10;Description automatically generated with medium confidence">
            <a:extLst>
              <a:ext uri="{FF2B5EF4-FFF2-40B4-BE49-F238E27FC236}">
                <a16:creationId xmlns:a16="http://schemas.microsoft.com/office/drawing/2014/main" id="{D9F80C4B-60A9-4C6F-4009-3CE17D715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524000"/>
            <a:ext cx="5257800" cy="4163045"/>
          </a:xfrm>
          <a:prstGeom prst="rect">
            <a:avLst/>
          </a:prstGeom>
        </p:spPr>
      </p:pic>
    </p:spTree>
    <p:extLst>
      <p:ext uri="{BB962C8B-B14F-4D97-AF65-F5344CB8AC3E}">
        <p14:creationId xmlns:p14="http://schemas.microsoft.com/office/powerpoint/2010/main" val="2481057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9101328" y="6309359"/>
              <a:ext cx="104139" cy="288290"/>
            </a:xfrm>
            <a:custGeom>
              <a:avLst/>
              <a:gdLst/>
              <a:ahLst/>
              <a:cxnLst/>
              <a:rect l="l" t="t" r="r" b="b"/>
              <a:pathLst>
                <a:path w="104140" h="288290">
                  <a:moveTo>
                    <a:pt x="103631" y="0"/>
                  </a:moveTo>
                  <a:lnTo>
                    <a:pt x="0" y="0"/>
                  </a:lnTo>
                  <a:lnTo>
                    <a:pt x="0" y="288035"/>
                  </a:lnTo>
                  <a:lnTo>
                    <a:pt x="103631" y="288035"/>
                  </a:lnTo>
                  <a:lnTo>
                    <a:pt x="103631" y="0"/>
                  </a:lnTo>
                  <a:close/>
                </a:path>
              </a:pathLst>
            </a:custGeom>
            <a:solidFill>
              <a:srgbClr val="092140"/>
            </a:solidFill>
          </p:spPr>
          <p:txBody>
            <a:bodyPr wrap="square" lIns="0" tIns="0" rIns="0" bIns="0" rtlCol="0"/>
            <a:lstStyle/>
            <a:p>
              <a:endParaRPr/>
            </a:p>
          </p:txBody>
        </p:sp>
        <p:pic>
          <p:nvPicPr>
            <p:cNvPr id="5" name="object 5"/>
            <p:cNvPicPr/>
            <p:nvPr/>
          </p:nvPicPr>
          <p:blipFill>
            <a:blip r:embed="rId3" cstate="print"/>
            <a:stretch>
              <a:fillRect/>
            </a:stretch>
          </p:blipFill>
          <p:spPr>
            <a:xfrm>
              <a:off x="10267188" y="22859"/>
              <a:ext cx="1924811" cy="2636520"/>
            </a:xfrm>
            <a:prstGeom prst="rect">
              <a:avLst/>
            </a:prstGeom>
          </p:spPr>
        </p:pic>
        <p:sp>
          <p:nvSpPr>
            <p:cNvPr id="6" name="object 6"/>
            <p:cNvSpPr/>
            <p:nvPr/>
          </p:nvSpPr>
          <p:spPr>
            <a:xfrm>
              <a:off x="694944" y="6373367"/>
              <a:ext cx="8388350" cy="158750"/>
            </a:xfrm>
            <a:custGeom>
              <a:avLst/>
              <a:gdLst/>
              <a:ahLst/>
              <a:cxnLst/>
              <a:rect l="l" t="t" r="r" b="b"/>
              <a:pathLst>
                <a:path w="8388350" h="158750">
                  <a:moveTo>
                    <a:pt x="8388096" y="0"/>
                  </a:moveTo>
                  <a:lnTo>
                    <a:pt x="77978" y="0"/>
                  </a:lnTo>
                  <a:lnTo>
                    <a:pt x="0" y="158495"/>
                  </a:lnTo>
                  <a:lnTo>
                    <a:pt x="8388096" y="158495"/>
                  </a:lnTo>
                  <a:lnTo>
                    <a:pt x="8388096" y="0"/>
                  </a:lnTo>
                  <a:close/>
                </a:path>
              </a:pathLst>
            </a:custGeom>
            <a:solidFill>
              <a:srgbClr val="FFFFFF"/>
            </a:solidFill>
          </p:spPr>
          <p:txBody>
            <a:bodyPr wrap="square" lIns="0" tIns="0" rIns="0" bIns="0" rtlCol="0"/>
            <a:lstStyle/>
            <a:p>
              <a:endParaRPr/>
            </a:p>
          </p:txBody>
        </p:sp>
        <p:pic>
          <p:nvPicPr>
            <p:cNvPr id="7" name="object 7"/>
            <p:cNvPicPr/>
            <p:nvPr/>
          </p:nvPicPr>
          <p:blipFill>
            <a:blip r:embed="rId4" cstate="print"/>
            <a:stretch>
              <a:fillRect/>
            </a:stretch>
          </p:blipFill>
          <p:spPr>
            <a:xfrm>
              <a:off x="9290304" y="6364223"/>
              <a:ext cx="2546604" cy="216407"/>
            </a:xfrm>
            <a:prstGeom prst="rect">
              <a:avLst/>
            </a:prstGeom>
          </p:spPr>
        </p:pic>
      </p:grpSp>
      <p:sp>
        <p:nvSpPr>
          <p:cNvPr id="8" name="object 8"/>
          <p:cNvSpPr txBox="1">
            <a:spLocks noGrp="1"/>
          </p:cNvSpPr>
          <p:nvPr>
            <p:ph type="title"/>
          </p:nvPr>
        </p:nvSpPr>
        <p:spPr>
          <a:xfrm>
            <a:off x="4806187" y="3337305"/>
            <a:ext cx="7462013" cy="1230465"/>
          </a:xfrm>
          <a:prstGeom prst="rect">
            <a:avLst/>
          </a:prstGeom>
        </p:spPr>
        <p:txBody>
          <a:bodyPr vert="horz" wrap="square" lIns="0" tIns="100965" rIns="0" bIns="0" rtlCol="0">
            <a:spAutoFit/>
          </a:bodyPr>
          <a:lstStyle/>
          <a:p>
            <a:pPr marL="12700" marR="5080" indent="240029">
              <a:lnSpc>
                <a:spcPts val="4380"/>
              </a:lnSpc>
              <a:spcBef>
                <a:spcPts val="795"/>
              </a:spcBef>
            </a:pPr>
            <a:r>
              <a:rPr lang="en-ZA" sz="4200" b="1" spc="-5" dirty="0">
                <a:solidFill>
                  <a:srgbClr val="FFFFFF"/>
                </a:solidFill>
                <a:latin typeface="Arial"/>
                <a:cs typeface="Arial"/>
              </a:rPr>
              <a:t>Model Development, Performance, Interpretation</a:t>
            </a:r>
            <a:endParaRPr sz="4200" dirty="0">
              <a:latin typeface="Arial"/>
              <a:cs typeface="Arial"/>
            </a:endParaRPr>
          </a:p>
        </p:txBody>
      </p:sp>
    </p:spTree>
    <p:extLst>
      <p:ext uri="{BB962C8B-B14F-4D97-AF65-F5344CB8AC3E}">
        <p14:creationId xmlns:p14="http://schemas.microsoft.com/office/powerpoint/2010/main" val="1972060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04844"/>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Model Development, Performance, Interpretation </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631935" y="1371601"/>
            <a:ext cx="3406665" cy="5724644"/>
          </a:xfrm>
        </p:spPr>
        <p:txBody>
          <a:bodyPr/>
          <a:lstStyle/>
          <a:p>
            <a:pPr rtl="0"/>
            <a:r>
              <a:rPr lang="en-US" b="1" dirty="0"/>
              <a:t>Model Development:</a:t>
            </a:r>
          </a:p>
          <a:p>
            <a:pPr rtl="0"/>
            <a:endParaRPr lang="en-US" b="1" dirty="0"/>
          </a:p>
          <a:p>
            <a:pPr marL="285750" indent="-285750" rtl="0">
              <a:buFont typeface="Arial" panose="020B0604020202020204" pitchFamily="34" charset="0"/>
              <a:buChar char="•"/>
            </a:pPr>
            <a:r>
              <a:rPr lang="en-US" b="1" dirty="0"/>
              <a:t>Logistic Regression (LR)</a:t>
            </a:r>
          </a:p>
          <a:p>
            <a:pPr marL="742950" lvl="1" indent="-285750" rtl="0">
              <a:buFont typeface="Arial" panose="020B0604020202020204" pitchFamily="34" charset="0"/>
              <a:buChar char="•"/>
            </a:pPr>
            <a:r>
              <a:rPr lang="en-US" sz="1400" dirty="0"/>
              <a:t>the LR model achieved accuracy of </a:t>
            </a:r>
            <a:r>
              <a:rPr lang="en-US" sz="1400" b="1" dirty="0"/>
              <a:t>55%</a:t>
            </a:r>
            <a:r>
              <a:rPr lang="en-US" sz="1400" dirty="0"/>
              <a:t>.</a:t>
            </a:r>
          </a:p>
          <a:p>
            <a:pPr marL="742950" lvl="1" indent="-285750" rtl="0">
              <a:buFont typeface="Arial" panose="020B0604020202020204" pitchFamily="34" charset="0"/>
              <a:buChar char="•"/>
            </a:pPr>
            <a:r>
              <a:rPr lang="en-US" sz="1400" dirty="0"/>
              <a:t>The model correctly predicted </a:t>
            </a:r>
            <a:r>
              <a:rPr lang="en-US" sz="1400" b="1" dirty="0"/>
              <a:t>34520</a:t>
            </a:r>
            <a:r>
              <a:rPr lang="en-US" sz="1400" dirty="0"/>
              <a:t> settled loans and </a:t>
            </a:r>
            <a:r>
              <a:rPr lang="en-US" sz="1400" b="1" dirty="0"/>
              <a:t>17050</a:t>
            </a:r>
            <a:r>
              <a:rPr lang="en-US" sz="1400" dirty="0"/>
              <a:t> defaulted loans. </a:t>
            </a:r>
          </a:p>
          <a:p>
            <a:pPr marL="742950" lvl="1" indent="-285750" rtl="0">
              <a:buFont typeface="Arial" panose="020B0604020202020204" pitchFamily="34" charset="0"/>
              <a:buChar char="•"/>
            </a:pPr>
            <a:r>
              <a:rPr lang="en-US" sz="1400" dirty="0"/>
              <a:t>There are </a:t>
            </a:r>
            <a:r>
              <a:rPr lang="en-US" sz="1400" b="1" dirty="0"/>
              <a:t>31919</a:t>
            </a:r>
            <a:r>
              <a:rPr lang="en-US" sz="1400" dirty="0"/>
              <a:t> defaults missed (Type I Error) and </a:t>
            </a:r>
            <a:r>
              <a:rPr lang="en-US" sz="1400" b="1" dirty="0"/>
              <a:t>14361</a:t>
            </a:r>
            <a:r>
              <a:rPr lang="en-US" sz="1400" dirty="0"/>
              <a:t> good loans missed (Type II Error). </a:t>
            </a:r>
          </a:p>
          <a:p>
            <a:pPr marL="742950" lvl="1" indent="-285750" rtl="0">
              <a:buFont typeface="Arial" panose="020B0604020202020204" pitchFamily="34" charset="0"/>
              <a:buChar char="•"/>
            </a:pPr>
            <a:r>
              <a:rPr lang="en-US" sz="1400" dirty="0"/>
              <a:t>In our application, the number of missed defaults (bottom left) needs to be minimized to save loss, and the number of correctly predicted settled loans (top left) needs to be maximized in order to maximize the earned interest.</a:t>
            </a:r>
            <a:endParaRPr lang="en-US" sz="1400" b="1" dirty="0"/>
          </a:p>
          <a:p>
            <a:pPr rtl="0"/>
            <a:endParaRPr lang="en-US" b="1" dirty="0"/>
          </a:p>
          <a:p>
            <a:pPr rtl="0"/>
            <a:endParaRPr lang="en-US" dirty="0"/>
          </a:p>
          <a:p>
            <a:pPr rtl="0"/>
            <a:endParaRPr lang="en-US" dirty="0"/>
          </a:p>
          <a:p>
            <a:pPr marL="285750" indent="-285750" rtl="0">
              <a:buFont typeface="Arial" panose="020B0604020202020204" pitchFamily="34" charset="0"/>
              <a:buChar char="•"/>
            </a:pPr>
            <a:endParaRPr lang="en-US" dirty="0"/>
          </a:p>
          <a:p>
            <a:endParaRPr lang="en-ZA" dirty="0"/>
          </a:p>
          <a:p>
            <a:endParaRPr lang="en-US" dirty="0"/>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22</a:t>
            </a:fld>
            <a:endParaRPr sz="2400" dirty="0">
              <a:latin typeface="Arial"/>
              <a:cs typeface="Arial"/>
            </a:endParaRPr>
          </a:p>
        </p:txBody>
      </p:sp>
      <p:pic>
        <p:nvPicPr>
          <p:cNvPr id="5" name="Picture 4">
            <a:extLst>
              <a:ext uri="{FF2B5EF4-FFF2-40B4-BE49-F238E27FC236}">
                <a16:creationId xmlns:a16="http://schemas.microsoft.com/office/drawing/2014/main" id="{1DEB95EB-7202-7C8B-7994-4E3408679EE1}"/>
              </a:ext>
            </a:extLst>
          </p:cNvPr>
          <p:cNvPicPr>
            <a:picLocks noChangeAspect="1"/>
          </p:cNvPicPr>
          <p:nvPr/>
        </p:nvPicPr>
        <p:blipFill>
          <a:blip r:embed="rId2"/>
          <a:stretch>
            <a:fillRect/>
          </a:stretch>
        </p:blipFill>
        <p:spPr>
          <a:xfrm>
            <a:off x="4163359" y="1735931"/>
            <a:ext cx="3870594" cy="3902869"/>
          </a:xfrm>
          <a:prstGeom prst="rect">
            <a:avLst/>
          </a:prstGeom>
        </p:spPr>
      </p:pic>
      <p:pic>
        <p:nvPicPr>
          <p:cNvPr id="7" name="Picture 6">
            <a:extLst>
              <a:ext uri="{FF2B5EF4-FFF2-40B4-BE49-F238E27FC236}">
                <a16:creationId xmlns:a16="http://schemas.microsoft.com/office/drawing/2014/main" id="{29B7AE29-DD64-A966-D623-B204901FE89E}"/>
              </a:ext>
            </a:extLst>
          </p:cNvPr>
          <p:cNvPicPr>
            <a:picLocks noChangeAspect="1"/>
          </p:cNvPicPr>
          <p:nvPr/>
        </p:nvPicPr>
        <p:blipFill>
          <a:blip r:embed="rId3"/>
          <a:stretch>
            <a:fillRect/>
          </a:stretch>
        </p:blipFill>
        <p:spPr>
          <a:xfrm>
            <a:off x="8028642" y="1828800"/>
            <a:ext cx="4010957" cy="3886200"/>
          </a:xfrm>
          <a:prstGeom prst="rect">
            <a:avLst/>
          </a:prstGeom>
        </p:spPr>
      </p:pic>
    </p:spTree>
    <p:extLst>
      <p:ext uri="{BB962C8B-B14F-4D97-AF65-F5344CB8AC3E}">
        <p14:creationId xmlns:p14="http://schemas.microsoft.com/office/powerpoint/2010/main" val="2801579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04844"/>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Model Development, Performance, Interpretation </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631935" y="1371601"/>
            <a:ext cx="3406665" cy="5724644"/>
          </a:xfrm>
        </p:spPr>
        <p:txBody>
          <a:bodyPr/>
          <a:lstStyle/>
          <a:p>
            <a:pPr rtl="0"/>
            <a:r>
              <a:rPr lang="en-US" b="1" dirty="0"/>
              <a:t>Model Development:</a:t>
            </a:r>
          </a:p>
          <a:p>
            <a:pPr rtl="0"/>
            <a:endParaRPr lang="en-US" b="1" dirty="0"/>
          </a:p>
          <a:p>
            <a:pPr marL="285750" indent="-285750" rtl="0">
              <a:buFont typeface="Arial" panose="020B0604020202020204" pitchFamily="34" charset="0"/>
              <a:buChar char="•"/>
            </a:pPr>
            <a:r>
              <a:rPr lang="en-ZA" b="1" dirty="0"/>
              <a:t>K-Nearest Neighbours (KNN)</a:t>
            </a:r>
          </a:p>
          <a:p>
            <a:pPr marL="742950" lvl="1" indent="-285750" rtl="0">
              <a:buFont typeface="Arial" panose="020B0604020202020204" pitchFamily="34" charset="0"/>
              <a:buChar char="•"/>
            </a:pPr>
            <a:r>
              <a:rPr lang="en-US" sz="1400" dirty="0"/>
              <a:t>the KNN model achieved accuracy of </a:t>
            </a:r>
            <a:r>
              <a:rPr lang="en-US" sz="1400" b="1" dirty="0"/>
              <a:t>64%.</a:t>
            </a:r>
          </a:p>
          <a:p>
            <a:pPr marL="742950" lvl="1" indent="-285750" rtl="0">
              <a:buFont typeface="Arial" panose="020B0604020202020204" pitchFamily="34" charset="0"/>
              <a:buChar char="•"/>
            </a:pPr>
            <a:r>
              <a:rPr lang="en-US" sz="1400" dirty="0"/>
              <a:t>The model correctly predicted </a:t>
            </a:r>
            <a:r>
              <a:rPr lang="en-US" sz="1400" b="1" dirty="0"/>
              <a:t>27839</a:t>
            </a:r>
            <a:r>
              <a:rPr lang="en-US" sz="1400" dirty="0"/>
              <a:t> settled loans and </a:t>
            </a:r>
            <a:r>
              <a:rPr lang="en-US" sz="1400" b="1" dirty="0"/>
              <a:t>35006</a:t>
            </a:r>
            <a:r>
              <a:rPr lang="en-US" sz="1400" dirty="0"/>
              <a:t> defaulted loans. </a:t>
            </a:r>
          </a:p>
          <a:p>
            <a:pPr marL="742950" lvl="1" indent="-285750" rtl="0">
              <a:buFont typeface="Arial" panose="020B0604020202020204" pitchFamily="34" charset="0"/>
              <a:buChar char="•"/>
            </a:pPr>
            <a:r>
              <a:rPr lang="en-US" sz="1400" dirty="0"/>
              <a:t>There are </a:t>
            </a:r>
            <a:r>
              <a:rPr lang="en-US" sz="1400" b="1" dirty="0"/>
              <a:t>13963</a:t>
            </a:r>
            <a:r>
              <a:rPr lang="en-US" sz="1400" dirty="0"/>
              <a:t> defaults missed (Type I Error) and </a:t>
            </a:r>
            <a:r>
              <a:rPr lang="en-US" sz="1400" b="1" dirty="0"/>
              <a:t>21042</a:t>
            </a:r>
            <a:r>
              <a:rPr lang="en-US" sz="1400" dirty="0"/>
              <a:t> good loans missed (Type II Error). </a:t>
            </a:r>
          </a:p>
          <a:p>
            <a:pPr marL="742950" lvl="1" indent="-285750" rtl="0">
              <a:buFont typeface="Arial" panose="020B0604020202020204" pitchFamily="34" charset="0"/>
              <a:buChar char="•"/>
            </a:pPr>
            <a:r>
              <a:rPr lang="en-US" sz="1400" dirty="0"/>
              <a:t>In our application, the number of missed defaults (bottom left) needs to be minimized to save loss, and the number of correctly predicted settled loans (top left) needs to be maximized in order to maximize the earned interest.</a:t>
            </a:r>
            <a:endParaRPr lang="en-US" sz="1400" b="1" dirty="0"/>
          </a:p>
          <a:p>
            <a:pPr rtl="0"/>
            <a:endParaRPr lang="en-US" b="1" dirty="0"/>
          </a:p>
          <a:p>
            <a:pPr rtl="0"/>
            <a:endParaRPr lang="en-US" dirty="0"/>
          </a:p>
          <a:p>
            <a:pPr rtl="0"/>
            <a:endParaRPr lang="en-US" dirty="0"/>
          </a:p>
          <a:p>
            <a:pPr marL="285750" indent="-285750" rtl="0">
              <a:buFont typeface="Arial" panose="020B0604020202020204" pitchFamily="34" charset="0"/>
              <a:buChar char="•"/>
            </a:pPr>
            <a:endParaRPr lang="en-US" dirty="0"/>
          </a:p>
          <a:p>
            <a:endParaRPr lang="en-ZA" dirty="0"/>
          </a:p>
          <a:p>
            <a:endParaRPr lang="en-US" dirty="0"/>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23</a:t>
            </a:fld>
            <a:endParaRPr sz="2400" dirty="0">
              <a:latin typeface="Arial"/>
              <a:cs typeface="Arial"/>
            </a:endParaRPr>
          </a:p>
        </p:txBody>
      </p:sp>
      <p:pic>
        <p:nvPicPr>
          <p:cNvPr id="4" name="Picture 3">
            <a:extLst>
              <a:ext uri="{FF2B5EF4-FFF2-40B4-BE49-F238E27FC236}">
                <a16:creationId xmlns:a16="http://schemas.microsoft.com/office/drawing/2014/main" id="{BC14B8B2-09CA-B0D0-BBD2-E91DB782220C}"/>
              </a:ext>
            </a:extLst>
          </p:cNvPr>
          <p:cNvPicPr>
            <a:picLocks noChangeAspect="1"/>
          </p:cNvPicPr>
          <p:nvPr/>
        </p:nvPicPr>
        <p:blipFill>
          <a:blip r:embed="rId2"/>
          <a:stretch>
            <a:fillRect/>
          </a:stretch>
        </p:blipFill>
        <p:spPr>
          <a:xfrm>
            <a:off x="4190999" y="1752600"/>
            <a:ext cx="4038601" cy="3962400"/>
          </a:xfrm>
          <a:prstGeom prst="rect">
            <a:avLst/>
          </a:prstGeom>
        </p:spPr>
      </p:pic>
      <p:pic>
        <p:nvPicPr>
          <p:cNvPr id="8" name="Picture 7">
            <a:extLst>
              <a:ext uri="{FF2B5EF4-FFF2-40B4-BE49-F238E27FC236}">
                <a16:creationId xmlns:a16="http://schemas.microsoft.com/office/drawing/2014/main" id="{E668FC59-AFDE-EAE2-1840-EB17AB00675D}"/>
              </a:ext>
            </a:extLst>
          </p:cNvPr>
          <p:cNvPicPr>
            <a:picLocks noChangeAspect="1"/>
          </p:cNvPicPr>
          <p:nvPr/>
        </p:nvPicPr>
        <p:blipFill>
          <a:blip r:embed="rId3"/>
          <a:stretch>
            <a:fillRect/>
          </a:stretch>
        </p:blipFill>
        <p:spPr>
          <a:xfrm>
            <a:off x="8153400" y="1828800"/>
            <a:ext cx="3899009" cy="3886200"/>
          </a:xfrm>
          <a:prstGeom prst="rect">
            <a:avLst/>
          </a:prstGeom>
        </p:spPr>
      </p:pic>
    </p:spTree>
    <p:extLst>
      <p:ext uri="{BB962C8B-B14F-4D97-AF65-F5344CB8AC3E}">
        <p14:creationId xmlns:p14="http://schemas.microsoft.com/office/powerpoint/2010/main" val="220848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04844"/>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Model Development, Performance, Interpretation </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631935" y="1371601"/>
            <a:ext cx="3406665" cy="5724644"/>
          </a:xfrm>
        </p:spPr>
        <p:txBody>
          <a:bodyPr/>
          <a:lstStyle/>
          <a:p>
            <a:pPr rtl="0"/>
            <a:r>
              <a:rPr lang="en-US" b="1" dirty="0"/>
              <a:t>Model Development:</a:t>
            </a:r>
          </a:p>
          <a:p>
            <a:pPr rtl="0"/>
            <a:endParaRPr lang="en-US" b="1" dirty="0"/>
          </a:p>
          <a:p>
            <a:pPr marL="285750" indent="-285750" rtl="0">
              <a:buFont typeface="Arial" panose="020B0604020202020204" pitchFamily="34" charset="0"/>
              <a:buChar char="•"/>
            </a:pPr>
            <a:r>
              <a:rPr lang="en-ZA" b="1" dirty="0"/>
              <a:t>Decision Trees (DT)</a:t>
            </a:r>
            <a:endParaRPr lang="en-US" b="1" dirty="0"/>
          </a:p>
          <a:p>
            <a:pPr marL="742950" lvl="1" indent="-285750" rtl="0">
              <a:buFont typeface="Arial" panose="020B0604020202020204" pitchFamily="34" charset="0"/>
              <a:buChar char="•"/>
            </a:pPr>
            <a:r>
              <a:rPr lang="en-US" sz="1400" dirty="0"/>
              <a:t>the DT model achieved accuracy of </a:t>
            </a:r>
            <a:r>
              <a:rPr lang="en-US" sz="1400" b="1" dirty="0"/>
              <a:t>76%.</a:t>
            </a:r>
          </a:p>
          <a:p>
            <a:pPr marL="742950" lvl="1" indent="-285750" rtl="0">
              <a:buFont typeface="Arial" panose="020B0604020202020204" pitchFamily="34" charset="0"/>
              <a:buChar char="•"/>
            </a:pPr>
            <a:r>
              <a:rPr lang="en-US" sz="1400" dirty="0"/>
              <a:t>The model correctly predicted </a:t>
            </a:r>
            <a:r>
              <a:rPr lang="en-US" sz="1400" b="1" dirty="0"/>
              <a:t>32509</a:t>
            </a:r>
            <a:r>
              <a:rPr lang="en-US" sz="1400" dirty="0"/>
              <a:t> settled loans and </a:t>
            </a:r>
            <a:r>
              <a:rPr lang="en-US" sz="1400" b="1" dirty="0"/>
              <a:t>34986</a:t>
            </a:r>
            <a:r>
              <a:rPr lang="en-US" sz="1400" dirty="0"/>
              <a:t> defaulted loans. </a:t>
            </a:r>
          </a:p>
          <a:p>
            <a:pPr marL="742950" lvl="1" indent="-285750" rtl="0">
              <a:buFont typeface="Arial" panose="020B0604020202020204" pitchFamily="34" charset="0"/>
              <a:buChar char="•"/>
            </a:pPr>
            <a:r>
              <a:rPr lang="en-US" sz="1400" dirty="0"/>
              <a:t>There are </a:t>
            </a:r>
            <a:r>
              <a:rPr lang="en-US" sz="1400" b="1" dirty="0"/>
              <a:t>13983</a:t>
            </a:r>
            <a:r>
              <a:rPr lang="en-US" sz="1400" dirty="0"/>
              <a:t> defaults missed (Type I Error) and </a:t>
            </a:r>
            <a:r>
              <a:rPr lang="en-US" sz="1400" b="1" dirty="0"/>
              <a:t>16372</a:t>
            </a:r>
            <a:r>
              <a:rPr lang="en-US" sz="1400" dirty="0"/>
              <a:t> good loans missed (Type II Error). </a:t>
            </a:r>
          </a:p>
          <a:p>
            <a:pPr marL="742950" lvl="1" indent="-285750" rtl="0">
              <a:buFont typeface="Arial" panose="020B0604020202020204" pitchFamily="34" charset="0"/>
              <a:buChar char="•"/>
            </a:pPr>
            <a:r>
              <a:rPr lang="en-US" sz="1400" dirty="0"/>
              <a:t>In our application, the number of missed defaults (bottom left) needs to be minimized to save loss, and the number of correctly predicted settled loans (top left) needs to be maximized in order to maximize the earned interest.</a:t>
            </a:r>
            <a:endParaRPr lang="en-US" sz="1400" b="1" dirty="0"/>
          </a:p>
          <a:p>
            <a:pPr rtl="0"/>
            <a:endParaRPr lang="en-US" b="1" dirty="0"/>
          </a:p>
          <a:p>
            <a:pPr rtl="0"/>
            <a:endParaRPr lang="en-US" dirty="0"/>
          </a:p>
          <a:p>
            <a:pPr rtl="0"/>
            <a:endParaRPr lang="en-US" dirty="0"/>
          </a:p>
          <a:p>
            <a:pPr marL="285750" indent="-285750" rtl="0">
              <a:buFont typeface="Arial" panose="020B0604020202020204" pitchFamily="34" charset="0"/>
              <a:buChar char="•"/>
            </a:pPr>
            <a:endParaRPr lang="en-US" dirty="0"/>
          </a:p>
          <a:p>
            <a:endParaRPr lang="en-ZA" dirty="0"/>
          </a:p>
          <a:p>
            <a:endParaRPr lang="en-US" dirty="0"/>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24</a:t>
            </a:fld>
            <a:endParaRPr sz="2400" dirty="0">
              <a:latin typeface="Arial"/>
              <a:cs typeface="Arial"/>
            </a:endParaRPr>
          </a:p>
        </p:txBody>
      </p:sp>
      <p:pic>
        <p:nvPicPr>
          <p:cNvPr id="4" name="Picture 3">
            <a:extLst>
              <a:ext uri="{FF2B5EF4-FFF2-40B4-BE49-F238E27FC236}">
                <a16:creationId xmlns:a16="http://schemas.microsoft.com/office/drawing/2014/main" id="{2EDEBDF8-0150-0AFD-4632-2BF9E5DA32F6}"/>
              </a:ext>
            </a:extLst>
          </p:cNvPr>
          <p:cNvPicPr>
            <a:picLocks noChangeAspect="1"/>
          </p:cNvPicPr>
          <p:nvPr/>
        </p:nvPicPr>
        <p:blipFill>
          <a:blip r:embed="rId2"/>
          <a:stretch>
            <a:fillRect/>
          </a:stretch>
        </p:blipFill>
        <p:spPr>
          <a:xfrm>
            <a:off x="4267200" y="1752600"/>
            <a:ext cx="4114800" cy="3805237"/>
          </a:xfrm>
          <a:prstGeom prst="rect">
            <a:avLst/>
          </a:prstGeom>
        </p:spPr>
      </p:pic>
      <p:pic>
        <p:nvPicPr>
          <p:cNvPr id="6" name="Picture 5">
            <a:extLst>
              <a:ext uri="{FF2B5EF4-FFF2-40B4-BE49-F238E27FC236}">
                <a16:creationId xmlns:a16="http://schemas.microsoft.com/office/drawing/2014/main" id="{3A7B13EB-F50A-A018-3FB2-97F7A9DB4A72}"/>
              </a:ext>
            </a:extLst>
          </p:cNvPr>
          <p:cNvPicPr>
            <a:picLocks noChangeAspect="1"/>
          </p:cNvPicPr>
          <p:nvPr/>
        </p:nvPicPr>
        <p:blipFill>
          <a:blip r:embed="rId3"/>
          <a:stretch>
            <a:fillRect/>
          </a:stretch>
        </p:blipFill>
        <p:spPr>
          <a:xfrm>
            <a:off x="8229600" y="1876424"/>
            <a:ext cx="3810000" cy="3805237"/>
          </a:xfrm>
          <a:prstGeom prst="rect">
            <a:avLst/>
          </a:prstGeom>
        </p:spPr>
      </p:pic>
    </p:spTree>
    <p:extLst>
      <p:ext uri="{BB962C8B-B14F-4D97-AF65-F5344CB8AC3E}">
        <p14:creationId xmlns:p14="http://schemas.microsoft.com/office/powerpoint/2010/main" val="293400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04844"/>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Model Development, Performance, Interpretation </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631935" y="1371601"/>
            <a:ext cx="4702065" cy="4647426"/>
          </a:xfrm>
        </p:spPr>
        <p:txBody>
          <a:bodyPr/>
          <a:lstStyle/>
          <a:p>
            <a:pPr rtl="0"/>
            <a:r>
              <a:rPr lang="en-US" b="1" dirty="0"/>
              <a:t>Model Feature Importance:</a:t>
            </a:r>
          </a:p>
          <a:p>
            <a:pPr rtl="0"/>
            <a:endParaRPr lang="en-US" b="1" dirty="0"/>
          </a:p>
          <a:p>
            <a:pPr marL="285750" indent="-285750" rtl="0">
              <a:buFont typeface="Arial" panose="020B0604020202020204" pitchFamily="34" charset="0"/>
              <a:buChar char="•"/>
            </a:pPr>
            <a:r>
              <a:rPr lang="en-ZA" b="1" dirty="0"/>
              <a:t>Decision Trees (DT)</a:t>
            </a:r>
            <a:endParaRPr lang="en-US" b="1" dirty="0"/>
          </a:p>
          <a:p>
            <a:pPr marL="742950" lvl="1" indent="-285750" rtl="0">
              <a:buFont typeface="Arial" panose="020B0604020202020204" pitchFamily="34" charset="0"/>
              <a:buChar char="•"/>
            </a:pPr>
            <a:r>
              <a:rPr lang="en-US" sz="1600" dirty="0"/>
              <a:t>the DT model achieved accuracy of </a:t>
            </a:r>
            <a:r>
              <a:rPr lang="en-US" sz="1600" b="1" dirty="0"/>
              <a:t>76%.</a:t>
            </a:r>
          </a:p>
          <a:p>
            <a:pPr marL="742950" lvl="1" indent="-285750" rtl="0">
              <a:buFont typeface="Arial" panose="020B0604020202020204" pitchFamily="34" charset="0"/>
              <a:buChar char="•"/>
            </a:pPr>
            <a:endParaRPr lang="en-US" sz="1600" b="1" dirty="0"/>
          </a:p>
          <a:p>
            <a:pPr marL="742950" lvl="1" indent="-285750" rtl="0">
              <a:buFont typeface="Arial" panose="020B0604020202020204" pitchFamily="34" charset="0"/>
              <a:buChar char="•"/>
            </a:pPr>
            <a:r>
              <a:rPr lang="en-US" sz="1600" dirty="0"/>
              <a:t>Top 6 important features to the target features. </a:t>
            </a:r>
          </a:p>
          <a:p>
            <a:pPr marL="742950" lvl="1" indent="-285750" rtl="0">
              <a:buFont typeface="Arial" panose="020B0604020202020204" pitchFamily="34" charset="0"/>
              <a:buChar char="•"/>
            </a:pPr>
            <a:r>
              <a:rPr lang="en-US" sz="1600" dirty="0"/>
              <a:t>Normalized score from external data sources shows that it have high importance of determining whether the client will default/ not default on a loan.</a:t>
            </a:r>
          </a:p>
          <a:p>
            <a:pPr lvl="1" rtl="0"/>
            <a:endParaRPr lang="en-US" sz="1400" dirty="0"/>
          </a:p>
          <a:p>
            <a:pPr marL="742950" lvl="1" indent="-285750" rtl="0">
              <a:buFont typeface="Arial" panose="020B0604020202020204" pitchFamily="34" charset="0"/>
              <a:buChar char="•"/>
            </a:pPr>
            <a:endParaRPr lang="en-US" sz="1400" b="1" dirty="0"/>
          </a:p>
          <a:p>
            <a:pPr rtl="0"/>
            <a:endParaRPr lang="en-US" b="1" dirty="0"/>
          </a:p>
          <a:p>
            <a:pPr rtl="0"/>
            <a:endParaRPr lang="en-US" dirty="0"/>
          </a:p>
          <a:p>
            <a:pPr rtl="0"/>
            <a:endParaRPr lang="en-US" dirty="0"/>
          </a:p>
          <a:p>
            <a:pPr marL="285750" indent="-285750" rtl="0">
              <a:buFont typeface="Arial" panose="020B0604020202020204" pitchFamily="34" charset="0"/>
              <a:buChar char="•"/>
            </a:pPr>
            <a:endParaRPr lang="en-US" dirty="0"/>
          </a:p>
          <a:p>
            <a:endParaRPr lang="en-ZA" dirty="0"/>
          </a:p>
          <a:p>
            <a:endParaRPr lang="en-US" dirty="0"/>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25</a:t>
            </a:fld>
            <a:endParaRPr sz="2400" dirty="0">
              <a:latin typeface="Arial"/>
              <a:cs typeface="Arial"/>
            </a:endParaRPr>
          </a:p>
        </p:txBody>
      </p:sp>
      <p:pic>
        <p:nvPicPr>
          <p:cNvPr id="5" name="Picture 4">
            <a:extLst>
              <a:ext uri="{FF2B5EF4-FFF2-40B4-BE49-F238E27FC236}">
                <a16:creationId xmlns:a16="http://schemas.microsoft.com/office/drawing/2014/main" id="{D49A9530-DE86-F7A0-B33B-B40079EBC8ED}"/>
              </a:ext>
            </a:extLst>
          </p:cNvPr>
          <p:cNvPicPr>
            <a:picLocks noChangeAspect="1"/>
          </p:cNvPicPr>
          <p:nvPr/>
        </p:nvPicPr>
        <p:blipFill>
          <a:blip r:embed="rId2"/>
          <a:stretch>
            <a:fillRect/>
          </a:stretch>
        </p:blipFill>
        <p:spPr>
          <a:xfrm>
            <a:off x="5562600" y="1752600"/>
            <a:ext cx="5486400" cy="3581400"/>
          </a:xfrm>
          <a:prstGeom prst="rect">
            <a:avLst/>
          </a:prstGeom>
        </p:spPr>
      </p:pic>
    </p:spTree>
    <p:extLst>
      <p:ext uri="{BB962C8B-B14F-4D97-AF65-F5344CB8AC3E}">
        <p14:creationId xmlns:p14="http://schemas.microsoft.com/office/powerpoint/2010/main" val="4012564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04844"/>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Model Development, Performance, Interpretation </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631935" y="1371601"/>
            <a:ext cx="3406665" cy="5724644"/>
          </a:xfrm>
        </p:spPr>
        <p:txBody>
          <a:bodyPr/>
          <a:lstStyle/>
          <a:p>
            <a:pPr rtl="0"/>
            <a:r>
              <a:rPr lang="en-US" b="1" dirty="0"/>
              <a:t>Model Development:</a:t>
            </a:r>
          </a:p>
          <a:p>
            <a:pPr rtl="0"/>
            <a:endParaRPr lang="en-US" b="1" dirty="0"/>
          </a:p>
          <a:p>
            <a:pPr marL="285750" indent="-285750" rtl="0">
              <a:buFont typeface="Arial" panose="020B0604020202020204" pitchFamily="34" charset="0"/>
              <a:buChar char="•"/>
            </a:pPr>
            <a:r>
              <a:rPr lang="en-US" b="1" dirty="0"/>
              <a:t>Random Forest (RF)</a:t>
            </a:r>
          </a:p>
          <a:p>
            <a:pPr marL="742950" lvl="1" indent="-285750" rtl="0">
              <a:buFont typeface="Arial" panose="020B0604020202020204" pitchFamily="34" charset="0"/>
              <a:buChar char="•"/>
            </a:pPr>
            <a:r>
              <a:rPr lang="en-US" sz="1400" dirty="0"/>
              <a:t>the RF model achieved accuracy of 99%.</a:t>
            </a:r>
          </a:p>
          <a:p>
            <a:pPr marL="742950" lvl="1" indent="-285750" rtl="0">
              <a:buFont typeface="Arial" panose="020B0604020202020204" pitchFamily="34" charset="0"/>
              <a:buChar char="•"/>
            </a:pPr>
            <a:r>
              <a:rPr lang="en-US" sz="1400" dirty="0"/>
              <a:t>The model correctly predicted </a:t>
            </a:r>
            <a:r>
              <a:rPr lang="en-US" sz="1400" b="1" dirty="0"/>
              <a:t>48525</a:t>
            </a:r>
            <a:r>
              <a:rPr lang="en-US" sz="1400" dirty="0"/>
              <a:t> settled loans and </a:t>
            </a:r>
            <a:r>
              <a:rPr lang="en-US" sz="1400" b="1" dirty="0"/>
              <a:t>48958</a:t>
            </a:r>
            <a:r>
              <a:rPr lang="en-US" sz="1400" dirty="0"/>
              <a:t> defaulted loans. </a:t>
            </a:r>
          </a:p>
          <a:p>
            <a:pPr marL="742950" lvl="1" indent="-285750" rtl="0">
              <a:buFont typeface="Arial" panose="020B0604020202020204" pitchFamily="34" charset="0"/>
              <a:buChar char="•"/>
            </a:pPr>
            <a:r>
              <a:rPr lang="en-US" sz="1400" dirty="0"/>
              <a:t>There are only </a:t>
            </a:r>
            <a:r>
              <a:rPr lang="en-US" sz="1400" b="1" dirty="0"/>
              <a:t>11</a:t>
            </a:r>
            <a:r>
              <a:rPr lang="en-US" sz="1400" dirty="0"/>
              <a:t> defaults missed (Type I Error) and </a:t>
            </a:r>
            <a:r>
              <a:rPr lang="en-US" sz="1400" b="1" dirty="0"/>
              <a:t>356</a:t>
            </a:r>
            <a:r>
              <a:rPr lang="en-US" sz="1400" dirty="0"/>
              <a:t> good loans missed (Type II Error) which is not that bad compared to other models. </a:t>
            </a:r>
          </a:p>
          <a:p>
            <a:pPr marL="742950" lvl="1" indent="-285750" rtl="0">
              <a:buFont typeface="Arial" panose="020B0604020202020204" pitchFamily="34" charset="0"/>
              <a:buChar char="•"/>
            </a:pPr>
            <a:r>
              <a:rPr lang="en-US" sz="1400" dirty="0"/>
              <a:t>In our application, RF is by far the most accurate model on our dataset that we train it on.</a:t>
            </a:r>
          </a:p>
          <a:p>
            <a:pPr marL="742950" lvl="1" indent="-285750" rtl="0">
              <a:buFont typeface="Arial" panose="020B0604020202020204" pitchFamily="34" charset="0"/>
              <a:buChar char="•"/>
            </a:pPr>
            <a:r>
              <a:rPr lang="en-US" sz="1400" dirty="0"/>
              <a:t>It is a great model to maximize profit while minimizing loss in terms of loans given to clients.</a:t>
            </a:r>
          </a:p>
          <a:p>
            <a:pPr rtl="0"/>
            <a:endParaRPr lang="en-US" b="1" dirty="0"/>
          </a:p>
          <a:p>
            <a:pPr rtl="0"/>
            <a:endParaRPr lang="en-US" dirty="0"/>
          </a:p>
          <a:p>
            <a:pPr rtl="0"/>
            <a:endParaRPr lang="en-US" dirty="0"/>
          </a:p>
          <a:p>
            <a:pPr marL="285750" indent="-285750" rtl="0">
              <a:buFont typeface="Arial" panose="020B0604020202020204" pitchFamily="34" charset="0"/>
              <a:buChar char="•"/>
            </a:pPr>
            <a:endParaRPr lang="en-US" dirty="0"/>
          </a:p>
          <a:p>
            <a:endParaRPr lang="en-ZA" dirty="0"/>
          </a:p>
          <a:p>
            <a:endParaRPr lang="en-US" dirty="0"/>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26</a:t>
            </a:fld>
            <a:endParaRPr sz="2400" dirty="0">
              <a:latin typeface="Arial"/>
              <a:cs typeface="Arial"/>
            </a:endParaRPr>
          </a:p>
        </p:txBody>
      </p:sp>
      <p:pic>
        <p:nvPicPr>
          <p:cNvPr id="4" name="Picture 3">
            <a:extLst>
              <a:ext uri="{FF2B5EF4-FFF2-40B4-BE49-F238E27FC236}">
                <a16:creationId xmlns:a16="http://schemas.microsoft.com/office/drawing/2014/main" id="{E6B9070C-9A57-DE96-A594-D044AC91E1E9}"/>
              </a:ext>
            </a:extLst>
          </p:cNvPr>
          <p:cNvPicPr>
            <a:picLocks noChangeAspect="1"/>
          </p:cNvPicPr>
          <p:nvPr/>
        </p:nvPicPr>
        <p:blipFill>
          <a:blip r:embed="rId2"/>
          <a:stretch>
            <a:fillRect/>
          </a:stretch>
        </p:blipFill>
        <p:spPr>
          <a:xfrm>
            <a:off x="4038600" y="1344828"/>
            <a:ext cx="4142441" cy="4495800"/>
          </a:xfrm>
          <a:prstGeom prst="rect">
            <a:avLst/>
          </a:prstGeom>
        </p:spPr>
      </p:pic>
      <p:pic>
        <p:nvPicPr>
          <p:cNvPr id="8" name="Picture 7">
            <a:extLst>
              <a:ext uri="{FF2B5EF4-FFF2-40B4-BE49-F238E27FC236}">
                <a16:creationId xmlns:a16="http://schemas.microsoft.com/office/drawing/2014/main" id="{2AB044F2-C0F1-F39A-1891-05B3A3758A10}"/>
              </a:ext>
            </a:extLst>
          </p:cNvPr>
          <p:cNvPicPr>
            <a:picLocks noChangeAspect="1"/>
          </p:cNvPicPr>
          <p:nvPr/>
        </p:nvPicPr>
        <p:blipFill>
          <a:blip r:embed="rId3"/>
          <a:stretch>
            <a:fillRect/>
          </a:stretch>
        </p:blipFill>
        <p:spPr>
          <a:xfrm>
            <a:off x="8001000" y="1828800"/>
            <a:ext cx="3990975" cy="3962400"/>
          </a:xfrm>
          <a:prstGeom prst="rect">
            <a:avLst/>
          </a:prstGeom>
        </p:spPr>
      </p:pic>
    </p:spTree>
    <p:extLst>
      <p:ext uri="{BB962C8B-B14F-4D97-AF65-F5344CB8AC3E}">
        <p14:creationId xmlns:p14="http://schemas.microsoft.com/office/powerpoint/2010/main" val="4256975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04844"/>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Model Development, Performance, Interpretation </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631935" y="1371601"/>
            <a:ext cx="4702065" cy="4647426"/>
          </a:xfrm>
        </p:spPr>
        <p:txBody>
          <a:bodyPr/>
          <a:lstStyle/>
          <a:p>
            <a:pPr rtl="0"/>
            <a:r>
              <a:rPr lang="en-US" b="1" dirty="0"/>
              <a:t>Model Feature Importance:</a:t>
            </a:r>
          </a:p>
          <a:p>
            <a:pPr rtl="0"/>
            <a:endParaRPr lang="en-US" b="1" dirty="0"/>
          </a:p>
          <a:p>
            <a:pPr marL="285750" indent="-285750" rtl="0">
              <a:buFont typeface="Arial" panose="020B0604020202020204" pitchFamily="34" charset="0"/>
              <a:buChar char="•"/>
            </a:pPr>
            <a:r>
              <a:rPr lang="en-ZA" b="1" dirty="0"/>
              <a:t>Random Forest (RF)</a:t>
            </a:r>
            <a:endParaRPr lang="en-US" b="1" dirty="0"/>
          </a:p>
          <a:p>
            <a:pPr marL="742950" lvl="1" indent="-285750" rtl="0">
              <a:buFont typeface="Arial" panose="020B0604020202020204" pitchFamily="34" charset="0"/>
              <a:buChar char="•"/>
            </a:pPr>
            <a:r>
              <a:rPr lang="en-US" sz="1600" dirty="0"/>
              <a:t>the RF model achieved accuracy of </a:t>
            </a:r>
            <a:r>
              <a:rPr lang="en-US" sz="1600" b="1" dirty="0"/>
              <a:t>99%.</a:t>
            </a:r>
          </a:p>
          <a:p>
            <a:pPr marL="742950" lvl="1" indent="-285750" rtl="0">
              <a:buFont typeface="Arial" panose="020B0604020202020204" pitchFamily="34" charset="0"/>
              <a:buChar char="•"/>
            </a:pPr>
            <a:endParaRPr lang="en-US" sz="1600" b="1" dirty="0"/>
          </a:p>
          <a:p>
            <a:pPr marL="742950" lvl="1" indent="-285750" rtl="0">
              <a:buFont typeface="Arial" panose="020B0604020202020204" pitchFamily="34" charset="0"/>
              <a:buChar char="•"/>
            </a:pPr>
            <a:r>
              <a:rPr lang="en-US" sz="1600" dirty="0"/>
              <a:t>Top 6 important features to the target features. </a:t>
            </a:r>
          </a:p>
          <a:p>
            <a:pPr marL="742950" lvl="1" indent="-285750" rtl="0">
              <a:buFont typeface="Arial" panose="020B0604020202020204" pitchFamily="34" charset="0"/>
              <a:buChar char="•"/>
            </a:pPr>
            <a:r>
              <a:rPr lang="en-US" sz="1600" dirty="0"/>
              <a:t>Normalized score from external data sources shows that it have high importance of determining whether the client will default/ not default on a loan.</a:t>
            </a:r>
          </a:p>
          <a:p>
            <a:pPr lvl="1" rtl="0"/>
            <a:endParaRPr lang="en-US" sz="1400" dirty="0"/>
          </a:p>
          <a:p>
            <a:pPr marL="742950" lvl="1" indent="-285750" rtl="0">
              <a:buFont typeface="Arial" panose="020B0604020202020204" pitchFamily="34" charset="0"/>
              <a:buChar char="•"/>
            </a:pPr>
            <a:endParaRPr lang="en-US" sz="1400" b="1" dirty="0"/>
          </a:p>
          <a:p>
            <a:pPr rtl="0"/>
            <a:endParaRPr lang="en-US" b="1" dirty="0"/>
          </a:p>
          <a:p>
            <a:pPr rtl="0"/>
            <a:endParaRPr lang="en-US" dirty="0"/>
          </a:p>
          <a:p>
            <a:pPr rtl="0"/>
            <a:endParaRPr lang="en-US" dirty="0"/>
          </a:p>
          <a:p>
            <a:pPr marL="285750" indent="-285750" rtl="0">
              <a:buFont typeface="Arial" panose="020B0604020202020204" pitchFamily="34" charset="0"/>
              <a:buChar char="•"/>
            </a:pPr>
            <a:endParaRPr lang="en-US" dirty="0"/>
          </a:p>
          <a:p>
            <a:endParaRPr lang="en-ZA" dirty="0"/>
          </a:p>
          <a:p>
            <a:endParaRPr lang="en-US" dirty="0"/>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27</a:t>
            </a:fld>
            <a:endParaRPr sz="2400" dirty="0">
              <a:latin typeface="Arial"/>
              <a:cs typeface="Arial"/>
            </a:endParaRPr>
          </a:p>
        </p:txBody>
      </p:sp>
    </p:spTree>
    <p:extLst>
      <p:ext uri="{BB962C8B-B14F-4D97-AF65-F5344CB8AC3E}">
        <p14:creationId xmlns:p14="http://schemas.microsoft.com/office/powerpoint/2010/main" val="947715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04844"/>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Model Development, Performance, Interpretation </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631935" y="1371600"/>
            <a:ext cx="5921265" cy="276999"/>
          </a:xfrm>
        </p:spPr>
        <p:txBody>
          <a:bodyPr/>
          <a:lstStyle/>
          <a:p>
            <a:pPr rtl="0"/>
            <a:r>
              <a:rPr lang="en-US" b="1" dirty="0"/>
              <a:t>Model Performance and Interpretation:</a:t>
            </a:r>
            <a:endParaRPr lang="en-US" dirty="0"/>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28</a:t>
            </a:fld>
            <a:endParaRPr sz="2400" dirty="0">
              <a:latin typeface="Arial"/>
              <a:cs typeface="Arial"/>
            </a:endParaRPr>
          </a:p>
        </p:txBody>
      </p:sp>
    </p:spTree>
    <p:extLst>
      <p:ext uri="{BB962C8B-B14F-4D97-AF65-F5344CB8AC3E}">
        <p14:creationId xmlns:p14="http://schemas.microsoft.com/office/powerpoint/2010/main" val="209987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9101328" y="6309359"/>
              <a:ext cx="104139" cy="288290"/>
            </a:xfrm>
            <a:custGeom>
              <a:avLst/>
              <a:gdLst/>
              <a:ahLst/>
              <a:cxnLst/>
              <a:rect l="l" t="t" r="r" b="b"/>
              <a:pathLst>
                <a:path w="104140" h="288290">
                  <a:moveTo>
                    <a:pt x="103631" y="0"/>
                  </a:moveTo>
                  <a:lnTo>
                    <a:pt x="0" y="0"/>
                  </a:lnTo>
                  <a:lnTo>
                    <a:pt x="0" y="288035"/>
                  </a:lnTo>
                  <a:lnTo>
                    <a:pt x="103631" y="288035"/>
                  </a:lnTo>
                  <a:lnTo>
                    <a:pt x="103631" y="0"/>
                  </a:lnTo>
                  <a:close/>
                </a:path>
              </a:pathLst>
            </a:custGeom>
            <a:solidFill>
              <a:srgbClr val="092140"/>
            </a:solidFill>
          </p:spPr>
          <p:txBody>
            <a:bodyPr wrap="square" lIns="0" tIns="0" rIns="0" bIns="0" rtlCol="0"/>
            <a:lstStyle/>
            <a:p>
              <a:endParaRPr/>
            </a:p>
          </p:txBody>
        </p:sp>
        <p:pic>
          <p:nvPicPr>
            <p:cNvPr id="5" name="object 5"/>
            <p:cNvPicPr/>
            <p:nvPr/>
          </p:nvPicPr>
          <p:blipFill>
            <a:blip r:embed="rId3" cstate="print"/>
            <a:stretch>
              <a:fillRect/>
            </a:stretch>
          </p:blipFill>
          <p:spPr>
            <a:xfrm>
              <a:off x="10267188" y="22859"/>
              <a:ext cx="1924811" cy="2636520"/>
            </a:xfrm>
            <a:prstGeom prst="rect">
              <a:avLst/>
            </a:prstGeom>
          </p:spPr>
        </p:pic>
        <p:sp>
          <p:nvSpPr>
            <p:cNvPr id="6" name="object 6"/>
            <p:cNvSpPr/>
            <p:nvPr/>
          </p:nvSpPr>
          <p:spPr>
            <a:xfrm>
              <a:off x="694944" y="6373367"/>
              <a:ext cx="8388350" cy="158750"/>
            </a:xfrm>
            <a:custGeom>
              <a:avLst/>
              <a:gdLst/>
              <a:ahLst/>
              <a:cxnLst/>
              <a:rect l="l" t="t" r="r" b="b"/>
              <a:pathLst>
                <a:path w="8388350" h="158750">
                  <a:moveTo>
                    <a:pt x="8388096" y="0"/>
                  </a:moveTo>
                  <a:lnTo>
                    <a:pt x="77978" y="0"/>
                  </a:lnTo>
                  <a:lnTo>
                    <a:pt x="0" y="158495"/>
                  </a:lnTo>
                  <a:lnTo>
                    <a:pt x="8388096" y="158495"/>
                  </a:lnTo>
                  <a:lnTo>
                    <a:pt x="8388096" y="0"/>
                  </a:lnTo>
                  <a:close/>
                </a:path>
              </a:pathLst>
            </a:custGeom>
            <a:solidFill>
              <a:srgbClr val="FFFFFF"/>
            </a:solidFill>
          </p:spPr>
          <p:txBody>
            <a:bodyPr wrap="square" lIns="0" tIns="0" rIns="0" bIns="0" rtlCol="0"/>
            <a:lstStyle/>
            <a:p>
              <a:endParaRPr/>
            </a:p>
          </p:txBody>
        </p:sp>
        <p:pic>
          <p:nvPicPr>
            <p:cNvPr id="7" name="object 7"/>
            <p:cNvPicPr/>
            <p:nvPr/>
          </p:nvPicPr>
          <p:blipFill>
            <a:blip r:embed="rId4" cstate="print"/>
            <a:stretch>
              <a:fillRect/>
            </a:stretch>
          </p:blipFill>
          <p:spPr>
            <a:xfrm>
              <a:off x="9290304" y="6364223"/>
              <a:ext cx="2546604" cy="216407"/>
            </a:xfrm>
            <a:prstGeom prst="rect">
              <a:avLst/>
            </a:prstGeom>
          </p:spPr>
        </p:pic>
      </p:grpSp>
      <p:sp>
        <p:nvSpPr>
          <p:cNvPr id="8" name="object 8"/>
          <p:cNvSpPr txBox="1">
            <a:spLocks noGrp="1"/>
          </p:cNvSpPr>
          <p:nvPr>
            <p:ph type="title"/>
          </p:nvPr>
        </p:nvSpPr>
        <p:spPr>
          <a:xfrm>
            <a:off x="4806187" y="3337305"/>
            <a:ext cx="7462013" cy="1230465"/>
          </a:xfrm>
          <a:prstGeom prst="rect">
            <a:avLst/>
          </a:prstGeom>
        </p:spPr>
        <p:txBody>
          <a:bodyPr vert="horz" wrap="square" lIns="0" tIns="100965" rIns="0" bIns="0" rtlCol="0">
            <a:spAutoFit/>
          </a:bodyPr>
          <a:lstStyle/>
          <a:p>
            <a:pPr marL="12700" marR="5080" indent="240029">
              <a:lnSpc>
                <a:spcPts val="4380"/>
              </a:lnSpc>
              <a:spcBef>
                <a:spcPts val="795"/>
              </a:spcBef>
            </a:pPr>
            <a:r>
              <a:rPr lang="en-ZA" sz="4200" b="1" spc="-5" dirty="0">
                <a:solidFill>
                  <a:srgbClr val="FFFFFF"/>
                </a:solidFill>
                <a:latin typeface="Arial"/>
                <a:cs typeface="Arial"/>
              </a:rPr>
              <a:t>Model Deployment, Monitoring &amp; documentation</a:t>
            </a:r>
            <a:endParaRPr sz="4200" dirty="0">
              <a:latin typeface="Arial"/>
              <a:cs typeface="Arial"/>
            </a:endParaRPr>
          </a:p>
        </p:txBody>
      </p:sp>
    </p:spTree>
    <p:extLst>
      <p:ext uri="{BB962C8B-B14F-4D97-AF65-F5344CB8AC3E}">
        <p14:creationId xmlns:p14="http://schemas.microsoft.com/office/powerpoint/2010/main" val="198715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ZA" dirty="0"/>
              <a:t>INTRODUCTION</a:t>
            </a:r>
            <a:endParaRPr dirty="0"/>
          </a:p>
          <a:p>
            <a:pPr marL="12700">
              <a:lnSpc>
                <a:spcPct val="100000"/>
              </a:lnSpc>
              <a:spcBef>
                <a:spcPts val="10"/>
              </a:spcBef>
            </a:pPr>
            <a:endParaRPr sz="1600" dirty="0"/>
          </a:p>
        </p:txBody>
      </p:sp>
      <p:sp>
        <p:nvSpPr>
          <p:cNvPr id="71" name="Text Placeholder 70">
            <a:extLst>
              <a:ext uri="{FF2B5EF4-FFF2-40B4-BE49-F238E27FC236}">
                <a16:creationId xmlns:a16="http://schemas.microsoft.com/office/drawing/2014/main" id="{351651B5-624F-6A4C-18B1-D18AABADDD12}"/>
              </a:ext>
            </a:extLst>
          </p:cNvPr>
          <p:cNvSpPr>
            <a:spLocks noGrp="1"/>
          </p:cNvSpPr>
          <p:nvPr>
            <p:ph type="body" idx="1"/>
          </p:nvPr>
        </p:nvSpPr>
        <p:spPr>
          <a:xfrm>
            <a:off x="774293" y="1219200"/>
            <a:ext cx="10643412" cy="4985980"/>
          </a:xfrm>
        </p:spPr>
        <p:txBody>
          <a:bodyPr/>
          <a:lstStyle/>
          <a:p>
            <a:r>
              <a:rPr lang="en-US" b="1" dirty="0"/>
              <a:t>Problem Statement</a:t>
            </a:r>
          </a:p>
          <a:p>
            <a:endParaRPr lang="en-US" b="1" dirty="0"/>
          </a:p>
          <a:p>
            <a:r>
              <a:rPr lang="en-US" dirty="0"/>
              <a:t>The bank wants to improve their services by finding interesting groups of clients (e.g., to differentiate between good and bad clients) in order to minimize the loses and maximizing profit.</a:t>
            </a:r>
          </a:p>
          <a:p>
            <a:r>
              <a:rPr lang="en-US" dirty="0"/>
              <a:t> </a:t>
            </a:r>
          </a:p>
          <a:p>
            <a:r>
              <a:rPr lang="en-US" b="1" dirty="0"/>
              <a:t>Objective:</a:t>
            </a:r>
          </a:p>
          <a:p>
            <a:r>
              <a:rPr lang="en-US" dirty="0"/>
              <a:t>The objective is to build the optimal machine learning model to maximize predictive capability while decreasing the risk of future loan defaults. </a:t>
            </a:r>
          </a:p>
          <a:p>
            <a:pPr marL="285750" indent="-285750">
              <a:buFont typeface="Arial" panose="020B0604020202020204" pitchFamily="34" charset="0"/>
              <a:buChar char="•"/>
            </a:pPr>
            <a:r>
              <a:rPr lang="en-US" b="1" dirty="0"/>
              <a:t>EDA</a:t>
            </a:r>
          </a:p>
          <a:p>
            <a:pPr marL="742950" lvl="1" indent="-285750">
              <a:buFont typeface="Arial" panose="020B0604020202020204" pitchFamily="34" charset="0"/>
              <a:buChar char="•"/>
            </a:pPr>
            <a:r>
              <a:rPr lang="en-US" dirty="0"/>
              <a:t>Data insights by visualizations </a:t>
            </a:r>
          </a:p>
          <a:p>
            <a:pPr marL="742950" lvl="1" indent="-285750">
              <a:buFont typeface="Arial" panose="020B0604020202020204" pitchFamily="34" charset="0"/>
              <a:buChar char="•"/>
            </a:pPr>
            <a:r>
              <a:rPr lang="en-US" dirty="0"/>
              <a:t>Imputation</a:t>
            </a:r>
          </a:p>
          <a:p>
            <a:pPr marL="742950" lvl="1" indent="-285750">
              <a:buFont typeface="Arial" panose="020B0604020202020204" pitchFamily="34" charset="0"/>
              <a:buChar char="•"/>
            </a:pPr>
            <a:r>
              <a:rPr lang="en-US" dirty="0"/>
              <a:t>Outlier detection</a:t>
            </a:r>
          </a:p>
          <a:p>
            <a:pPr marL="285750" indent="-285750">
              <a:buFont typeface="Arial" panose="020B0604020202020204" pitchFamily="34" charset="0"/>
              <a:buChar char="•"/>
            </a:pPr>
            <a:r>
              <a:rPr lang="en-ZA" b="1" dirty="0"/>
              <a:t>Feature Engineering</a:t>
            </a:r>
          </a:p>
          <a:p>
            <a:pPr marL="742950" lvl="1" indent="-285750">
              <a:buFont typeface="Arial" panose="020B0604020202020204" pitchFamily="34" charset="0"/>
              <a:buChar char="•"/>
            </a:pPr>
            <a:r>
              <a:rPr lang="en-US" dirty="0"/>
              <a:t>Sampling</a:t>
            </a:r>
            <a:endParaRPr lang="en-ZA" dirty="0"/>
          </a:p>
          <a:p>
            <a:pPr marL="742950" lvl="1" indent="-285750">
              <a:buFont typeface="Arial" panose="020B0604020202020204" pitchFamily="34" charset="0"/>
              <a:buChar char="•"/>
            </a:pPr>
            <a:r>
              <a:rPr lang="en-ZA" dirty="0"/>
              <a:t>Sampling</a:t>
            </a:r>
          </a:p>
          <a:p>
            <a:pPr marL="742950" lvl="1" indent="-285750">
              <a:buFont typeface="Arial" panose="020B0604020202020204" pitchFamily="34" charset="0"/>
              <a:buChar char="•"/>
            </a:pPr>
            <a:r>
              <a:rPr lang="en-ZA" dirty="0"/>
              <a:t>Feature Selection, Multicollinearity, and Encoding &amp; Transforming</a:t>
            </a:r>
          </a:p>
          <a:p>
            <a:pPr marL="285750" indent="-285750">
              <a:buFont typeface="Arial" panose="020B0604020202020204" pitchFamily="34" charset="0"/>
              <a:buChar char="•"/>
            </a:pPr>
            <a:r>
              <a:rPr lang="en-ZA" b="1" dirty="0"/>
              <a:t>Model development, Performance &amp; interpretation</a:t>
            </a:r>
          </a:p>
          <a:p>
            <a:pPr marL="742950" lvl="1" indent="-285750">
              <a:buFont typeface="Arial" panose="020B0604020202020204" pitchFamily="34" charset="0"/>
              <a:buChar char="•"/>
            </a:pPr>
            <a:r>
              <a:rPr lang="en-ZA" dirty="0"/>
              <a:t>Comparing model performance, Model optimization, Model Selection and interpretation.</a:t>
            </a:r>
          </a:p>
        </p:txBody>
      </p:sp>
      <p:sp>
        <p:nvSpPr>
          <p:cNvPr id="70" name="object 70"/>
          <p:cNvSpPr txBox="1"/>
          <p:nvPr/>
        </p:nvSpPr>
        <p:spPr>
          <a:xfrm>
            <a:off x="402031" y="6259419"/>
            <a:ext cx="246379"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3</a:t>
            </a:fld>
            <a:endParaRPr sz="2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04844"/>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Model Deployment, Monitoring &amp; documentation</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631935" y="1371600"/>
            <a:ext cx="10569465" cy="2133600"/>
          </a:xfrm>
        </p:spPr>
        <p:txBody>
          <a:bodyPr/>
          <a:lstStyle/>
          <a:p>
            <a:pPr rtl="0"/>
            <a:r>
              <a:rPr lang="en-US" b="1" dirty="0"/>
              <a:t>Model Deployment:</a:t>
            </a:r>
          </a:p>
          <a:p>
            <a:pPr rtl="0"/>
            <a:endParaRPr lang="en-US" b="1" dirty="0"/>
          </a:p>
          <a:p>
            <a:pPr marL="285750" indent="-285750" rtl="0">
              <a:buFont typeface="Arial" panose="020B0604020202020204" pitchFamily="34" charset="0"/>
              <a:buChar char="•"/>
            </a:pPr>
            <a:r>
              <a:rPr lang="en-US" dirty="0"/>
              <a:t>Objective is to know which client is most likely to default on a loan .</a:t>
            </a:r>
          </a:p>
          <a:p>
            <a:pPr marL="285750" indent="-285750" rtl="0">
              <a:buFont typeface="Arial" panose="020B0604020202020204" pitchFamily="34" charset="0"/>
              <a:buChar char="•"/>
            </a:pPr>
            <a:r>
              <a:rPr lang="en-US" dirty="0"/>
              <a:t>Real time online scoring with </a:t>
            </a:r>
            <a:r>
              <a:rPr lang="en-US" dirty="0" err="1"/>
              <a:t>kafka</a:t>
            </a:r>
            <a:r>
              <a:rPr lang="en-US" dirty="0"/>
              <a:t> and spark streaming</a:t>
            </a:r>
          </a:p>
          <a:p>
            <a:pPr marL="742950" lvl="1" indent="-285750" rtl="0">
              <a:buFont typeface="Arial" panose="020B0604020202020204" pitchFamily="34" charset="0"/>
              <a:buChar char="•"/>
            </a:pPr>
            <a:r>
              <a:rPr lang="en-US" dirty="0"/>
              <a:t>Continuously update the database as new data is generated.</a:t>
            </a:r>
          </a:p>
          <a:p>
            <a:pPr marL="742950" lvl="1" indent="-285750" rtl="0">
              <a:buFont typeface="Arial" panose="020B0604020202020204" pitchFamily="34" charset="0"/>
              <a:buChar char="•"/>
            </a:pPr>
            <a:r>
              <a:rPr lang="en-US" dirty="0"/>
              <a:t>Spark process can make new predictions based on the new data and update the operational database.</a:t>
            </a:r>
          </a:p>
          <a:p>
            <a:pPr marL="742950" lvl="1" indent="-285750" rtl="0">
              <a:buFont typeface="Arial" panose="020B0604020202020204" pitchFamily="34" charset="0"/>
              <a:buChar char="•"/>
            </a:pPr>
            <a:r>
              <a:rPr lang="en-US" dirty="0"/>
              <a:t>This removes the problem of potential incorrect prediction for a customer based on outdated data. </a:t>
            </a:r>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30</a:t>
            </a:fld>
            <a:endParaRPr sz="2400" dirty="0">
              <a:latin typeface="Arial"/>
              <a:cs typeface="Arial"/>
            </a:endParaRPr>
          </a:p>
        </p:txBody>
      </p:sp>
      <p:pic>
        <p:nvPicPr>
          <p:cNvPr id="4" name="Picture 3">
            <a:extLst>
              <a:ext uri="{FF2B5EF4-FFF2-40B4-BE49-F238E27FC236}">
                <a16:creationId xmlns:a16="http://schemas.microsoft.com/office/drawing/2014/main" id="{3204D90A-43F6-F2F5-B0A9-9B4DFD6BA56A}"/>
              </a:ext>
            </a:extLst>
          </p:cNvPr>
          <p:cNvPicPr>
            <a:picLocks noChangeAspect="1"/>
          </p:cNvPicPr>
          <p:nvPr/>
        </p:nvPicPr>
        <p:blipFill>
          <a:blip r:embed="rId2"/>
          <a:stretch>
            <a:fillRect/>
          </a:stretch>
        </p:blipFill>
        <p:spPr>
          <a:xfrm>
            <a:off x="228600" y="3505200"/>
            <a:ext cx="11734800" cy="2514600"/>
          </a:xfrm>
          <a:prstGeom prst="rect">
            <a:avLst/>
          </a:prstGeom>
        </p:spPr>
      </p:pic>
    </p:spTree>
    <p:extLst>
      <p:ext uri="{BB962C8B-B14F-4D97-AF65-F5344CB8AC3E}">
        <p14:creationId xmlns:p14="http://schemas.microsoft.com/office/powerpoint/2010/main" val="601079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04844"/>
            <a:ext cx="9908947" cy="813043"/>
          </a:xfrm>
          <a:prstGeom prst="rect">
            <a:avLst/>
          </a:prstGeom>
        </p:spPr>
        <p:txBody>
          <a:bodyPr vert="horz" wrap="square" lIns="0" tIns="12700" rIns="0" bIns="0" rtlCol="0">
            <a:spAutoFit/>
          </a:bodyPr>
          <a:lstStyle/>
          <a:p>
            <a:pPr marL="12700">
              <a:lnSpc>
                <a:spcPct val="100000"/>
              </a:lnSpc>
              <a:spcBef>
                <a:spcPts val="100"/>
              </a:spcBef>
            </a:pPr>
            <a:r>
              <a:rPr lang="en-US" dirty="0"/>
              <a:t>Model Deployment, Monitoring &amp; documentation</a:t>
            </a:r>
            <a:endParaRPr dirty="0"/>
          </a:p>
          <a:p>
            <a:pPr marL="12700">
              <a:lnSpc>
                <a:spcPct val="100000"/>
              </a:lnSpc>
              <a:spcBef>
                <a:spcPts val="10"/>
              </a:spcBef>
            </a:pPr>
            <a:endParaRPr sz="1600" dirty="0"/>
          </a:p>
        </p:txBody>
      </p:sp>
      <p:sp>
        <p:nvSpPr>
          <p:cNvPr id="2" name="Text Placeholder 1">
            <a:extLst>
              <a:ext uri="{FF2B5EF4-FFF2-40B4-BE49-F238E27FC236}">
                <a16:creationId xmlns:a16="http://schemas.microsoft.com/office/drawing/2014/main" id="{650FE74F-3569-959A-3C6E-18FA700FCB72}"/>
              </a:ext>
            </a:extLst>
          </p:cNvPr>
          <p:cNvSpPr>
            <a:spLocks noGrp="1"/>
          </p:cNvSpPr>
          <p:nvPr>
            <p:ph type="body" idx="1"/>
          </p:nvPr>
        </p:nvSpPr>
        <p:spPr>
          <a:xfrm>
            <a:off x="533401" y="1371600"/>
            <a:ext cx="4876800" cy="4985980"/>
          </a:xfrm>
        </p:spPr>
        <p:txBody>
          <a:bodyPr/>
          <a:lstStyle/>
          <a:p>
            <a:pPr rtl="0"/>
            <a:r>
              <a:rPr lang="en-US" b="1" dirty="0"/>
              <a:t>Monitoring Model performance:</a:t>
            </a:r>
          </a:p>
          <a:p>
            <a:pPr rtl="0"/>
            <a:endParaRPr lang="en-US" b="1" dirty="0"/>
          </a:p>
          <a:p>
            <a:pPr marL="285750" indent="-285750" rtl="0">
              <a:buFont typeface="Arial" panose="020B0604020202020204" pitchFamily="34" charset="0"/>
              <a:buChar char="•"/>
            </a:pPr>
            <a:r>
              <a:rPr lang="en-US" dirty="0"/>
              <a:t>Once we have deployed the model, we need to put some metrics and measures to monitor the model performance.</a:t>
            </a:r>
          </a:p>
          <a:p>
            <a:pPr marL="285750" indent="-285750" rtl="0">
              <a:buFont typeface="Arial" panose="020B0604020202020204" pitchFamily="34" charset="0"/>
              <a:buChar char="•"/>
            </a:pPr>
            <a:r>
              <a:rPr lang="en-US" b="1" dirty="0"/>
              <a:t>Model Drift:</a:t>
            </a:r>
          </a:p>
          <a:p>
            <a:pPr marL="742950" lvl="1" indent="-285750" rtl="0">
              <a:buFont typeface="Arial" panose="020B0604020202020204" pitchFamily="34" charset="0"/>
              <a:buChar char="•"/>
            </a:pPr>
            <a:r>
              <a:rPr lang="en-US" dirty="0"/>
              <a:t>Term used to describe change in the predictive power of a model life cycle.</a:t>
            </a:r>
          </a:p>
          <a:p>
            <a:pPr marL="742950" lvl="1" indent="-285750" rtl="0">
              <a:buFont typeface="Arial" panose="020B0604020202020204" pitchFamily="34" charset="0"/>
              <a:buChar char="•"/>
            </a:pPr>
            <a:r>
              <a:rPr lang="en-US" dirty="0"/>
              <a:t>Change in accuracy when new data is being acquired.</a:t>
            </a:r>
          </a:p>
          <a:p>
            <a:pPr marL="742950" lvl="1" indent="-285750" rtl="0">
              <a:buFont typeface="Arial" panose="020B0604020202020204" pitchFamily="34" charset="0"/>
              <a:buChar char="•"/>
            </a:pPr>
            <a:r>
              <a:rPr lang="en-US" dirty="0"/>
              <a:t>Most commonly measures for model accuracy are Receiver Operating Characteristic curve (ROC) and Average Precision (AP)</a:t>
            </a:r>
          </a:p>
          <a:p>
            <a:pPr marL="285750" indent="-285750" rtl="0">
              <a:buFont typeface="Arial" panose="020B0604020202020204" pitchFamily="34" charset="0"/>
              <a:buChar char="•"/>
            </a:pPr>
            <a:r>
              <a:rPr lang="en-US" dirty="0"/>
              <a:t>When Model falls below acceptable performance threshold, then a new process to retain the model is initiated, and that newly trained model is deployed.</a:t>
            </a:r>
          </a:p>
        </p:txBody>
      </p:sp>
      <p:sp>
        <p:nvSpPr>
          <p:cNvPr id="70" name="object 70"/>
          <p:cNvSpPr txBox="1"/>
          <p:nvPr/>
        </p:nvSpPr>
        <p:spPr>
          <a:xfrm>
            <a:off x="152401" y="6259419"/>
            <a:ext cx="496010" cy="359073"/>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31</a:t>
            </a:fld>
            <a:endParaRPr sz="2400" dirty="0">
              <a:latin typeface="Arial"/>
              <a:cs typeface="Arial"/>
            </a:endParaRPr>
          </a:p>
        </p:txBody>
      </p:sp>
      <p:pic>
        <p:nvPicPr>
          <p:cNvPr id="4" name="Picture 3" descr="Diagram&#10;&#10;Description automatically generated">
            <a:extLst>
              <a:ext uri="{FF2B5EF4-FFF2-40B4-BE49-F238E27FC236}">
                <a16:creationId xmlns:a16="http://schemas.microsoft.com/office/drawing/2014/main" id="{EAB1E53E-8BD9-5517-2A83-202DD183B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324" y="1371600"/>
            <a:ext cx="6326075" cy="1981200"/>
          </a:xfrm>
          <a:prstGeom prst="rect">
            <a:avLst/>
          </a:prstGeom>
        </p:spPr>
      </p:pic>
      <p:pic>
        <p:nvPicPr>
          <p:cNvPr id="6" name="Picture 5">
            <a:extLst>
              <a:ext uri="{FF2B5EF4-FFF2-40B4-BE49-F238E27FC236}">
                <a16:creationId xmlns:a16="http://schemas.microsoft.com/office/drawing/2014/main" id="{9D870B97-4B93-7DDF-000A-239DCDC406D4}"/>
              </a:ext>
            </a:extLst>
          </p:cNvPr>
          <p:cNvPicPr>
            <a:picLocks noChangeAspect="1"/>
          </p:cNvPicPr>
          <p:nvPr/>
        </p:nvPicPr>
        <p:blipFill>
          <a:blip r:embed="rId3"/>
          <a:stretch>
            <a:fillRect/>
          </a:stretch>
        </p:blipFill>
        <p:spPr>
          <a:xfrm>
            <a:off x="5787081" y="3710632"/>
            <a:ext cx="6176318" cy="1981200"/>
          </a:xfrm>
          <a:prstGeom prst="rect">
            <a:avLst/>
          </a:prstGeom>
        </p:spPr>
      </p:pic>
    </p:spTree>
    <p:extLst>
      <p:ext uri="{BB962C8B-B14F-4D97-AF65-F5344CB8AC3E}">
        <p14:creationId xmlns:p14="http://schemas.microsoft.com/office/powerpoint/2010/main" val="1597836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852" y="287223"/>
            <a:ext cx="3584347" cy="566822"/>
          </a:xfrm>
          <a:prstGeom prst="rect">
            <a:avLst/>
          </a:prstGeom>
        </p:spPr>
        <p:txBody>
          <a:bodyPr vert="horz" wrap="square" lIns="0" tIns="12700" rIns="0" bIns="0" rtlCol="0">
            <a:spAutoFit/>
          </a:bodyPr>
          <a:lstStyle/>
          <a:p>
            <a:pPr marL="12700">
              <a:lnSpc>
                <a:spcPct val="100000"/>
              </a:lnSpc>
              <a:spcBef>
                <a:spcPts val="100"/>
              </a:spcBef>
            </a:pPr>
            <a:r>
              <a:rPr lang="en-ZA" dirty="0"/>
              <a:t>Conclusion</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755"/>
              </a:lnSpc>
            </a:pPr>
            <a:fld id="{81D60167-4931-47E6-BA6A-407CBD079E47}" type="slidenum">
              <a:rPr dirty="0"/>
              <a:t>32</a:t>
            </a:fld>
            <a:endParaRPr dirty="0"/>
          </a:p>
        </p:txBody>
      </p:sp>
      <p:sp>
        <p:nvSpPr>
          <p:cNvPr id="3" name="object 3"/>
          <p:cNvSpPr txBox="1"/>
          <p:nvPr/>
        </p:nvSpPr>
        <p:spPr>
          <a:xfrm>
            <a:off x="774293" y="1403349"/>
            <a:ext cx="10614660" cy="2253822"/>
          </a:xfrm>
          <a:prstGeom prst="rect">
            <a:avLst/>
          </a:prstGeom>
        </p:spPr>
        <p:txBody>
          <a:bodyPr vert="horz" wrap="square" lIns="0" tIns="12065" rIns="0" bIns="0" rtlCol="0">
            <a:spAutoFit/>
          </a:bodyPr>
          <a:lstStyle/>
          <a:p>
            <a:pPr marL="12700" marR="405765">
              <a:lnSpc>
                <a:spcPct val="100000"/>
              </a:lnSpc>
              <a:spcBef>
                <a:spcPts val="95"/>
              </a:spcBef>
            </a:pPr>
            <a:r>
              <a:rPr lang="en-US" sz="1600" spc="-5" dirty="0">
                <a:solidFill>
                  <a:srgbClr val="092140"/>
                </a:solidFill>
                <a:latin typeface="Arial MT"/>
                <a:cs typeface="Arial MT"/>
              </a:rPr>
              <a:t>The machine learning model operations life cycle process is still new and there is no industry standard. There are many ideas and opinions on the right way to do things, but no single consensus view. There are certain design patterns that are being repeated more often and these are what I have presented in this post.</a:t>
            </a:r>
          </a:p>
          <a:p>
            <a:pPr marL="12700" marR="405765">
              <a:lnSpc>
                <a:spcPct val="100000"/>
              </a:lnSpc>
              <a:spcBef>
                <a:spcPts val="95"/>
              </a:spcBef>
            </a:pPr>
            <a:endParaRPr lang="en-US" sz="1600" spc="-5" dirty="0">
              <a:solidFill>
                <a:srgbClr val="092140"/>
              </a:solidFill>
              <a:latin typeface="Arial MT"/>
              <a:cs typeface="Arial MT"/>
            </a:endParaRPr>
          </a:p>
          <a:p>
            <a:pPr marL="12700" marR="405765">
              <a:lnSpc>
                <a:spcPct val="100000"/>
              </a:lnSpc>
              <a:spcBef>
                <a:spcPts val="95"/>
              </a:spcBef>
            </a:pPr>
            <a:r>
              <a:rPr lang="en-US" sz="1600" dirty="0">
                <a:latin typeface="Arial MT"/>
                <a:cs typeface="Arial MT"/>
              </a:rPr>
              <a:t>The key takeaway is that models change, and their performance will decline over time. Any model that makes a prediction of a possible future event and acts to change the cause leading to that event will change the data and its predictive power. It is important to understand what model performance measurements matter to the business, how quickly the model performance is changing, and where to set the threshold to trigger the model retraining process.</a:t>
            </a:r>
          </a:p>
        </p:txBody>
      </p:sp>
    </p:spTree>
    <p:extLst>
      <p:ext uri="{BB962C8B-B14F-4D97-AF65-F5344CB8AC3E}">
        <p14:creationId xmlns:p14="http://schemas.microsoft.com/office/powerpoint/2010/main" val="4092890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92140"/>
          </a:solidFill>
        </p:spPr>
        <p:txBody>
          <a:bodyPr wrap="square" lIns="0" tIns="0" rIns="0" bIns="0" rtlCol="0"/>
          <a:lstStyle/>
          <a:p>
            <a:endParaRPr/>
          </a:p>
        </p:txBody>
      </p:sp>
      <p:pic>
        <p:nvPicPr>
          <p:cNvPr id="3" name="object 3"/>
          <p:cNvPicPr/>
          <p:nvPr/>
        </p:nvPicPr>
        <p:blipFill>
          <a:blip r:embed="rId2" cstate="print"/>
          <a:stretch>
            <a:fillRect/>
          </a:stretch>
        </p:blipFill>
        <p:spPr>
          <a:xfrm>
            <a:off x="10267188" y="22859"/>
            <a:ext cx="1924811" cy="2636520"/>
          </a:xfrm>
          <a:prstGeom prst="rect">
            <a:avLst/>
          </a:prstGeom>
        </p:spPr>
      </p:pic>
      <p:sp>
        <p:nvSpPr>
          <p:cNvPr id="4" name="object 4"/>
          <p:cNvSpPr/>
          <p:nvPr/>
        </p:nvSpPr>
        <p:spPr>
          <a:xfrm>
            <a:off x="694944" y="6373367"/>
            <a:ext cx="8388350" cy="158750"/>
          </a:xfrm>
          <a:custGeom>
            <a:avLst/>
            <a:gdLst/>
            <a:ahLst/>
            <a:cxnLst/>
            <a:rect l="l" t="t" r="r" b="b"/>
            <a:pathLst>
              <a:path w="8388350" h="158750">
                <a:moveTo>
                  <a:pt x="8388096" y="0"/>
                </a:moveTo>
                <a:lnTo>
                  <a:pt x="77978" y="0"/>
                </a:lnTo>
                <a:lnTo>
                  <a:pt x="0" y="158495"/>
                </a:lnTo>
                <a:lnTo>
                  <a:pt x="8388096" y="158495"/>
                </a:lnTo>
                <a:lnTo>
                  <a:pt x="8388096" y="0"/>
                </a:lnTo>
                <a:close/>
              </a:path>
            </a:pathLst>
          </a:custGeom>
          <a:solidFill>
            <a:srgbClr val="FFFFFF"/>
          </a:solidFill>
        </p:spPr>
        <p:txBody>
          <a:bodyPr wrap="square" lIns="0" tIns="0" rIns="0" bIns="0" rtlCol="0"/>
          <a:lstStyle/>
          <a:p>
            <a:endParaRPr/>
          </a:p>
        </p:txBody>
      </p:sp>
      <p:pic>
        <p:nvPicPr>
          <p:cNvPr id="5" name="object 5"/>
          <p:cNvPicPr/>
          <p:nvPr/>
        </p:nvPicPr>
        <p:blipFill>
          <a:blip r:embed="rId3" cstate="print"/>
          <a:stretch>
            <a:fillRect/>
          </a:stretch>
        </p:blipFill>
        <p:spPr>
          <a:xfrm>
            <a:off x="9290304" y="6364223"/>
            <a:ext cx="2546604" cy="216407"/>
          </a:xfrm>
          <a:prstGeom prst="rect">
            <a:avLst/>
          </a:prstGeom>
        </p:spPr>
      </p:pic>
      <p:sp>
        <p:nvSpPr>
          <p:cNvPr id="6" name="object 6"/>
          <p:cNvSpPr txBox="1">
            <a:spLocks noGrp="1"/>
          </p:cNvSpPr>
          <p:nvPr>
            <p:ph type="title"/>
          </p:nvPr>
        </p:nvSpPr>
        <p:spPr>
          <a:xfrm>
            <a:off x="684987" y="1533601"/>
            <a:ext cx="4468495" cy="2769235"/>
          </a:xfrm>
          <a:prstGeom prst="rect">
            <a:avLst/>
          </a:prstGeom>
        </p:spPr>
        <p:txBody>
          <a:bodyPr vert="horz" wrap="square" lIns="0" tIns="306705" rIns="0" bIns="0" rtlCol="0">
            <a:spAutoFit/>
          </a:bodyPr>
          <a:lstStyle/>
          <a:p>
            <a:pPr marL="12700" marR="5080">
              <a:lnSpc>
                <a:spcPts val="9600"/>
              </a:lnSpc>
              <a:spcBef>
                <a:spcPts val="2415"/>
              </a:spcBef>
            </a:pPr>
            <a:r>
              <a:rPr sz="10000" b="1" spc="-5" dirty="0">
                <a:solidFill>
                  <a:srgbClr val="FFFFFF"/>
                </a:solidFill>
                <a:latin typeface="Arial"/>
                <a:cs typeface="Arial"/>
              </a:rPr>
              <a:t>THANK  YOU</a:t>
            </a:r>
            <a:endParaRPr sz="10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9101328" y="6309359"/>
              <a:ext cx="104139" cy="288290"/>
            </a:xfrm>
            <a:custGeom>
              <a:avLst/>
              <a:gdLst/>
              <a:ahLst/>
              <a:cxnLst/>
              <a:rect l="l" t="t" r="r" b="b"/>
              <a:pathLst>
                <a:path w="104140" h="288290">
                  <a:moveTo>
                    <a:pt x="103631" y="0"/>
                  </a:moveTo>
                  <a:lnTo>
                    <a:pt x="0" y="0"/>
                  </a:lnTo>
                  <a:lnTo>
                    <a:pt x="0" y="288035"/>
                  </a:lnTo>
                  <a:lnTo>
                    <a:pt x="103631" y="288035"/>
                  </a:lnTo>
                  <a:lnTo>
                    <a:pt x="103631" y="0"/>
                  </a:lnTo>
                  <a:close/>
                </a:path>
              </a:pathLst>
            </a:custGeom>
            <a:solidFill>
              <a:srgbClr val="092140"/>
            </a:solidFill>
          </p:spPr>
          <p:txBody>
            <a:bodyPr wrap="square" lIns="0" tIns="0" rIns="0" bIns="0" rtlCol="0"/>
            <a:lstStyle/>
            <a:p>
              <a:endParaRPr/>
            </a:p>
          </p:txBody>
        </p:sp>
        <p:pic>
          <p:nvPicPr>
            <p:cNvPr id="5" name="object 5"/>
            <p:cNvPicPr/>
            <p:nvPr/>
          </p:nvPicPr>
          <p:blipFill>
            <a:blip r:embed="rId3" cstate="print"/>
            <a:stretch>
              <a:fillRect/>
            </a:stretch>
          </p:blipFill>
          <p:spPr>
            <a:xfrm>
              <a:off x="10267188" y="22859"/>
              <a:ext cx="1924811" cy="2636520"/>
            </a:xfrm>
            <a:prstGeom prst="rect">
              <a:avLst/>
            </a:prstGeom>
          </p:spPr>
        </p:pic>
        <p:sp>
          <p:nvSpPr>
            <p:cNvPr id="6" name="object 6"/>
            <p:cNvSpPr/>
            <p:nvPr/>
          </p:nvSpPr>
          <p:spPr>
            <a:xfrm>
              <a:off x="694944" y="6373367"/>
              <a:ext cx="8388350" cy="158750"/>
            </a:xfrm>
            <a:custGeom>
              <a:avLst/>
              <a:gdLst/>
              <a:ahLst/>
              <a:cxnLst/>
              <a:rect l="l" t="t" r="r" b="b"/>
              <a:pathLst>
                <a:path w="8388350" h="158750">
                  <a:moveTo>
                    <a:pt x="8388096" y="0"/>
                  </a:moveTo>
                  <a:lnTo>
                    <a:pt x="77978" y="0"/>
                  </a:lnTo>
                  <a:lnTo>
                    <a:pt x="0" y="158495"/>
                  </a:lnTo>
                  <a:lnTo>
                    <a:pt x="8388096" y="158495"/>
                  </a:lnTo>
                  <a:lnTo>
                    <a:pt x="8388096" y="0"/>
                  </a:lnTo>
                  <a:close/>
                </a:path>
              </a:pathLst>
            </a:custGeom>
            <a:solidFill>
              <a:srgbClr val="FFFFFF"/>
            </a:solidFill>
          </p:spPr>
          <p:txBody>
            <a:bodyPr wrap="square" lIns="0" tIns="0" rIns="0" bIns="0" rtlCol="0"/>
            <a:lstStyle/>
            <a:p>
              <a:endParaRPr/>
            </a:p>
          </p:txBody>
        </p:sp>
        <p:pic>
          <p:nvPicPr>
            <p:cNvPr id="7" name="object 7"/>
            <p:cNvPicPr/>
            <p:nvPr/>
          </p:nvPicPr>
          <p:blipFill>
            <a:blip r:embed="rId4" cstate="print"/>
            <a:stretch>
              <a:fillRect/>
            </a:stretch>
          </p:blipFill>
          <p:spPr>
            <a:xfrm>
              <a:off x="9290304" y="6364223"/>
              <a:ext cx="2546604" cy="216407"/>
            </a:xfrm>
            <a:prstGeom prst="rect">
              <a:avLst/>
            </a:prstGeom>
          </p:spPr>
        </p:pic>
      </p:grpSp>
      <p:sp>
        <p:nvSpPr>
          <p:cNvPr id="8" name="object 8"/>
          <p:cNvSpPr txBox="1">
            <a:spLocks noGrp="1"/>
          </p:cNvSpPr>
          <p:nvPr>
            <p:ph type="title"/>
          </p:nvPr>
        </p:nvSpPr>
        <p:spPr>
          <a:xfrm>
            <a:off x="4806188" y="3337305"/>
            <a:ext cx="5328412" cy="1199687"/>
          </a:xfrm>
          <a:prstGeom prst="rect">
            <a:avLst/>
          </a:prstGeom>
        </p:spPr>
        <p:txBody>
          <a:bodyPr vert="horz" wrap="square" lIns="0" tIns="121285" rIns="0" bIns="0" rtlCol="0">
            <a:spAutoFit/>
          </a:bodyPr>
          <a:lstStyle/>
          <a:p>
            <a:pPr marL="12700" marR="5080" indent="240029">
              <a:lnSpc>
                <a:spcPts val="4180"/>
              </a:lnSpc>
              <a:spcBef>
                <a:spcPts val="955"/>
              </a:spcBef>
            </a:pPr>
            <a:r>
              <a:rPr lang="en-ZA" sz="4200" dirty="0">
                <a:solidFill>
                  <a:schemeClr val="bg1"/>
                </a:solidFill>
                <a:latin typeface="Arial"/>
                <a:cs typeface="Arial"/>
              </a:rPr>
              <a:t>Exploratory Data Analysis (EDA)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8613548" cy="574675"/>
          </a:xfrm>
          <a:prstGeom prst="rect">
            <a:avLst/>
          </a:prstGeom>
        </p:spPr>
        <p:txBody>
          <a:bodyPr vert="horz" wrap="square" lIns="0" tIns="12700" rIns="0" bIns="0" rtlCol="0">
            <a:spAutoFit/>
          </a:bodyPr>
          <a:lstStyle/>
          <a:p>
            <a:pPr marL="12700">
              <a:lnSpc>
                <a:spcPct val="100000"/>
              </a:lnSpc>
              <a:spcBef>
                <a:spcPts val="100"/>
              </a:spcBef>
            </a:pPr>
            <a:r>
              <a:rPr lang="en-ZA" dirty="0"/>
              <a:t>EXPLORATORY DATA ANALYSIS</a:t>
            </a:r>
            <a:endParaRPr lang="en-ZA" sz="1600" dirty="0"/>
          </a:p>
        </p:txBody>
      </p:sp>
      <p:sp>
        <p:nvSpPr>
          <p:cNvPr id="2" name="Text Placeholder 1">
            <a:extLst>
              <a:ext uri="{FF2B5EF4-FFF2-40B4-BE49-F238E27FC236}">
                <a16:creationId xmlns:a16="http://schemas.microsoft.com/office/drawing/2014/main" id="{BA5EFBCC-A184-3D47-F984-5BC03C49763C}"/>
              </a:ext>
            </a:extLst>
          </p:cNvPr>
          <p:cNvSpPr>
            <a:spLocks noGrp="1"/>
          </p:cNvSpPr>
          <p:nvPr>
            <p:ph type="body" idx="1"/>
          </p:nvPr>
        </p:nvSpPr>
        <p:spPr>
          <a:xfrm>
            <a:off x="686971" y="1371600"/>
            <a:ext cx="6540907" cy="1384995"/>
          </a:xfrm>
        </p:spPr>
        <p:txBody>
          <a:bodyPr/>
          <a:lstStyle/>
          <a:p>
            <a:pPr marL="285750" indent="-285750">
              <a:buFont typeface="Arial" panose="020B0604020202020204" pitchFamily="34" charset="0"/>
              <a:buChar char="•"/>
            </a:pPr>
            <a:r>
              <a:rPr lang="en-ZA" b="1" dirty="0"/>
              <a:t>Distribution of target variable</a:t>
            </a:r>
          </a:p>
          <a:p>
            <a:pPr marL="742950" lvl="1" indent="-285750">
              <a:buFont typeface="Arial" panose="020B0604020202020204" pitchFamily="34" charset="0"/>
              <a:buChar char="•"/>
            </a:pPr>
            <a:r>
              <a:rPr lang="en-ZA" dirty="0"/>
              <a:t>92% of data belong to good clients while 8% it is clients that defaulted on a loan.</a:t>
            </a:r>
          </a:p>
          <a:p>
            <a:pPr marL="742950" lvl="1" indent="-285750">
              <a:buFont typeface="Arial" panose="020B0604020202020204" pitchFamily="34" charset="0"/>
              <a:buChar char="•"/>
            </a:pPr>
            <a:r>
              <a:rPr lang="en-ZA" dirty="0"/>
              <a:t>Highly unbalanced dataset</a:t>
            </a:r>
          </a:p>
          <a:p>
            <a:pPr marL="285750" indent="-285750">
              <a:buFont typeface="Arial" panose="020B0604020202020204" pitchFamily="34" charset="0"/>
              <a:buChar char="•"/>
            </a:pPr>
            <a:endParaRPr lang="en-ZA" b="1" dirty="0"/>
          </a:p>
        </p:txBody>
      </p:sp>
      <p:sp>
        <p:nvSpPr>
          <p:cNvPr id="70" name="object 70"/>
          <p:cNvSpPr txBox="1"/>
          <p:nvPr/>
        </p:nvSpPr>
        <p:spPr>
          <a:xfrm>
            <a:off x="402031" y="6259419"/>
            <a:ext cx="246379"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5</a:t>
            </a:fld>
            <a:endParaRPr sz="2400">
              <a:latin typeface="Arial"/>
              <a:cs typeface="Arial"/>
            </a:endParaRPr>
          </a:p>
        </p:txBody>
      </p:sp>
      <p:pic>
        <p:nvPicPr>
          <p:cNvPr id="4" name="Picture 3" descr="Chart, pie chart">
            <a:extLst>
              <a:ext uri="{FF2B5EF4-FFF2-40B4-BE49-F238E27FC236}">
                <a16:creationId xmlns:a16="http://schemas.microsoft.com/office/drawing/2014/main" id="{8DAAF78C-39C2-8B55-46F0-C076D1D87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1123950"/>
            <a:ext cx="4419600" cy="4610100"/>
          </a:xfrm>
          <a:prstGeom prst="rect">
            <a:avLst/>
          </a:prstGeom>
        </p:spPr>
      </p:pic>
      <p:pic>
        <p:nvPicPr>
          <p:cNvPr id="6" name="Picture 5">
            <a:extLst>
              <a:ext uri="{FF2B5EF4-FFF2-40B4-BE49-F238E27FC236}">
                <a16:creationId xmlns:a16="http://schemas.microsoft.com/office/drawing/2014/main" id="{1C1DDBF0-2293-043A-3F8F-776166573CF6}"/>
              </a:ext>
            </a:extLst>
          </p:cNvPr>
          <p:cNvPicPr>
            <a:picLocks noChangeAspect="1"/>
          </p:cNvPicPr>
          <p:nvPr/>
        </p:nvPicPr>
        <p:blipFill>
          <a:blip r:embed="rId3"/>
          <a:stretch>
            <a:fillRect/>
          </a:stretch>
        </p:blipFill>
        <p:spPr>
          <a:xfrm>
            <a:off x="1295400" y="3568006"/>
            <a:ext cx="1866900" cy="1066800"/>
          </a:xfrm>
          <a:prstGeom prst="rect">
            <a:avLst/>
          </a:prstGeom>
        </p:spPr>
      </p:pic>
    </p:spTree>
    <p:extLst>
      <p:ext uri="{BB962C8B-B14F-4D97-AF65-F5344CB8AC3E}">
        <p14:creationId xmlns:p14="http://schemas.microsoft.com/office/powerpoint/2010/main" val="382779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8613548" cy="574675"/>
          </a:xfrm>
          <a:prstGeom prst="rect">
            <a:avLst/>
          </a:prstGeom>
        </p:spPr>
        <p:txBody>
          <a:bodyPr vert="horz" wrap="square" lIns="0" tIns="12700" rIns="0" bIns="0" rtlCol="0">
            <a:spAutoFit/>
          </a:bodyPr>
          <a:lstStyle/>
          <a:p>
            <a:pPr marL="12700">
              <a:lnSpc>
                <a:spcPct val="100000"/>
              </a:lnSpc>
              <a:spcBef>
                <a:spcPts val="100"/>
              </a:spcBef>
            </a:pPr>
            <a:r>
              <a:rPr lang="en-ZA" dirty="0"/>
              <a:t>EXPLORATORY DATA ANALYSIS</a:t>
            </a:r>
            <a:endParaRPr lang="en-ZA" sz="1600" dirty="0"/>
          </a:p>
        </p:txBody>
      </p:sp>
      <p:sp>
        <p:nvSpPr>
          <p:cNvPr id="2" name="Text Placeholder 1">
            <a:extLst>
              <a:ext uri="{FF2B5EF4-FFF2-40B4-BE49-F238E27FC236}">
                <a16:creationId xmlns:a16="http://schemas.microsoft.com/office/drawing/2014/main" id="{BA5EFBCC-A184-3D47-F984-5BC03C49763C}"/>
              </a:ext>
            </a:extLst>
          </p:cNvPr>
          <p:cNvSpPr>
            <a:spLocks noGrp="1"/>
          </p:cNvSpPr>
          <p:nvPr>
            <p:ph type="body" idx="1"/>
          </p:nvPr>
        </p:nvSpPr>
        <p:spPr>
          <a:xfrm>
            <a:off x="682852" y="1219200"/>
            <a:ext cx="6540907" cy="553998"/>
          </a:xfrm>
        </p:spPr>
        <p:txBody>
          <a:bodyPr/>
          <a:lstStyle/>
          <a:p>
            <a:r>
              <a:rPr lang="en-US" b="1" dirty="0"/>
              <a:t>Visualization of the categoric distribution:</a:t>
            </a:r>
            <a:endParaRPr lang="en-ZA" dirty="0"/>
          </a:p>
          <a:p>
            <a:pPr marL="285750" indent="-285750">
              <a:buFont typeface="Arial" panose="020B0604020202020204" pitchFamily="34" charset="0"/>
              <a:buChar char="•"/>
            </a:pPr>
            <a:endParaRPr lang="en-ZA" b="1" dirty="0"/>
          </a:p>
        </p:txBody>
      </p:sp>
      <p:sp>
        <p:nvSpPr>
          <p:cNvPr id="70" name="object 70"/>
          <p:cNvSpPr txBox="1"/>
          <p:nvPr/>
        </p:nvSpPr>
        <p:spPr>
          <a:xfrm>
            <a:off x="402031" y="6259419"/>
            <a:ext cx="246379"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6</a:t>
            </a:fld>
            <a:endParaRPr sz="2400">
              <a:latin typeface="Arial"/>
              <a:cs typeface="Arial"/>
            </a:endParaRPr>
          </a:p>
        </p:txBody>
      </p:sp>
      <p:pic>
        <p:nvPicPr>
          <p:cNvPr id="5" name="Picture 4">
            <a:extLst>
              <a:ext uri="{FF2B5EF4-FFF2-40B4-BE49-F238E27FC236}">
                <a16:creationId xmlns:a16="http://schemas.microsoft.com/office/drawing/2014/main" id="{3CA06705-DAC3-E72D-E7C4-72FA0E945DA5}"/>
              </a:ext>
            </a:extLst>
          </p:cNvPr>
          <p:cNvPicPr>
            <a:picLocks noChangeAspect="1"/>
          </p:cNvPicPr>
          <p:nvPr/>
        </p:nvPicPr>
        <p:blipFill>
          <a:blip r:embed="rId2"/>
          <a:stretch>
            <a:fillRect/>
          </a:stretch>
        </p:blipFill>
        <p:spPr>
          <a:xfrm>
            <a:off x="627815" y="1981200"/>
            <a:ext cx="5163385" cy="3639584"/>
          </a:xfrm>
          <a:prstGeom prst="rect">
            <a:avLst/>
          </a:prstGeom>
        </p:spPr>
      </p:pic>
      <p:pic>
        <p:nvPicPr>
          <p:cNvPr id="8" name="Picture 7">
            <a:extLst>
              <a:ext uri="{FF2B5EF4-FFF2-40B4-BE49-F238E27FC236}">
                <a16:creationId xmlns:a16="http://schemas.microsoft.com/office/drawing/2014/main" id="{A3541528-123C-EDA1-1EEA-4DF47B1FC8DA}"/>
              </a:ext>
            </a:extLst>
          </p:cNvPr>
          <p:cNvPicPr>
            <a:picLocks noChangeAspect="1"/>
          </p:cNvPicPr>
          <p:nvPr/>
        </p:nvPicPr>
        <p:blipFill>
          <a:blip r:embed="rId3"/>
          <a:stretch>
            <a:fillRect/>
          </a:stretch>
        </p:blipFill>
        <p:spPr>
          <a:xfrm>
            <a:off x="5815914" y="2098708"/>
            <a:ext cx="5690286" cy="3311492"/>
          </a:xfrm>
          <a:prstGeom prst="rect">
            <a:avLst/>
          </a:prstGeom>
        </p:spPr>
      </p:pic>
    </p:spTree>
    <p:extLst>
      <p:ext uri="{BB962C8B-B14F-4D97-AF65-F5344CB8AC3E}">
        <p14:creationId xmlns:p14="http://schemas.microsoft.com/office/powerpoint/2010/main" val="283018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8613548" cy="574675"/>
          </a:xfrm>
          <a:prstGeom prst="rect">
            <a:avLst/>
          </a:prstGeom>
        </p:spPr>
        <p:txBody>
          <a:bodyPr vert="horz" wrap="square" lIns="0" tIns="12700" rIns="0" bIns="0" rtlCol="0">
            <a:spAutoFit/>
          </a:bodyPr>
          <a:lstStyle/>
          <a:p>
            <a:pPr marL="12700">
              <a:lnSpc>
                <a:spcPct val="100000"/>
              </a:lnSpc>
              <a:spcBef>
                <a:spcPts val="100"/>
              </a:spcBef>
            </a:pPr>
            <a:r>
              <a:rPr lang="en-ZA" dirty="0"/>
              <a:t>EXPLORATORY DATA ANALYSIS</a:t>
            </a:r>
            <a:endParaRPr lang="en-ZA" sz="1600" dirty="0"/>
          </a:p>
        </p:txBody>
      </p:sp>
      <p:sp>
        <p:nvSpPr>
          <p:cNvPr id="2" name="Text Placeholder 1">
            <a:extLst>
              <a:ext uri="{FF2B5EF4-FFF2-40B4-BE49-F238E27FC236}">
                <a16:creationId xmlns:a16="http://schemas.microsoft.com/office/drawing/2014/main" id="{BA5EFBCC-A184-3D47-F984-5BC03C49763C}"/>
              </a:ext>
            </a:extLst>
          </p:cNvPr>
          <p:cNvSpPr>
            <a:spLocks noGrp="1"/>
          </p:cNvSpPr>
          <p:nvPr>
            <p:ph type="body" idx="1"/>
          </p:nvPr>
        </p:nvSpPr>
        <p:spPr>
          <a:xfrm>
            <a:off x="682852" y="1219200"/>
            <a:ext cx="6540907" cy="553998"/>
          </a:xfrm>
        </p:spPr>
        <p:txBody>
          <a:bodyPr/>
          <a:lstStyle/>
          <a:p>
            <a:r>
              <a:rPr lang="en-US" b="1" dirty="0"/>
              <a:t>Visualization of the categoric distribution:</a:t>
            </a:r>
            <a:endParaRPr lang="en-ZA" dirty="0"/>
          </a:p>
          <a:p>
            <a:pPr marL="285750" indent="-285750">
              <a:buFont typeface="Arial" panose="020B0604020202020204" pitchFamily="34" charset="0"/>
              <a:buChar char="•"/>
            </a:pPr>
            <a:endParaRPr lang="en-ZA" b="1" dirty="0"/>
          </a:p>
        </p:txBody>
      </p:sp>
      <p:sp>
        <p:nvSpPr>
          <p:cNvPr id="70" name="object 70"/>
          <p:cNvSpPr txBox="1"/>
          <p:nvPr/>
        </p:nvSpPr>
        <p:spPr>
          <a:xfrm>
            <a:off x="402031" y="6259419"/>
            <a:ext cx="246379"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7</a:t>
            </a:fld>
            <a:endParaRPr sz="2400">
              <a:latin typeface="Arial"/>
              <a:cs typeface="Arial"/>
            </a:endParaRPr>
          </a:p>
        </p:txBody>
      </p:sp>
      <p:pic>
        <p:nvPicPr>
          <p:cNvPr id="11" name="Picture 10">
            <a:extLst>
              <a:ext uri="{FF2B5EF4-FFF2-40B4-BE49-F238E27FC236}">
                <a16:creationId xmlns:a16="http://schemas.microsoft.com/office/drawing/2014/main" id="{A6F97473-2F89-87FA-CC34-3705E2DD747E}"/>
              </a:ext>
            </a:extLst>
          </p:cNvPr>
          <p:cNvPicPr>
            <a:picLocks noChangeAspect="1"/>
          </p:cNvPicPr>
          <p:nvPr/>
        </p:nvPicPr>
        <p:blipFill>
          <a:blip r:embed="rId2"/>
          <a:stretch>
            <a:fillRect/>
          </a:stretch>
        </p:blipFill>
        <p:spPr>
          <a:xfrm>
            <a:off x="525221" y="1773198"/>
            <a:ext cx="5189779" cy="4246602"/>
          </a:xfrm>
          <a:prstGeom prst="rect">
            <a:avLst/>
          </a:prstGeom>
        </p:spPr>
      </p:pic>
      <p:pic>
        <p:nvPicPr>
          <p:cNvPr id="13" name="Picture 12">
            <a:extLst>
              <a:ext uri="{FF2B5EF4-FFF2-40B4-BE49-F238E27FC236}">
                <a16:creationId xmlns:a16="http://schemas.microsoft.com/office/drawing/2014/main" id="{A4B55E6E-1CD3-D086-ACE1-A21AECCB72F1}"/>
              </a:ext>
            </a:extLst>
          </p:cNvPr>
          <p:cNvPicPr>
            <a:picLocks noChangeAspect="1"/>
          </p:cNvPicPr>
          <p:nvPr/>
        </p:nvPicPr>
        <p:blipFill>
          <a:blip r:embed="rId3"/>
          <a:stretch>
            <a:fillRect/>
          </a:stretch>
        </p:blipFill>
        <p:spPr>
          <a:xfrm>
            <a:off x="5727583" y="1811298"/>
            <a:ext cx="5862170" cy="4170402"/>
          </a:xfrm>
          <a:prstGeom prst="rect">
            <a:avLst/>
          </a:prstGeom>
        </p:spPr>
      </p:pic>
    </p:spTree>
    <p:extLst>
      <p:ext uri="{BB962C8B-B14F-4D97-AF65-F5344CB8AC3E}">
        <p14:creationId xmlns:p14="http://schemas.microsoft.com/office/powerpoint/2010/main" val="77958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8613548" cy="574675"/>
          </a:xfrm>
          <a:prstGeom prst="rect">
            <a:avLst/>
          </a:prstGeom>
        </p:spPr>
        <p:txBody>
          <a:bodyPr vert="horz" wrap="square" lIns="0" tIns="12700" rIns="0" bIns="0" rtlCol="0">
            <a:spAutoFit/>
          </a:bodyPr>
          <a:lstStyle/>
          <a:p>
            <a:pPr marL="12700">
              <a:lnSpc>
                <a:spcPct val="100000"/>
              </a:lnSpc>
              <a:spcBef>
                <a:spcPts val="100"/>
              </a:spcBef>
            </a:pPr>
            <a:r>
              <a:rPr lang="en-ZA" dirty="0"/>
              <a:t>EXPLORATORY DATA ANALYSIS</a:t>
            </a:r>
            <a:endParaRPr lang="en-ZA" sz="1600" dirty="0"/>
          </a:p>
        </p:txBody>
      </p:sp>
      <p:sp>
        <p:nvSpPr>
          <p:cNvPr id="2" name="Text Placeholder 1">
            <a:extLst>
              <a:ext uri="{FF2B5EF4-FFF2-40B4-BE49-F238E27FC236}">
                <a16:creationId xmlns:a16="http://schemas.microsoft.com/office/drawing/2014/main" id="{BA5EFBCC-A184-3D47-F984-5BC03C49763C}"/>
              </a:ext>
            </a:extLst>
          </p:cNvPr>
          <p:cNvSpPr>
            <a:spLocks noGrp="1"/>
          </p:cNvSpPr>
          <p:nvPr>
            <p:ph type="body" idx="1"/>
          </p:nvPr>
        </p:nvSpPr>
        <p:spPr>
          <a:xfrm>
            <a:off x="682852" y="1219200"/>
            <a:ext cx="6540907" cy="553998"/>
          </a:xfrm>
        </p:spPr>
        <p:txBody>
          <a:bodyPr/>
          <a:lstStyle/>
          <a:p>
            <a:r>
              <a:rPr lang="en-US" b="1" dirty="0"/>
              <a:t>Visualization of the feature distribution on the target feature:</a:t>
            </a:r>
            <a:endParaRPr lang="en-ZA" dirty="0"/>
          </a:p>
          <a:p>
            <a:pPr marL="285750" indent="-285750">
              <a:buFont typeface="Arial" panose="020B0604020202020204" pitchFamily="34" charset="0"/>
              <a:buChar char="•"/>
            </a:pPr>
            <a:endParaRPr lang="en-ZA" b="1" dirty="0"/>
          </a:p>
        </p:txBody>
      </p:sp>
      <p:sp>
        <p:nvSpPr>
          <p:cNvPr id="70" name="object 70"/>
          <p:cNvSpPr txBox="1"/>
          <p:nvPr/>
        </p:nvSpPr>
        <p:spPr>
          <a:xfrm>
            <a:off x="402031" y="6259419"/>
            <a:ext cx="246379"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8</a:t>
            </a:fld>
            <a:endParaRPr sz="2400">
              <a:latin typeface="Arial"/>
              <a:cs typeface="Arial"/>
            </a:endParaRPr>
          </a:p>
        </p:txBody>
      </p:sp>
      <p:pic>
        <p:nvPicPr>
          <p:cNvPr id="4" name="Picture 3">
            <a:extLst>
              <a:ext uri="{FF2B5EF4-FFF2-40B4-BE49-F238E27FC236}">
                <a16:creationId xmlns:a16="http://schemas.microsoft.com/office/drawing/2014/main" id="{149BF9FD-6AE9-BEC6-9F93-D87CEB359EEF}"/>
              </a:ext>
            </a:extLst>
          </p:cNvPr>
          <p:cNvPicPr>
            <a:picLocks noChangeAspect="1"/>
          </p:cNvPicPr>
          <p:nvPr/>
        </p:nvPicPr>
        <p:blipFill>
          <a:blip r:embed="rId2"/>
          <a:stretch>
            <a:fillRect/>
          </a:stretch>
        </p:blipFill>
        <p:spPr>
          <a:xfrm>
            <a:off x="666945" y="1773198"/>
            <a:ext cx="4270149" cy="4291923"/>
          </a:xfrm>
          <a:prstGeom prst="rect">
            <a:avLst/>
          </a:prstGeom>
        </p:spPr>
      </p:pic>
      <p:pic>
        <p:nvPicPr>
          <p:cNvPr id="6" name="Picture 5">
            <a:extLst>
              <a:ext uri="{FF2B5EF4-FFF2-40B4-BE49-F238E27FC236}">
                <a16:creationId xmlns:a16="http://schemas.microsoft.com/office/drawing/2014/main" id="{C4962220-2103-CD45-D98C-AFF75F553B37}"/>
              </a:ext>
            </a:extLst>
          </p:cNvPr>
          <p:cNvPicPr>
            <a:picLocks noChangeAspect="1"/>
          </p:cNvPicPr>
          <p:nvPr/>
        </p:nvPicPr>
        <p:blipFill>
          <a:blip r:embed="rId3"/>
          <a:stretch>
            <a:fillRect/>
          </a:stretch>
        </p:blipFill>
        <p:spPr>
          <a:xfrm>
            <a:off x="5638800" y="1748484"/>
            <a:ext cx="5468621" cy="4486221"/>
          </a:xfrm>
          <a:prstGeom prst="rect">
            <a:avLst/>
          </a:prstGeom>
        </p:spPr>
      </p:pic>
    </p:spTree>
    <p:extLst>
      <p:ext uri="{BB962C8B-B14F-4D97-AF65-F5344CB8AC3E}">
        <p14:creationId xmlns:p14="http://schemas.microsoft.com/office/powerpoint/2010/main" val="2500058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82852" y="287223"/>
            <a:ext cx="8613548" cy="574675"/>
          </a:xfrm>
          <a:prstGeom prst="rect">
            <a:avLst/>
          </a:prstGeom>
        </p:spPr>
        <p:txBody>
          <a:bodyPr vert="horz" wrap="square" lIns="0" tIns="12700" rIns="0" bIns="0" rtlCol="0">
            <a:spAutoFit/>
          </a:bodyPr>
          <a:lstStyle/>
          <a:p>
            <a:pPr marL="12700">
              <a:lnSpc>
                <a:spcPct val="100000"/>
              </a:lnSpc>
              <a:spcBef>
                <a:spcPts val="100"/>
              </a:spcBef>
            </a:pPr>
            <a:r>
              <a:rPr lang="en-ZA" dirty="0"/>
              <a:t>EXPLORATORY DATA ANALYSIS</a:t>
            </a:r>
            <a:endParaRPr lang="en-ZA" sz="1600" dirty="0"/>
          </a:p>
        </p:txBody>
      </p:sp>
      <p:sp>
        <p:nvSpPr>
          <p:cNvPr id="2" name="Text Placeholder 1">
            <a:extLst>
              <a:ext uri="{FF2B5EF4-FFF2-40B4-BE49-F238E27FC236}">
                <a16:creationId xmlns:a16="http://schemas.microsoft.com/office/drawing/2014/main" id="{BA5EFBCC-A184-3D47-F984-5BC03C49763C}"/>
              </a:ext>
            </a:extLst>
          </p:cNvPr>
          <p:cNvSpPr>
            <a:spLocks noGrp="1"/>
          </p:cNvSpPr>
          <p:nvPr>
            <p:ph type="body" idx="1"/>
          </p:nvPr>
        </p:nvSpPr>
        <p:spPr>
          <a:xfrm>
            <a:off x="682852" y="1219200"/>
            <a:ext cx="6540907" cy="553998"/>
          </a:xfrm>
        </p:spPr>
        <p:txBody>
          <a:bodyPr/>
          <a:lstStyle/>
          <a:p>
            <a:r>
              <a:rPr lang="en-US" b="1" dirty="0"/>
              <a:t>Visualization of the feature distribution on the target feature:</a:t>
            </a:r>
            <a:endParaRPr lang="en-ZA" dirty="0"/>
          </a:p>
          <a:p>
            <a:pPr marL="285750" indent="-285750">
              <a:buFont typeface="Arial" panose="020B0604020202020204" pitchFamily="34" charset="0"/>
              <a:buChar char="•"/>
            </a:pPr>
            <a:endParaRPr lang="en-ZA" b="1" dirty="0"/>
          </a:p>
        </p:txBody>
      </p:sp>
      <p:sp>
        <p:nvSpPr>
          <p:cNvPr id="70" name="object 70"/>
          <p:cNvSpPr txBox="1"/>
          <p:nvPr/>
        </p:nvSpPr>
        <p:spPr>
          <a:xfrm>
            <a:off x="402031" y="6259419"/>
            <a:ext cx="246379" cy="366395"/>
          </a:xfrm>
          <a:prstGeom prst="rect">
            <a:avLst/>
          </a:prstGeom>
        </p:spPr>
        <p:txBody>
          <a:bodyPr vert="horz" wrap="square" lIns="0" tIns="0" rIns="0" bIns="0" rtlCol="0">
            <a:spAutoFit/>
          </a:bodyPr>
          <a:lstStyle/>
          <a:p>
            <a:pPr marL="38100">
              <a:lnSpc>
                <a:spcPts val="2755"/>
              </a:lnSpc>
            </a:pPr>
            <a:fld id="{81D60167-4931-47E6-BA6A-407CBD079E47}" type="slidenum">
              <a:rPr sz="2400" b="1" dirty="0">
                <a:solidFill>
                  <a:srgbClr val="0033A0"/>
                </a:solidFill>
                <a:latin typeface="Arial"/>
                <a:cs typeface="Arial"/>
              </a:rPr>
              <a:t>9</a:t>
            </a:fld>
            <a:endParaRPr sz="2400">
              <a:latin typeface="Arial"/>
              <a:cs typeface="Arial"/>
            </a:endParaRPr>
          </a:p>
        </p:txBody>
      </p:sp>
      <p:pic>
        <p:nvPicPr>
          <p:cNvPr id="5" name="Picture 4">
            <a:extLst>
              <a:ext uri="{FF2B5EF4-FFF2-40B4-BE49-F238E27FC236}">
                <a16:creationId xmlns:a16="http://schemas.microsoft.com/office/drawing/2014/main" id="{C7C8438B-2BF6-8482-BC0D-4AFDDBCCB06F}"/>
              </a:ext>
            </a:extLst>
          </p:cNvPr>
          <p:cNvPicPr>
            <a:picLocks noChangeAspect="1"/>
          </p:cNvPicPr>
          <p:nvPr/>
        </p:nvPicPr>
        <p:blipFill>
          <a:blip r:embed="rId2"/>
          <a:stretch>
            <a:fillRect/>
          </a:stretch>
        </p:blipFill>
        <p:spPr>
          <a:xfrm>
            <a:off x="648410" y="1676400"/>
            <a:ext cx="5904789" cy="4583019"/>
          </a:xfrm>
          <a:prstGeom prst="rect">
            <a:avLst/>
          </a:prstGeom>
        </p:spPr>
      </p:pic>
      <p:pic>
        <p:nvPicPr>
          <p:cNvPr id="8" name="Picture 7">
            <a:extLst>
              <a:ext uri="{FF2B5EF4-FFF2-40B4-BE49-F238E27FC236}">
                <a16:creationId xmlns:a16="http://schemas.microsoft.com/office/drawing/2014/main" id="{30BFEBC3-70CF-99C3-2B80-850A61E5D0E1}"/>
              </a:ext>
            </a:extLst>
          </p:cNvPr>
          <p:cNvPicPr>
            <a:picLocks noChangeAspect="1"/>
          </p:cNvPicPr>
          <p:nvPr/>
        </p:nvPicPr>
        <p:blipFill>
          <a:blip r:embed="rId3"/>
          <a:stretch>
            <a:fillRect/>
          </a:stretch>
        </p:blipFill>
        <p:spPr>
          <a:xfrm>
            <a:off x="6477001" y="1676400"/>
            <a:ext cx="5257800" cy="4419600"/>
          </a:xfrm>
          <a:prstGeom prst="rect">
            <a:avLst/>
          </a:prstGeom>
        </p:spPr>
      </p:pic>
    </p:spTree>
    <p:extLst>
      <p:ext uri="{BB962C8B-B14F-4D97-AF65-F5344CB8AC3E}">
        <p14:creationId xmlns:p14="http://schemas.microsoft.com/office/powerpoint/2010/main" val="3601468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9214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632</TotalTime>
  <Words>1452</Words>
  <Application>Microsoft Office PowerPoint</Application>
  <PresentationFormat>Widescreen</PresentationFormat>
  <Paragraphs>207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Arial MT</vt:lpstr>
      <vt:lpstr>Calibri</vt:lpstr>
      <vt:lpstr>Office Theme</vt:lpstr>
      <vt:lpstr>CLASSIFICATION Predict customers who are likely to default on their loan</vt:lpstr>
      <vt:lpstr>PowerPoint Presentation</vt:lpstr>
      <vt:lpstr>INTRODUCTION </vt:lpstr>
      <vt:lpstr>Exploratory Data Analysis (EDA)</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Data Cleaning</vt:lpstr>
      <vt:lpstr>Data Cleaning </vt:lpstr>
      <vt:lpstr>Feature selection and feature engineering</vt:lpstr>
      <vt:lpstr>Feature selection and feature engineering </vt:lpstr>
      <vt:lpstr>Feature selection and feature engineering </vt:lpstr>
      <vt:lpstr>Feature selection and feature engineering </vt:lpstr>
      <vt:lpstr>Feature selection and feature engineering </vt:lpstr>
      <vt:lpstr>Model Development, Performance, Interpretation</vt:lpstr>
      <vt:lpstr>Model Development, Performance, Interpretation  </vt:lpstr>
      <vt:lpstr>Model Development, Performance, Interpretation  </vt:lpstr>
      <vt:lpstr>Model Development, Performance, Interpretation  </vt:lpstr>
      <vt:lpstr>Model Development, Performance, Interpretation  </vt:lpstr>
      <vt:lpstr>Model Development, Performance, Interpretation  </vt:lpstr>
      <vt:lpstr>Model Development, Performance, Interpretation  </vt:lpstr>
      <vt:lpstr>Model Development, Performance, Interpretation  </vt:lpstr>
      <vt:lpstr>Model Deployment, Monitoring &amp; documentation</vt:lpstr>
      <vt:lpstr>Model Deployment, Monitoring &amp; documentation </vt:lpstr>
      <vt:lpstr>Model Deployment, Monitoring &amp; documentation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 Ellefsen</dc:creator>
  <cp:lastModifiedBy>Sinethemba Nongqoto</cp:lastModifiedBy>
  <cp:revision>3</cp:revision>
  <dcterms:created xsi:type="dcterms:W3CDTF">2023-02-01T13:39:38Z</dcterms:created>
  <dcterms:modified xsi:type="dcterms:W3CDTF">2023-02-13T10:54:11Z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2022-07-05T00:00:00Z</vt:filetime>
  </property>
  <property fmtid="{D5CDD505-2E9C-101B-9397-08002B2CF9AE}" pid="3" name="Creator">
    <vt:lpwstr>Microsoft® PowerPoint® for Microsoft 365</vt:lpwstr>
  </property>
  <property fmtid="{D5CDD505-2E9C-101B-9397-08002B2CF9AE}" pid="4" name="LastSaved">
    <vt:filetime>2023-02-01T00:00:00Z</vt:filetime>
  </property>
</Properties>
</file>