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577" r:id="rId4"/>
    <p:sldId id="322" r:id="rId5"/>
    <p:sldId id="323" r:id="rId6"/>
    <p:sldId id="260" r:id="rId7"/>
    <p:sldId id="279" r:id="rId8"/>
    <p:sldId id="554" r:id="rId9"/>
    <p:sldId id="534" r:id="rId10"/>
    <p:sldId id="383" r:id="rId11"/>
    <p:sldId id="535" r:id="rId12"/>
    <p:sldId id="264" r:id="rId13"/>
    <p:sldId id="533" r:id="rId14"/>
    <p:sldId id="540" r:id="rId15"/>
    <p:sldId id="541" r:id="rId16"/>
    <p:sldId id="542" r:id="rId17"/>
    <p:sldId id="543" r:id="rId18"/>
    <p:sldId id="544" r:id="rId19"/>
    <p:sldId id="536" r:id="rId20"/>
    <p:sldId id="545" r:id="rId21"/>
    <p:sldId id="546" r:id="rId22"/>
    <p:sldId id="547" r:id="rId23"/>
    <p:sldId id="549" r:id="rId24"/>
    <p:sldId id="537" r:id="rId25"/>
    <p:sldId id="551" r:id="rId26"/>
    <p:sldId id="550" r:id="rId27"/>
    <p:sldId id="538" r:id="rId28"/>
    <p:sldId id="552" r:id="rId29"/>
    <p:sldId id="555" r:id="rId30"/>
    <p:sldId id="553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4" autoAdjust="0"/>
    <p:restoredTop sz="94717" autoAdjust="0"/>
  </p:normalViewPr>
  <p:slideViewPr>
    <p:cSldViewPr snapToGrid="0" showGuides="1">
      <p:cViewPr>
        <p:scale>
          <a:sx n="71" d="100"/>
          <a:sy n="71" d="100"/>
        </p:scale>
        <p:origin x="-1146" y="-804"/>
      </p:cViewPr>
      <p:guideLst>
        <p:guide orient="horz" pos="2160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3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0038-0195-432D-B756-7590F8936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A4FB1-A804-4E99-811E-0764B7A19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2"/>
            <a:ext cx="10515600" cy="9434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5E8A73-44E1-4B55-8C0E-BEFA8EBE6AC9}" type="datetimeFigureOut">
              <a:rPr lang="id-ID">
                <a:solidFill>
                  <a:prstClr val="black"/>
                </a:solidFill>
              </a:rPr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4ECE0B-6A48-4FB3-98FF-149C947D6D9D}" type="slidenum">
              <a:rPr lang="id-ID">
                <a:solidFill>
                  <a:prstClr val="black"/>
                </a:solidFill>
              </a:rPr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067422" y="1772754"/>
            <a:ext cx="6615775" cy="42604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171565" y="2170895"/>
            <a:ext cx="1017003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因为热爱，所以坚持</a:t>
            </a:r>
            <a:endParaRPr lang="en-US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/>
        </p:nvSpPr>
        <p:spPr bwMode="auto">
          <a:xfrm>
            <a:off x="2542732" y="4781259"/>
            <a:ext cx="720942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PASSION AND LOVE  </a:t>
            </a:r>
            <a:endParaRPr lang="zh-CN" altLang="en-US" sz="2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/>
        </p:nvSpPr>
        <p:spPr bwMode="auto">
          <a:xfrm>
            <a:off x="4362915" y="5239976"/>
            <a:ext cx="40414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主讲人：谢飞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325371" y="5532363"/>
            <a:ext cx="1037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313540" y="5497651"/>
            <a:ext cx="1037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532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170930" y="2697945"/>
            <a:ext cx="1017003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r>
              <a:rPr lang="zh-CN" altLang="en-US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框架讲解</a:t>
            </a:r>
            <a:endParaRPr lang="en-US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894308"/>
            <a:ext cx="261256" cy="988717"/>
          </a:xfrm>
          <a:prstGeom prst="rect">
            <a:avLst/>
          </a:prstGeom>
          <a:solidFill>
            <a:srgbClr val="00B0F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5771" y="979810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0284" y="1555484"/>
            <a:ext cx="164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47745" y="1034415"/>
            <a:ext cx="6746240" cy="1512570"/>
            <a:chOff x="3547548" y="1034547"/>
            <a:chExt cx="6554597" cy="1512573"/>
          </a:xfrm>
        </p:grpSpPr>
        <p:sp>
          <p:nvSpPr>
            <p:cNvPr id="37" name="Freeform 18"/>
            <p:cNvSpPr/>
            <p:nvPr/>
          </p:nvSpPr>
          <p:spPr bwMode="auto">
            <a:xfrm>
              <a:off x="3547548" y="1034547"/>
              <a:ext cx="1516798" cy="1512573"/>
            </a:xfrm>
            <a:custGeom>
              <a:avLst/>
              <a:gdLst>
                <a:gd name="T0" fmla="*/ 389 w 631"/>
                <a:gd name="T1" fmla="*/ 557 h 631"/>
                <a:gd name="T2" fmla="*/ 315 w 631"/>
                <a:gd name="T3" fmla="*/ 568 h 631"/>
                <a:gd name="T4" fmla="*/ 63 w 631"/>
                <a:gd name="T5" fmla="*/ 316 h 631"/>
                <a:gd name="T6" fmla="*/ 315 w 631"/>
                <a:gd name="T7" fmla="*/ 63 h 631"/>
                <a:gd name="T8" fmla="*/ 568 w 631"/>
                <a:gd name="T9" fmla="*/ 316 h 631"/>
                <a:gd name="T10" fmla="*/ 464 w 631"/>
                <a:gd name="T11" fmla="*/ 519 h 631"/>
                <a:gd name="T12" fmla="*/ 519 w 631"/>
                <a:gd name="T13" fmla="*/ 557 h 631"/>
                <a:gd name="T14" fmla="*/ 631 w 631"/>
                <a:gd name="T15" fmla="*/ 316 h 631"/>
                <a:gd name="T16" fmla="*/ 315 w 631"/>
                <a:gd name="T17" fmla="*/ 0 h 631"/>
                <a:gd name="T18" fmla="*/ 0 w 631"/>
                <a:gd name="T19" fmla="*/ 316 h 631"/>
                <a:gd name="T20" fmla="*/ 315 w 631"/>
                <a:gd name="T21" fmla="*/ 631 h 631"/>
                <a:gd name="T22" fmla="*/ 464 w 631"/>
                <a:gd name="T23" fmla="*/ 594 h 631"/>
                <a:gd name="T24" fmla="*/ 389 w 631"/>
                <a:gd name="T25" fmla="*/ 55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31">
                  <a:moveTo>
                    <a:pt x="389" y="557"/>
                  </a:moveTo>
                  <a:cubicBezTo>
                    <a:pt x="366" y="564"/>
                    <a:pt x="341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7"/>
                    <a:pt x="176" y="63"/>
                    <a:pt x="315" y="63"/>
                  </a:cubicBezTo>
                  <a:cubicBezTo>
                    <a:pt x="455" y="63"/>
                    <a:pt x="568" y="177"/>
                    <a:pt x="568" y="316"/>
                  </a:cubicBezTo>
                  <a:cubicBezTo>
                    <a:pt x="568" y="399"/>
                    <a:pt x="527" y="473"/>
                    <a:pt x="464" y="519"/>
                  </a:cubicBezTo>
                  <a:cubicBezTo>
                    <a:pt x="484" y="530"/>
                    <a:pt x="502" y="543"/>
                    <a:pt x="519" y="557"/>
                  </a:cubicBezTo>
                  <a:cubicBezTo>
                    <a:pt x="588" y="499"/>
                    <a:pt x="631" y="412"/>
                    <a:pt x="631" y="316"/>
                  </a:cubicBezTo>
                  <a:cubicBezTo>
                    <a:pt x="631" y="141"/>
                    <a:pt x="490" y="0"/>
                    <a:pt x="315" y="0"/>
                  </a:cubicBez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369" y="631"/>
                    <a:pt x="420" y="618"/>
                    <a:pt x="464" y="594"/>
                  </a:cubicBezTo>
                  <a:cubicBezTo>
                    <a:pt x="442" y="578"/>
                    <a:pt x="416" y="565"/>
                    <a:pt x="389" y="557"/>
                  </a:cubicBez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8" name="Group 23"/>
            <p:cNvGrpSpPr>
              <a:grpSpLocks noChangeAspect="1"/>
            </p:cNvGrpSpPr>
            <p:nvPr/>
          </p:nvGrpSpPr>
          <p:grpSpPr>
            <a:xfrm>
              <a:off x="4050079" y="1417058"/>
              <a:ext cx="513834" cy="680230"/>
              <a:chOff x="4127500" y="2260600"/>
              <a:chExt cx="612776" cy="811213"/>
            </a:xfrm>
            <a:solidFill>
              <a:srgbClr val="FDFDFD"/>
            </a:solidFill>
          </p:grpSpPr>
          <p:sp>
            <p:nvSpPr>
              <p:cNvPr id="39" name="Freeform 22"/>
              <p:cNvSpPr/>
              <p:nvPr/>
            </p:nvSpPr>
            <p:spPr bwMode="auto">
              <a:xfrm>
                <a:off x="4491038" y="2894013"/>
                <a:ext cx="87313" cy="22225"/>
              </a:xfrm>
              <a:custGeom>
                <a:avLst/>
                <a:gdLst>
                  <a:gd name="T0" fmla="*/ 61 w 63"/>
                  <a:gd name="T1" fmla="*/ 9 h 16"/>
                  <a:gd name="T2" fmla="*/ 2 w 63"/>
                  <a:gd name="T3" fmla="*/ 0 h 16"/>
                  <a:gd name="T4" fmla="*/ 0 w 63"/>
                  <a:gd name="T5" fmla="*/ 5 h 16"/>
                  <a:gd name="T6" fmla="*/ 63 w 63"/>
                  <a:gd name="T7" fmla="*/ 16 h 16"/>
                  <a:gd name="T8" fmla="*/ 61 w 63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">
                    <a:moveTo>
                      <a:pt x="61" y="9"/>
                    </a:moveTo>
                    <a:cubicBezTo>
                      <a:pt x="61" y="9"/>
                      <a:pt x="19" y="4"/>
                      <a:pt x="2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6"/>
                      <a:pt x="59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682" tIns="60841" rIns="121682" bIns="60841" numCol="1" anchor="t" anchorCtr="0" compatLnSpc="1"/>
              <a:lstStyle/>
              <a:p>
                <a:pPr defTabSz="1217930">
                  <a:defRPr/>
                </a:pPr>
                <a:endParaRPr lang="en-US" sz="3190" kern="0">
                  <a:solidFill>
                    <a:srgbClr val="262626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40" name="Group 25"/>
              <p:cNvGrpSpPr/>
              <p:nvPr/>
            </p:nvGrpSpPr>
            <p:grpSpPr>
              <a:xfrm>
                <a:off x="4127500" y="2260600"/>
                <a:ext cx="612776" cy="811213"/>
                <a:chOff x="4127500" y="2260600"/>
                <a:chExt cx="612776" cy="811213"/>
              </a:xfrm>
              <a:grpFill/>
            </p:grpSpPr>
            <p:grpSp>
              <p:nvGrpSpPr>
                <p:cNvPr id="41" name="Group 26"/>
                <p:cNvGrpSpPr/>
                <p:nvPr/>
              </p:nvGrpSpPr>
              <p:grpSpPr>
                <a:xfrm>
                  <a:off x="4127500" y="2260600"/>
                  <a:ext cx="612776" cy="811213"/>
                  <a:chOff x="4127500" y="2260600"/>
                  <a:chExt cx="612776" cy="811213"/>
                </a:xfrm>
                <a:grpFill/>
              </p:grpSpPr>
              <p:sp>
                <p:nvSpPr>
                  <p:cNvPr id="44" name="Freeform 19"/>
                  <p:cNvSpPr/>
                  <p:nvPr/>
                </p:nvSpPr>
                <p:spPr bwMode="auto">
                  <a:xfrm>
                    <a:off x="4267200" y="2260600"/>
                    <a:ext cx="271463" cy="234950"/>
                  </a:xfrm>
                  <a:custGeom>
                    <a:avLst/>
                    <a:gdLst>
                      <a:gd name="T0" fmla="*/ 98 w 196"/>
                      <a:gd name="T1" fmla="*/ 0 h 170"/>
                      <a:gd name="T2" fmla="*/ 170 w 196"/>
                      <a:gd name="T3" fmla="*/ 32 h 170"/>
                      <a:gd name="T4" fmla="*/ 180 w 196"/>
                      <a:gd name="T5" fmla="*/ 121 h 170"/>
                      <a:gd name="T6" fmla="*/ 165 w 196"/>
                      <a:gd name="T7" fmla="*/ 168 h 170"/>
                      <a:gd name="T8" fmla="*/ 157 w 196"/>
                      <a:gd name="T9" fmla="*/ 121 h 170"/>
                      <a:gd name="T10" fmla="*/ 142 w 196"/>
                      <a:gd name="T11" fmla="*/ 67 h 170"/>
                      <a:gd name="T12" fmla="*/ 97 w 196"/>
                      <a:gd name="T13" fmla="*/ 61 h 170"/>
                      <a:gd name="T14" fmla="*/ 41 w 196"/>
                      <a:gd name="T15" fmla="*/ 71 h 170"/>
                      <a:gd name="T16" fmla="*/ 30 w 196"/>
                      <a:gd name="T17" fmla="*/ 123 h 170"/>
                      <a:gd name="T18" fmla="*/ 26 w 196"/>
                      <a:gd name="T19" fmla="*/ 159 h 170"/>
                      <a:gd name="T20" fmla="*/ 18 w 196"/>
                      <a:gd name="T21" fmla="*/ 97 h 170"/>
                      <a:gd name="T22" fmla="*/ 98 w 196"/>
                      <a:gd name="T23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6" h="170">
                        <a:moveTo>
                          <a:pt x="98" y="0"/>
                        </a:moveTo>
                        <a:cubicBezTo>
                          <a:pt x="98" y="0"/>
                          <a:pt x="145" y="4"/>
                          <a:pt x="170" y="32"/>
                        </a:cubicBezTo>
                        <a:cubicBezTo>
                          <a:pt x="196" y="60"/>
                          <a:pt x="186" y="97"/>
                          <a:pt x="180" y="121"/>
                        </a:cubicBezTo>
                        <a:cubicBezTo>
                          <a:pt x="180" y="121"/>
                          <a:pt x="165" y="165"/>
                          <a:pt x="165" y="168"/>
                        </a:cubicBezTo>
                        <a:cubicBezTo>
                          <a:pt x="165" y="170"/>
                          <a:pt x="162" y="132"/>
                          <a:pt x="157" y="121"/>
                        </a:cubicBezTo>
                        <a:cubicBezTo>
                          <a:pt x="152" y="110"/>
                          <a:pt x="160" y="79"/>
                          <a:pt x="142" y="67"/>
                        </a:cubicBezTo>
                        <a:cubicBezTo>
                          <a:pt x="123" y="55"/>
                          <a:pt x="97" y="61"/>
                          <a:pt x="97" y="61"/>
                        </a:cubicBezTo>
                        <a:cubicBezTo>
                          <a:pt x="97" y="61"/>
                          <a:pt x="59" y="50"/>
                          <a:pt x="41" y="71"/>
                        </a:cubicBezTo>
                        <a:cubicBezTo>
                          <a:pt x="23" y="91"/>
                          <a:pt x="33" y="107"/>
                          <a:pt x="30" y="123"/>
                        </a:cubicBezTo>
                        <a:cubicBezTo>
                          <a:pt x="28" y="139"/>
                          <a:pt x="26" y="159"/>
                          <a:pt x="26" y="159"/>
                        </a:cubicBezTo>
                        <a:cubicBezTo>
                          <a:pt x="26" y="159"/>
                          <a:pt x="19" y="115"/>
                          <a:pt x="18" y="97"/>
                        </a:cubicBezTo>
                        <a:cubicBezTo>
                          <a:pt x="16" y="80"/>
                          <a:pt x="0" y="18"/>
                          <a:pt x="9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682" tIns="60841" rIns="121682" bIns="60841" numCol="1" anchor="t" anchorCtr="0" compatLnSpc="1"/>
                  <a:lstStyle/>
                  <a:p>
                    <a:pPr defTabSz="1217930">
                      <a:defRPr/>
                    </a:pPr>
                    <a:endParaRPr lang="en-US" sz="3190" kern="0">
                      <a:solidFill>
                        <a:srgbClr val="262626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5" name="Freeform 20"/>
                  <p:cNvSpPr/>
                  <p:nvPr/>
                </p:nvSpPr>
                <p:spPr bwMode="auto">
                  <a:xfrm>
                    <a:off x="4127500" y="2557463"/>
                    <a:ext cx="612776" cy="514350"/>
                  </a:xfrm>
                  <a:custGeom>
                    <a:avLst/>
                    <a:gdLst>
                      <a:gd name="T0" fmla="*/ 152 w 442"/>
                      <a:gd name="T1" fmla="*/ 10 h 371"/>
                      <a:gd name="T2" fmla="*/ 158 w 442"/>
                      <a:gd name="T3" fmla="*/ 40 h 371"/>
                      <a:gd name="T4" fmla="*/ 200 w 442"/>
                      <a:gd name="T5" fmla="*/ 72 h 371"/>
                      <a:gd name="T6" fmla="*/ 258 w 442"/>
                      <a:gd name="T7" fmla="*/ 14 h 371"/>
                      <a:gd name="T8" fmla="*/ 257 w 442"/>
                      <a:gd name="T9" fmla="*/ 0 h 371"/>
                      <a:gd name="T10" fmla="*/ 277 w 442"/>
                      <a:gd name="T11" fmla="*/ 19 h 371"/>
                      <a:gd name="T12" fmla="*/ 278 w 442"/>
                      <a:gd name="T13" fmla="*/ 28 h 371"/>
                      <a:gd name="T14" fmla="*/ 374 w 442"/>
                      <a:gd name="T15" fmla="*/ 56 h 371"/>
                      <a:gd name="T16" fmla="*/ 429 w 442"/>
                      <a:gd name="T17" fmla="*/ 197 h 371"/>
                      <a:gd name="T18" fmla="*/ 420 w 442"/>
                      <a:gd name="T19" fmla="*/ 336 h 371"/>
                      <a:gd name="T20" fmla="*/ 360 w 442"/>
                      <a:gd name="T21" fmla="*/ 356 h 371"/>
                      <a:gd name="T22" fmla="*/ 325 w 442"/>
                      <a:gd name="T23" fmla="*/ 352 h 371"/>
                      <a:gd name="T24" fmla="*/ 324 w 442"/>
                      <a:gd name="T25" fmla="*/ 309 h 371"/>
                      <a:gd name="T26" fmla="*/ 316 w 442"/>
                      <a:gd name="T27" fmla="*/ 252 h 371"/>
                      <a:gd name="T28" fmla="*/ 334 w 442"/>
                      <a:gd name="T29" fmla="*/ 248 h 371"/>
                      <a:gd name="T30" fmla="*/ 311 w 442"/>
                      <a:gd name="T31" fmla="*/ 226 h 371"/>
                      <a:gd name="T32" fmla="*/ 269 w 442"/>
                      <a:gd name="T33" fmla="*/ 248 h 371"/>
                      <a:gd name="T34" fmla="*/ 208 w 442"/>
                      <a:gd name="T35" fmla="*/ 237 h 371"/>
                      <a:gd name="T36" fmla="*/ 206 w 442"/>
                      <a:gd name="T37" fmla="*/ 117 h 371"/>
                      <a:gd name="T38" fmla="*/ 202 w 442"/>
                      <a:gd name="T39" fmla="*/ 105 h 371"/>
                      <a:gd name="T40" fmla="*/ 211 w 442"/>
                      <a:gd name="T41" fmla="*/ 89 h 371"/>
                      <a:gd name="T42" fmla="*/ 234 w 442"/>
                      <a:gd name="T43" fmla="*/ 73 h 371"/>
                      <a:gd name="T44" fmla="*/ 227 w 442"/>
                      <a:gd name="T45" fmla="*/ 64 h 371"/>
                      <a:gd name="T46" fmla="*/ 204 w 442"/>
                      <a:gd name="T47" fmla="*/ 81 h 371"/>
                      <a:gd name="T48" fmla="*/ 196 w 442"/>
                      <a:gd name="T49" fmla="*/ 81 h 371"/>
                      <a:gd name="T50" fmla="*/ 176 w 442"/>
                      <a:gd name="T51" fmla="*/ 68 h 371"/>
                      <a:gd name="T52" fmla="*/ 166 w 442"/>
                      <a:gd name="T53" fmla="*/ 79 h 371"/>
                      <a:gd name="T54" fmla="*/ 187 w 442"/>
                      <a:gd name="T55" fmla="*/ 91 h 371"/>
                      <a:gd name="T56" fmla="*/ 184 w 442"/>
                      <a:gd name="T57" fmla="*/ 101 h 371"/>
                      <a:gd name="T58" fmla="*/ 174 w 442"/>
                      <a:gd name="T59" fmla="*/ 117 h 371"/>
                      <a:gd name="T60" fmla="*/ 165 w 442"/>
                      <a:gd name="T61" fmla="*/ 226 h 371"/>
                      <a:gd name="T62" fmla="*/ 118 w 442"/>
                      <a:gd name="T63" fmla="*/ 227 h 371"/>
                      <a:gd name="T64" fmla="*/ 89 w 442"/>
                      <a:gd name="T65" fmla="*/ 267 h 371"/>
                      <a:gd name="T66" fmla="*/ 102 w 442"/>
                      <a:gd name="T67" fmla="*/ 275 h 371"/>
                      <a:gd name="T68" fmla="*/ 98 w 442"/>
                      <a:gd name="T69" fmla="*/ 364 h 371"/>
                      <a:gd name="T70" fmla="*/ 53 w 442"/>
                      <a:gd name="T71" fmla="*/ 367 h 371"/>
                      <a:gd name="T72" fmla="*/ 4 w 442"/>
                      <a:gd name="T73" fmla="*/ 310 h 371"/>
                      <a:gd name="T74" fmla="*/ 6 w 442"/>
                      <a:gd name="T75" fmla="*/ 180 h 371"/>
                      <a:gd name="T76" fmla="*/ 46 w 442"/>
                      <a:gd name="T77" fmla="*/ 77 h 371"/>
                      <a:gd name="T78" fmla="*/ 125 w 442"/>
                      <a:gd name="T79" fmla="*/ 46 h 371"/>
                      <a:gd name="T80" fmla="*/ 152 w 442"/>
                      <a:gd name="T81" fmla="*/ 1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442" h="371">
                        <a:moveTo>
                          <a:pt x="152" y="10"/>
                        </a:moveTo>
                        <a:cubicBezTo>
                          <a:pt x="152" y="10"/>
                          <a:pt x="149" y="27"/>
                          <a:pt x="158" y="40"/>
                        </a:cubicBezTo>
                        <a:cubicBezTo>
                          <a:pt x="168" y="53"/>
                          <a:pt x="193" y="75"/>
                          <a:pt x="200" y="72"/>
                        </a:cubicBezTo>
                        <a:cubicBezTo>
                          <a:pt x="207" y="70"/>
                          <a:pt x="255" y="26"/>
                          <a:pt x="258" y="14"/>
                        </a:cubicBezTo>
                        <a:cubicBezTo>
                          <a:pt x="261" y="2"/>
                          <a:pt x="257" y="0"/>
                          <a:pt x="257" y="0"/>
                        </a:cubicBezTo>
                        <a:cubicBezTo>
                          <a:pt x="257" y="0"/>
                          <a:pt x="276" y="15"/>
                          <a:pt x="277" y="19"/>
                        </a:cubicBezTo>
                        <a:cubicBezTo>
                          <a:pt x="278" y="24"/>
                          <a:pt x="278" y="28"/>
                          <a:pt x="278" y="28"/>
                        </a:cubicBezTo>
                        <a:cubicBezTo>
                          <a:pt x="278" y="28"/>
                          <a:pt x="346" y="34"/>
                          <a:pt x="374" y="56"/>
                        </a:cubicBezTo>
                        <a:cubicBezTo>
                          <a:pt x="402" y="78"/>
                          <a:pt x="421" y="146"/>
                          <a:pt x="429" y="197"/>
                        </a:cubicBezTo>
                        <a:cubicBezTo>
                          <a:pt x="437" y="247"/>
                          <a:pt x="442" y="316"/>
                          <a:pt x="420" y="336"/>
                        </a:cubicBezTo>
                        <a:cubicBezTo>
                          <a:pt x="398" y="356"/>
                          <a:pt x="360" y="356"/>
                          <a:pt x="360" y="356"/>
                        </a:cubicBezTo>
                        <a:cubicBezTo>
                          <a:pt x="360" y="356"/>
                          <a:pt x="328" y="360"/>
                          <a:pt x="325" y="352"/>
                        </a:cubicBezTo>
                        <a:cubicBezTo>
                          <a:pt x="323" y="344"/>
                          <a:pt x="331" y="328"/>
                          <a:pt x="324" y="309"/>
                        </a:cubicBezTo>
                        <a:cubicBezTo>
                          <a:pt x="317" y="291"/>
                          <a:pt x="310" y="263"/>
                          <a:pt x="316" y="252"/>
                        </a:cubicBezTo>
                        <a:cubicBezTo>
                          <a:pt x="334" y="248"/>
                          <a:pt x="334" y="248"/>
                          <a:pt x="334" y="248"/>
                        </a:cubicBezTo>
                        <a:cubicBezTo>
                          <a:pt x="334" y="248"/>
                          <a:pt x="328" y="225"/>
                          <a:pt x="311" y="226"/>
                        </a:cubicBezTo>
                        <a:cubicBezTo>
                          <a:pt x="294" y="227"/>
                          <a:pt x="290" y="248"/>
                          <a:pt x="269" y="248"/>
                        </a:cubicBezTo>
                        <a:cubicBezTo>
                          <a:pt x="249" y="248"/>
                          <a:pt x="208" y="237"/>
                          <a:pt x="208" y="237"/>
                        </a:cubicBezTo>
                        <a:cubicBezTo>
                          <a:pt x="206" y="117"/>
                          <a:pt x="206" y="117"/>
                          <a:pt x="206" y="117"/>
                        </a:cubicBezTo>
                        <a:cubicBezTo>
                          <a:pt x="202" y="105"/>
                          <a:pt x="202" y="105"/>
                          <a:pt x="202" y="105"/>
                        </a:cubicBezTo>
                        <a:cubicBezTo>
                          <a:pt x="211" y="89"/>
                          <a:pt x="211" y="89"/>
                          <a:pt x="211" y="89"/>
                        </a:cubicBezTo>
                        <a:cubicBezTo>
                          <a:pt x="234" y="73"/>
                          <a:pt x="234" y="73"/>
                          <a:pt x="234" y="73"/>
                        </a:cubicBezTo>
                        <a:cubicBezTo>
                          <a:pt x="227" y="64"/>
                          <a:pt x="227" y="64"/>
                          <a:pt x="227" y="64"/>
                        </a:cubicBezTo>
                        <a:cubicBezTo>
                          <a:pt x="204" y="81"/>
                          <a:pt x="204" y="81"/>
                          <a:pt x="204" y="81"/>
                        </a:cubicBezTo>
                        <a:cubicBezTo>
                          <a:pt x="196" y="81"/>
                          <a:pt x="196" y="81"/>
                          <a:pt x="196" y="81"/>
                        </a:cubicBezTo>
                        <a:cubicBezTo>
                          <a:pt x="176" y="68"/>
                          <a:pt x="176" y="68"/>
                          <a:pt x="176" y="68"/>
                        </a:cubicBezTo>
                        <a:cubicBezTo>
                          <a:pt x="166" y="79"/>
                          <a:pt x="166" y="79"/>
                          <a:pt x="166" y="79"/>
                        </a:cubicBezTo>
                        <a:cubicBezTo>
                          <a:pt x="187" y="91"/>
                          <a:pt x="187" y="91"/>
                          <a:pt x="187" y="91"/>
                        </a:cubicBezTo>
                        <a:cubicBezTo>
                          <a:pt x="184" y="101"/>
                          <a:pt x="184" y="101"/>
                          <a:pt x="184" y="101"/>
                        </a:cubicBez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65" y="226"/>
                          <a:pt x="165" y="226"/>
                          <a:pt x="165" y="226"/>
                        </a:cubicBezTo>
                        <a:cubicBezTo>
                          <a:pt x="165" y="226"/>
                          <a:pt x="136" y="221"/>
                          <a:pt x="118" y="227"/>
                        </a:cubicBezTo>
                        <a:cubicBezTo>
                          <a:pt x="100" y="234"/>
                          <a:pt x="88" y="254"/>
                          <a:pt x="89" y="267"/>
                        </a:cubicBezTo>
                        <a:cubicBezTo>
                          <a:pt x="89" y="267"/>
                          <a:pt x="88" y="276"/>
                          <a:pt x="102" y="275"/>
                        </a:cubicBezTo>
                        <a:cubicBezTo>
                          <a:pt x="102" y="275"/>
                          <a:pt x="98" y="362"/>
                          <a:pt x="98" y="364"/>
                        </a:cubicBezTo>
                        <a:cubicBezTo>
                          <a:pt x="98" y="366"/>
                          <a:pt x="76" y="371"/>
                          <a:pt x="53" y="367"/>
                        </a:cubicBezTo>
                        <a:cubicBezTo>
                          <a:pt x="31" y="364"/>
                          <a:pt x="9" y="335"/>
                          <a:pt x="4" y="310"/>
                        </a:cubicBezTo>
                        <a:cubicBezTo>
                          <a:pt x="0" y="284"/>
                          <a:pt x="2" y="210"/>
                          <a:pt x="6" y="180"/>
                        </a:cubicBezTo>
                        <a:cubicBezTo>
                          <a:pt x="11" y="150"/>
                          <a:pt x="17" y="88"/>
                          <a:pt x="46" y="77"/>
                        </a:cubicBezTo>
                        <a:cubicBezTo>
                          <a:pt x="74" y="66"/>
                          <a:pt x="114" y="56"/>
                          <a:pt x="125" y="46"/>
                        </a:cubicBezTo>
                        <a:cubicBezTo>
                          <a:pt x="135" y="35"/>
                          <a:pt x="148" y="11"/>
                          <a:pt x="15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682" tIns="60841" rIns="121682" bIns="60841" numCol="1" anchor="t" anchorCtr="0" compatLnSpc="1"/>
                  <a:lstStyle/>
                  <a:p>
                    <a:pPr defTabSz="1217930">
                      <a:defRPr/>
                    </a:pPr>
                    <a:endParaRPr lang="en-US" sz="3190" kern="0">
                      <a:solidFill>
                        <a:srgbClr val="262626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2" name="Freeform 21"/>
                <p:cNvSpPr/>
                <p:nvPr/>
              </p:nvSpPr>
              <p:spPr bwMode="auto">
                <a:xfrm>
                  <a:off x="4267200" y="2928938"/>
                  <a:ext cx="368300" cy="120650"/>
                </a:xfrm>
                <a:custGeom>
                  <a:avLst/>
                  <a:gdLst>
                    <a:gd name="T0" fmla="*/ 230 w 266"/>
                    <a:gd name="T1" fmla="*/ 79 h 87"/>
                    <a:gd name="T2" fmla="*/ 151 w 266"/>
                    <a:gd name="T3" fmla="*/ 49 h 87"/>
                    <a:gd name="T4" fmla="*/ 82 w 266"/>
                    <a:gd name="T5" fmla="*/ 17 h 87"/>
                    <a:gd name="T6" fmla="*/ 1 w 266"/>
                    <a:gd name="T7" fmla="*/ 7 h 87"/>
                    <a:gd name="T8" fmla="*/ 0 w 266"/>
                    <a:gd name="T9" fmla="*/ 10 h 87"/>
                    <a:gd name="T10" fmla="*/ 81 w 266"/>
                    <a:gd name="T11" fmla="*/ 22 h 87"/>
                    <a:gd name="T12" fmla="*/ 230 w 266"/>
                    <a:gd name="T13" fmla="*/ 84 h 87"/>
                    <a:gd name="T14" fmla="*/ 230 w 266"/>
                    <a:gd name="T15" fmla="*/ 7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6" h="87">
                      <a:moveTo>
                        <a:pt x="230" y="79"/>
                      </a:moveTo>
                      <a:cubicBezTo>
                        <a:pt x="230" y="79"/>
                        <a:pt x="182" y="65"/>
                        <a:pt x="151" y="49"/>
                      </a:cubicBezTo>
                      <a:cubicBezTo>
                        <a:pt x="120" y="33"/>
                        <a:pt x="87" y="17"/>
                        <a:pt x="82" y="17"/>
                      </a:cubicBezTo>
                      <a:cubicBezTo>
                        <a:pt x="77" y="17"/>
                        <a:pt x="25" y="0"/>
                        <a:pt x="1" y="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42" y="5"/>
                        <a:pt x="81" y="22"/>
                      </a:cubicBezTo>
                      <a:cubicBezTo>
                        <a:pt x="121" y="40"/>
                        <a:pt x="195" y="87"/>
                        <a:pt x="230" y="84"/>
                      </a:cubicBezTo>
                      <a:cubicBezTo>
                        <a:pt x="266" y="81"/>
                        <a:pt x="230" y="79"/>
                        <a:pt x="230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682" tIns="60841" rIns="121682" bIns="60841" numCol="1" anchor="t" anchorCtr="0" compatLnSpc="1"/>
                <a:lstStyle/>
                <a:p>
                  <a:pPr defTabSz="1217930">
                    <a:defRPr/>
                  </a:pPr>
                  <a:endParaRPr lang="en-US" sz="3190" kern="0">
                    <a:solidFill>
                      <a:srgbClr val="262626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Freeform 23"/>
                <p:cNvSpPr/>
                <p:nvPr/>
              </p:nvSpPr>
              <p:spPr bwMode="auto">
                <a:xfrm>
                  <a:off x="4251325" y="3009900"/>
                  <a:ext cx="244475" cy="55563"/>
                </a:xfrm>
                <a:custGeom>
                  <a:avLst/>
                  <a:gdLst>
                    <a:gd name="T0" fmla="*/ 5 w 177"/>
                    <a:gd name="T1" fmla="*/ 32 h 40"/>
                    <a:gd name="T2" fmla="*/ 107 w 177"/>
                    <a:gd name="T3" fmla="*/ 22 h 40"/>
                    <a:gd name="T4" fmla="*/ 169 w 177"/>
                    <a:gd name="T5" fmla="*/ 0 h 40"/>
                    <a:gd name="T6" fmla="*/ 177 w 177"/>
                    <a:gd name="T7" fmla="*/ 3 h 40"/>
                    <a:gd name="T8" fmla="*/ 103 w 177"/>
                    <a:gd name="T9" fmla="*/ 29 h 40"/>
                    <a:gd name="T10" fmla="*/ 0 w 177"/>
                    <a:gd name="T11" fmla="*/ 40 h 40"/>
                    <a:gd name="T12" fmla="*/ 5 w 177"/>
                    <a:gd name="T13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7" h="40">
                      <a:moveTo>
                        <a:pt x="5" y="32"/>
                      </a:moveTo>
                      <a:cubicBezTo>
                        <a:pt x="5" y="32"/>
                        <a:pt x="61" y="33"/>
                        <a:pt x="107" y="22"/>
                      </a:cubicBezTo>
                      <a:cubicBezTo>
                        <a:pt x="154" y="10"/>
                        <a:pt x="169" y="0"/>
                        <a:pt x="169" y="0"/>
                      </a:cubicBezTo>
                      <a:cubicBezTo>
                        <a:pt x="177" y="3"/>
                        <a:pt x="177" y="3"/>
                        <a:pt x="177" y="3"/>
                      </a:cubicBezTo>
                      <a:cubicBezTo>
                        <a:pt x="177" y="3"/>
                        <a:pt x="142" y="22"/>
                        <a:pt x="103" y="29"/>
                      </a:cubicBezTo>
                      <a:cubicBezTo>
                        <a:pt x="64" y="36"/>
                        <a:pt x="0" y="40"/>
                        <a:pt x="0" y="40"/>
                      </a:cubicBezTo>
                      <a:lnTo>
                        <a:pt x="5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682" tIns="60841" rIns="121682" bIns="60841" numCol="1" anchor="t" anchorCtr="0" compatLnSpc="1"/>
                <a:lstStyle/>
                <a:p>
                  <a:pPr defTabSz="1217930">
                    <a:defRPr/>
                  </a:pPr>
                  <a:endParaRPr lang="en-US" sz="3190" kern="0">
                    <a:solidFill>
                      <a:srgbClr val="262626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9" name="TextBox 13"/>
            <p:cNvSpPr txBox="1"/>
            <p:nvPr/>
          </p:nvSpPr>
          <p:spPr>
            <a:xfrm>
              <a:off x="5257078" y="1115049"/>
              <a:ext cx="1322798" cy="132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n-US" sz="7985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3" name="Straight Connector 15"/>
            <p:cNvCxnSpPr/>
            <p:nvPr/>
          </p:nvCxnSpPr>
          <p:spPr>
            <a:xfrm>
              <a:off x="6630955" y="1424273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sp>
          <p:nvSpPr>
            <p:cNvPr id="58" name="TextBox 13"/>
            <p:cNvSpPr txBox="1"/>
            <p:nvPr/>
          </p:nvSpPr>
          <p:spPr>
            <a:xfrm>
              <a:off x="6877905" y="1544453"/>
              <a:ext cx="3224240" cy="4921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FDFDFD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What is gRPC</a:t>
              </a:r>
              <a:endParaRPr lang="en-US" sz="3200" b="1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47548" y="2190104"/>
            <a:ext cx="6437630" cy="1512573"/>
            <a:chOff x="3547548" y="2190102"/>
            <a:chExt cx="6437629" cy="1512573"/>
          </a:xfrm>
        </p:grpSpPr>
        <p:sp>
          <p:nvSpPr>
            <p:cNvPr id="36" name="Freeform 14"/>
            <p:cNvSpPr/>
            <p:nvPr/>
          </p:nvSpPr>
          <p:spPr bwMode="auto">
            <a:xfrm>
              <a:off x="3547548" y="2190102"/>
              <a:ext cx="1516798" cy="1512573"/>
            </a:xfrm>
            <a:custGeom>
              <a:avLst/>
              <a:gdLst>
                <a:gd name="T0" fmla="*/ 389 w 631"/>
                <a:gd name="T1" fmla="*/ 557 h 632"/>
                <a:gd name="T2" fmla="*/ 315 w 631"/>
                <a:gd name="T3" fmla="*/ 568 h 632"/>
                <a:gd name="T4" fmla="*/ 63 w 631"/>
                <a:gd name="T5" fmla="*/ 316 h 632"/>
                <a:gd name="T6" fmla="*/ 315 w 631"/>
                <a:gd name="T7" fmla="*/ 64 h 632"/>
                <a:gd name="T8" fmla="*/ 568 w 631"/>
                <a:gd name="T9" fmla="*/ 316 h 632"/>
                <a:gd name="T10" fmla="*/ 464 w 631"/>
                <a:gd name="T11" fmla="*/ 520 h 632"/>
                <a:gd name="T12" fmla="*/ 519 w 631"/>
                <a:gd name="T13" fmla="*/ 557 h 632"/>
                <a:gd name="T14" fmla="*/ 631 w 631"/>
                <a:gd name="T15" fmla="*/ 316 h 632"/>
                <a:gd name="T16" fmla="*/ 315 w 631"/>
                <a:gd name="T17" fmla="*/ 0 h 632"/>
                <a:gd name="T18" fmla="*/ 0 w 631"/>
                <a:gd name="T19" fmla="*/ 316 h 632"/>
                <a:gd name="T20" fmla="*/ 315 w 631"/>
                <a:gd name="T21" fmla="*/ 632 h 632"/>
                <a:gd name="T22" fmla="*/ 464 w 631"/>
                <a:gd name="T23" fmla="*/ 595 h 632"/>
                <a:gd name="T24" fmla="*/ 389 w 631"/>
                <a:gd name="T25" fmla="*/ 55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32">
                  <a:moveTo>
                    <a:pt x="389" y="557"/>
                  </a:moveTo>
                  <a:cubicBezTo>
                    <a:pt x="366" y="564"/>
                    <a:pt x="341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7"/>
                    <a:pt x="176" y="64"/>
                    <a:pt x="315" y="64"/>
                  </a:cubicBezTo>
                  <a:cubicBezTo>
                    <a:pt x="455" y="64"/>
                    <a:pt x="568" y="177"/>
                    <a:pt x="568" y="316"/>
                  </a:cubicBezTo>
                  <a:cubicBezTo>
                    <a:pt x="568" y="400"/>
                    <a:pt x="527" y="474"/>
                    <a:pt x="464" y="520"/>
                  </a:cubicBezTo>
                  <a:cubicBezTo>
                    <a:pt x="484" y="530"/>
                    <a:pt x="502" y="543"/>
                    <a:pt x="519" y="557"/>
                  </a:cubicBezTo>
                  <a:cubicBezTo>
                    <a:pt x="588" y="499"/>
                    <a:pt x="631" y="413"/>
                    <a:pt x="631" y="316"/>
                  </a:cubicBezTo>
                  <a:cubicBezTo>
                    <a:pt x="631" y="142"/>
                    <a:pt x="490" y="0"/>
                    <a:pt x="315" y="0"/>
                  </a:cubicBezTo>
                  <a:cubicBezTo>
                    <a:pt x="141" y="0"/>
                    <a:pt x="0" y="142"/>
                    <a:pt x="0" y="316"/>
                  </a:cubicBezTo>
                  <a:cubicBezTo>
                    <a:pt x="0" y="491"/>
                    <a:pt x="141" y="632"/>
                    <a:pt x="315" y="632"/>
                  </a:cubicBezTo>
                  <a:cubicBezTo>
                    <a:pt x="369" y="632"/>
                    <a:pt x="420" y="618"/>
                    <a:pt x="464" y="595"/>
                  </a:cubicBezTo>
                  <a:cubicBezTo>
                    <a:pt x="442" y="578"/>
                    <a:pt x="416" y="566"/>
                    <a:pt x="389" y="557"/>
                  </a:cubicBezTo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103"/>
            <p:cNvSpPr>
              <a:spLocks noChangeAspect="1" noEditPoints="1"/>
            </p:cNvSpPr>
            <p:nvPr/>
          </p:nvSpPr>
          <p:spPr bwMode="auto">
            <a:xfrm>
              <a:off x="4087205" y="2622742"/>
              <a:ext cx="439582" cy="647295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rgbClr val="FDFDF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5209076" y="2270956"/>
              <a:ext cx="1322798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US" sz="7985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4" name="Straight Connector 46"/>
            <p:cNvCxnSpPr/>
            <p:nvPr/>
          </p:nvCxnSpPr>
          <p:spPr>
            <a:xfrm>
              <a:off x="6630955" y="2580180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sp>
          <p:nvSpPr>
            <p:cNvPr id="61" name="TextBox 13"/>
            <p:cNvSpPr txBox="1"/>
            <p:nvPr/>
          </p:nvSpPr>
          <p:spPr>
            <a:xfrm>
              <a:off x="7284522" y="2684767"/>
              <a:ext cx="2700655" cy="4921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FDFDFD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Advantage</a:t>
              </a:r>
              <a:endParaRPr lang="en-US" sz="3200" b="1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47548" y="3345658"/>
            <a:ext cx="6322026" cy="1512573"/>
            <a:chOff x="3547548" y="3345656"/>
            <a:chExt cx="6322025" cy="1512573"/>
          </a:xfrm>
        </p:grpSpPr>
        <p:sp>
          <p:nvSpPr>
            <p:cNvPr id="35" name="Freeform 10"/>
            <p:cNvSpPr/>
            <p:nvPr/>
          </p:nvSpPr>
          <p:spPr bwMode="auto">
            <a:xfrm>
              <a:off x="3547548" y="3345656"/>
              <a:ext cx="1516798" cy="1512573"/>
            </a:xfrm>
            <a:custGeom>
              <a:avLst/>
              <a:gdLst>
                <a:gd name="T0" fmla="*/ 389 w 631"/>
                <a:gd name="T1" fmla="*/ 557 h 631"/>
                <a:gd name="T2" fmla="*/ 315 w 631"/>
                <a:gd name="T3" fmla="*/ 568 h 631"/>
                <a:gd name="T4" fmla="*/ 63 w 631"/>
                <a:gd name="T5" fmla="*/ 316 h 631"/>
                <a:gd name="T6" fmla="*/ 315 w 631"/>
                <a:gd name="T7" fmla="*/ 63 h 631"/>
                <a:gd name="T8" fmla="*/ 568 w 631"/>
                <a:gd name="T9" fmla="*/ 316 h 631"/>
                <a:gd name="T10" fmla="*/ 464 w 631"/>
                <a:gd name="T11" fmla="*/ 519 h 631"/>
                <a:gd name="T12" fmla="*/ 519 w 631"/>
                <a:gd name="T13" fmla="*/ 557 h 631"/>
                <a:gd name="T14" fmla="*/ 631 w 631"/>
                <a:gd name="T15" fmla="*/ 316 h 631"/>
                <a:gd name="T16" fmla="*/ 315 w 631"/>
                <a:gd name="T17" fmla="*/ 0 h 631"/>
                <a:gd name="T18" fmla="*/ 0 w 631"/>
                <a:gd name="T19" fmla="*/ 316 h 631"/>
                <a:gd name="T20" fmla="*/ 315 w 631"/>
                <a:gd name="T21" fmla="*/ 631 h 631"/>
                <a:gd name="T22" fmla="*/ 464 w 631"/>
                <a:gd name="T23" fmla="*/ 594 h 631"/>
                <a:gd name="T24" fmla="*/ 389 w 631"/>
                <a:gd name="T25" fmla="*/ 55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631">
                  <a:moveTo>
                    <a:pt x="389" y="557"/>
                  </a:moveTo>
                  <a:cubicBezTo>
                    <a:pt x="366" y="564"/>
                    <a:pt x="341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6"/>
                    <a:pt x="176" y="63"/>
                    <a:pt x="315" y="63"/>
                  </a:cubicBezTo>
                  <a:cubicBezTo>
                    <a:pt x="455" y="63"/>
                    <a:pt x="568" y="176"/>
                    <a:pt x="568" y="316"/>
                  </a:cubicBezTo>
                  <a:cubicBezTo>
                    <a:pt x="568" y="399"/>
                    <a:pt x="527" y="473"/>
                    <a:pt x="464" y="519"/>
                  </a:cubicBezTo>
                  <a:cubicBezTo>
                    <a:pt x="484" y="530"/>
                    <a:pt x="502" y="542"/>
                    <a:pt x="519" y="557"/>
                  </a:cubicBezTo>
                  <a:cubicBezTo>
                    <a:pt x="588" y="499"/>
                    <a:pt x="631" y="412"/>
                    <a:pt x="631" y="316"/>
                  </a:cubicBezTo>
                  <a:cubicBezTo>
                    <a:pt x="631" y="141"/>
                    <a:pt x="490" y="0"/>
                    <a:pt x="315" y="0"/>
                  </a:cubicBez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369" y="631"/>
                    <a:pt x="420" y="618"/>
                    <a:pt x="464" y="594"/>
                  </a:cubicBezTo>
                  <a:cubicBezTo>
                    <a:pt x="442" y="578"/>
                    <a:pt x="416" y="565"/>
                    <a:pt x="389" y="557"/>
                  </a:cubicBezTo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15"/>
            <p:cNvSpPr>
              <a:spLocks noEditPoints="1"/>
            </p:cNvSpPr>
            <p:nvPr/>
          </p:nvSpPr>
          <p:spPr bwMode="auto">
            <a:xfrm>
              <a:off x="4021730" y="3877007"/>
              <a:ext cx="599825" cy="449872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rgbClr val="FDFDF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36"/>
            <p:cNvSpPr txBox="1"/>
            <p:nvPr/>
          </p:nvSpPr>
          <p:spPr>
            <a:xfrm>
              <a:off x="5196401" y="3426865"/>
              <a:ext cx="1322798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n-US" sz="7985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5" name="Straight Connector 47"/>
            <p:cNvCxnSpPr/>
            <p:nvPr/>
          </p:nvCxnSpPr>
          <p:spPr>
            <a:xfrm>
              <a:off x="6630955" y="3736087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63" name="组合 62"/>
            <p:cNvGrpSpPr/>
            <p:nvPr/>
          </p:nvGrpSpPr>
          <p:grpSpPr>
            <a:xfrm>
              <a:off x="6975243" y="3789483"/>
              <a:ext cx="2894330" cy="430904"/>
              <a:chOff x="1834241" y="4593731"/>
              <a:chExt cx="2894330" cy="430904"/>
            </a:xfrm>
          </p:grpSpPr>
          <p:sp>
            <p:nvSpPr>
              <p:cNvPr id="64" name="TextBox 13"/>
              <p:cNvSpPr txBox="1"/>
              <p:nvPr/>
            </p:nvSpPr>
            <p:spPr>
              <a:xfrm>
                <a:off x="2476226" y="4593731"/>
                <a:ext cx="2252345" cy="253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spcBef>
                    <a:spcPct val="20000"/>
                  </a:spcBef>
                  <a:defRPr/>
                </a:pPr>
                <a:r>
                  <a:rPr lang="en-US" altLang="zh-CN" sz="3200" b="1" dirty="0">
                    <a:solidFill>
                      <a:srgbClr val="FDFDFD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Concept</a:t>
                </a:r>
                <a:endParaRPr lang="en-US" altLang="zh-CN" sz="3200" b="1" dirty="0">
                  <a:solidFill>
                    <a:srgbClr val="FDFDFD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TextBox 13"/>
              <p:cNvSpPr txBox="1"/>
              <p:nvPr/>
            </p:nvSpPr>
            <p:spPr>
              <a:xfrm>
                <a:off x="1834241" y="4840485"/>
                <a:ext cx="2605484" cy="184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spcBef>
                    <a:spcPct val="20000"/>
                  </a:spcBef>
                  <a:defRPr/>
                </a:pPr>
                <a:r>
                  <a:rPr lang="en-US" altLang="zh-CN" sz="1200" dirty="0" smtClean="0">
                    <a:solidFill>
                      <a:srgbClr val="FDFDFD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  </a:t>
                </a:r>
                <a:endParaRPr lang="en-US" altLang="zh-CN" sz="1200" dirty="0">
                  <a:solidFill>
                    <a:srgbClr val="FDFDFD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547548" y="4501214"/>
            <a:ext cx="6881460" cy="1514687"/>
            <a:chOff x="3547548" y="4501212"/>
            <a:chExt cx="6881459" cy="1514687"/>
          </a:xfrm>
        </p:grpSpPr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547548" y="4501212"/>
              <a:ext cx="1516798" cy="1514687"/>
            </a:xfrm>
            <a:custGeom>
              <a:avLst/>
              <a:gdLst>
                <a:gd name="T0" fmla="*/ 568 w 631"/>
                <a:gd name="T1" fmla="*/ 316 h 632"/>
                <a:gd name="T2" fmla="*/ 315 w 631"/>
                <a:gd name="T3" fmla="*/ 568 h 632"/>
                <a:gd name="T4" fmla="*/ 63 w 631"/>
                <a:gd name="T5" fmla="*/ 316 h 632"/>
                <a:gd name="T6" fmla="*/ 315 w 631"/>
                <a:gd name="T7" fmla="*/ 64 h 632"/>
                <a:gd name="T8" fmla="*/ 568 w 631"/>
                <a:gd name="T9" fmla="*/ 316 h 632"/>
                <a:gd name="T10" fmla="*/ 631 w 631"/>
                <a:gd name="T11" fmla="*/ 316 h 632"/>
                <a:gd name="T12" fmla="*/ 315 w 631"/>
                <a:gd name="T13" fmla="*/ 0 h 632"/>
                <a:gd name="T14" fmla="*/ 0 w 631"/>
                <a:gd name="T15" fmla="*/ 316 h 632"/>
                <a:gd name="T16" fmla="*/ 315 w 631"/>
                <a:gd name="T17" fmla="*/ 632 h 632"/>
                <a:gd name="T18" fmla="*/ 631 w 631"/>
                <a:gd name="T19" fmla="*/ 316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632">
                  <a:moveTo>
                    <a:pt x="568" y="316"/>
                  </a:moveTo>
                  <a:cubicBezTo>
                    <a:pt x="568" y="455"/>
                    <a:pt x="455" y="568"/>
                    <a:pt x="315" y="568"/>
                  </a:cubicBezTo>
                  <a:cubicBezTo>
                    <a:pt x="176" y="568"/>
                    <a:pt x="63" y="455"/>
                    <a:pt x="63" y="316"/>
                  </a:cubicBezTo>
                  <a:cubicBezTo>
                    <a:pt x="63" y="177"/>
                    <a:pt x="176" y="64"/>
                    <a:pt x="315" y="64"/>
                  </a:cubicBezTo>
                  <a:cubicBezTo>
                    <a:pt x="455" y="64"/>
                    <a:pt x="568" y="177"/>
                    <a:pt x="568" y="316"/>
                  </a:cubicBezTo>
                  <a:moveTo>
                    <a:pt x="631" y="316"/>
                  </a:moveTo>
                  <a:cubicBezTo>
                    <a:pt x="631" y="141"/>
                    <a:pt x="490" y="0"/>
                    <a:pt x="315" y="0"/>
                  </a:cubicBez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2"/>
                    <a:pt x="315" y="632"/>
                  </a:cubicBezTo>
                  <a:cubicBezTo>
                    <a:pt x="490" y="632"/>
                    <a:pt x="631" y="490"/>
                    <a:pt x="631" y="316"/>
                  </a:cubicBezTo>
                </a:path>
              </a:pathLst>
            </a:cu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5"/>
            <p:cNvSpPr>
              <a:spLocks noChangeAspect="1" noEditPoints="1"/>
            </p:cNvSpPr>
            <p:nvPr/>
          </p:nvSpPr>
          <p:spPr bwMode="auto">
            <a:xfrm>
              <a:off x="4037474" y="5012955"/>
              <a:ext cx="539044" cy="491201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rgbClr val="FDFDF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TextBox 35"/>
            <p:cNvSpPr txBox="1"/>
            <p:nvPr/>
          </p:nvSpPr>
          <p:spPr>
            <a:xfrm>
              <a:off x="5158374" y="4582771"/>
              <a:ext cx="1322798" cy="132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7930">
                <a:defRPr/>
              </a:pPr>
              <a:r>
                <a:rPr lang="en-US" sz="7985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en-US" sz="7985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6" name="Straight Connector 48"/>
            <p:cNvCxnSpPr/>
            <p:nvPr/>
          </p:nvCxnSpPr>
          <p:spPr>
            <a:xfrm>
              <a:off x="6630955" y="4891995"/>
              <a:ext cx="0" cy="733127"/>
            </a:xfrm>
            <a:prstGeom prst="line">
              <a:avLst/>
            </a:prstGeom>
            <a:noFill/>
            <a:ln w="19050" cap="flat" cmpd="sng" algn="ctr">
              <a:solidFill>
                <a:srgbClr val="FDFDFD"/>
              </a:solidFill>
              <a:prstDash val="solid"/>
            </a:ln>
            <a:effectLst/>
          </p:spPr>
        </p:cxnSp>
        <p:grpSp>
          <p:nvGrpSpPr>
            <p:cNvPr id="66" name="组合 65"/>
            <p:cNvGrpSpPr/>
            <p:nvPr/>
          </p:nvGrpSpPr>
          <p:grpSpPr>
            <a:xfrm>
              <a:off x="6975243" y="4892049"/>
              <a:ext cx="3453764" cy="492125"/>
              <a:chOff x="1834241" y="4540391"/>
              <a:chExt cx="3453764" cy="492125"/>
            </a:xfrm>
          </p:grpSpPr>
          <p:sp>
            <p:nvSpPr>
              <p:cNvPr id="67" name="TextBox 13"/>
              <p:cNvSpPr txBox="1"/>
              <p:nvPr/>
            </p:nvSpPr>
            <p:spPr>
              <a:xfrm>
                <a:off x="2143486" y="4540391"/>
                <a:ext cx="3144519" cy="492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1216660">
                  <a:spcBef>
                    <a:spcPct val="20000"/>
                  </a:spcBef>
                  <a:defRPr/>
                </a:pPr>
                <a:r>
                  <a:rPr lang="en-US" altLang="zh-CN" sz="3200" b="1" dirty="0">
                    <a:solidFill>
                      <a:srgbClr val="FDFDFD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Hello world</a:t>
                </a:r>
                <a:endParaRPr lang="en-US" altLang="zh-CN" sz="3200" b="1" dirty="0">
                  <a:solidFill>
                    <a:srgbClr val="FDFDFD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TextBox 13"/>
              <p:cNvSpPr txBox="1"/>
              <p:nvPr/>
            </p:nvSpPr>
            <p:spPr>
              <a:xfrm>
                <a:off x="1834241" y="4840485"/>
                <a:ext cx="2496302" cy="184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spcBef>
                    <a:spcPct val="20000"/>
                  </a:spcBef>
                  <a:defRPr/>
                </a:pPr>
                <a:r>
                  <a:rPr lang="en-US" altLang="zh-CN" sz="1200" dirty="0" smtClean="0">
                    <a:solidFill>
                      <a:srgbClr val="FDFDFD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  </a:t>
                </a:r>
                <a:endParaRPr lang="en-US" altLang="zh-CN" sz="1200" dirty="0">
                  <a:solidFill>
                    <a:srgbClr val="FDFDFD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gRPC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9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GPRC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455" y="2921635"/>
            <a:ext cx="10753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</a:rPr>
              <a:t>灵活、高效、跨语言的</a:t>
            </a:r>
            <a:r>
              <a:rPr lang="en-US" altLang="zh-CN" sz="6000" b="1">
                <a:solidFill>
                  <a:schemeClr val="bg1"/>
                </a:solidFill>
              </a:rPr>
              <a:t>API</a:t>
            </a:r>
            <a:r>
              <a:rPr lang="zh-CN" altLang="en-US" sz="6000" b="1">
                <a:solidFill>
                  <a:schemeClr val="bg1"/>
                </a:solidFill>
              </a:rPr>
              <a:t>交互</a:t>
            </a:r>
            <a:endParaRPr lang="zh-CN" altLang="en-US" sz="6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GPRC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490" y="1634490"/>
            <a:ext cx="1120838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chemeClr val="bg1"/>
                </a:solidFill>
              </a:rPr>
              <a:t>G + RPC</a:t>
            </a:r>
            <a:endParaRPr lang="en-US" altLang="zh-CN" sz="4800" b="1">
              <a:solidFill>
                <a:schemeClr val="bg1"/>
              </a:solidFill>
            </a:endParaRPr>
          </a:p>
          <a:p>
            <a:endParaRPr lang="zh-CN" altLang="en-US" sz="4800" b="1">
              <a:solidFill>
                <a:schemeClr val="bg1"/>
              </a:solidFill>
            </a:endParaRPr>
          </a:p>
          <a:p>
            <a:r>
              <a:rPr lang="en-US" altLang="zh-CN" sz="4000" b="1">
                <a:solidFill>
                  <a:schemeClr val="bg1"/>
                </a:solidFill>
              </a:rPr>
              <a:t>G stands for different things in each gRPC release</a:t>
            </a:r>
            <a:r>
              <a:rPr lang="zh-CN" altLang="en-US" sz="4000" b="1">
                <a:solidFill>
                  <a:schemeClr val="bg1"/>
                </a:solidFill>
              </a:rPr>
              <a:t>：</a:t>
            </a:r>
            <a:endParaRPr lang="zh-CN" altLang="en-US" sz="4000" b="1">
              <a:solidFill>
                <a:schemeClr val="bg1"/>
              </a:solidFill>
            </a:endParaRPr>
          </a:p>
          <a:p>
            <a:r>
              <a:rPr lang="en-US" altLang="zh-CN" sz="4000" b="1">
                <a:solidFill>
                  <a:schemeClr val="bg1"/>
                </a:solidFill>
              </a:rPr>
              <a:t>good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green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glorious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game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gon</a:t>
            </a:r>
            <a:br>
              <a:rPr lang="en-US" altLang="zh-CN" sz="4000" b="1">
                <a:solidFill>
                  <a:schemeClr val="bg1"/>
                </a:solidFill>
              </a:rPr>
            </a:br>
            <a:r>
              <a:rPr lang="en-US" altLang="zh-CN" sz="4000" b="1">
                <a:solidFill>
                  <a:schemeClr val="bg1"/>
                </a:solidFill>
              </a:rPr>
              <a:t>gRPC</a:t>
            </a:r>
            <a:endParaRPr lang="en-US" altLang="zh-CN" sz="4000" b="1">
              <a:solidFill>
                <a:schemeClr val="bg1"/>
              </a:solidFill>
            </a:endParaRPr>
          </a:p>
          <a:p>
            <a:endParaRPr lang="en-US" altLang="zh-CN" sz="40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https://github.com/grpc/grpc/blob/master/doc/g_stands_for.md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GPRC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1634490"/>
            <a:ext cx="112083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3200" b="1">
                <a:solidFill>
                  <a:schemeClr val="bg1"/>
                </a:solidFill>
              </a:rPr>
              <a:t>高性能、开源、特性丰富的</a:t>
            </a:r>
            <a:r>
              <a:rPr lang="en-US" altLang="zh-CN" sz="3200" b="1">
                <a:solidFill>
                  <a:schemeClr val="bg1"/>
                </a:solidFill>
              </a:rPr>
              <a:t>RPC</a:t>
            </a:r>
            <a:r>
              <a:rPr lang="zh-CN" altLang="en-US" sz="3200" b="1">
                <a:solidFill>
                  <a:schemeClr val="bg1"/>
                </a:solidFill>
              </a:rPr>
              <a:t>框架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谷歌出品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云原生</a:t>
            </a:r>
            <a:r>
              <a:rPr lang="en-US" altLang="zh-CN" sz="3200" b="1">
                <a:solidFill>
                  <a:schemeClr val="bg1"/>
                </a:solidFill>
              </a:rPr>
              <a:t>CNCF</a:t>
            </a:r>
            <a:r>
              <a:rPr lang="zh-CN" altLang="en-US" sz="3200" b="1">
                <a:solidFill>
                  <a:schemeClr val="bg1"/>
                </a:solidFill>
              </a:rPr>
              <a:t>的一部分（</a:t>
            </a:r>
            <a:r>
              <a:rPr lang="en-US" altLang="zh-CN" sz="3200" b="1">
                <a:solidFill>
                  <a:schemeClr val="bg1"/>
                </a:solidFill>
              </a:rPr>
              <a:t>Cloud Native Computing Foundation</a:t>
            </a:r>
            <a:r>
              <a:rPr lang="zh-CN" altLang="en-US" sz="3200" b="1">
                <a:solidFill>
                  <a:schemeClr val="bg1"/>
                </a:solidFill>
              </a:rPr>
              <a:t>）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bg1"/>
                </a:solidFill>
              </a:rPr>
              <a:t>RPC Remote Procedure Calls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RPC Remote Procedure Calls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1634490"/>
            <a:ext cx="112083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开发者可以像调用本地</a:t>
            </a:r>
            <a:r>
              <a:rPr lang="en-US" altLang="zh-CN" sz="3200" b="1">
                <a:solidFill>
                  <a:schemeClr val="bg1"/>
                </a:solidFill>
              </a:rPr>
              <a:t>API</a:t>
            </a:r>
            <a:r>
              <a:rPr lang="zh-CN" altLang="en-US" sz="3200" b="1">
                <a:solidFill>
                  <a:schemeClr val="bg1"/>
                </a:solidFill>
              </a:rPr>
              <a:t>一样调用远程接口服务</a:t>
            </a:r>
            <a:endParaRPr lang="zh-CN" altLang="en-US" sz="3200" b="1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跨语言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屏蔽了网络交互细节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高性能的序列化协议</a:t>
            </a: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</a:rPr>
              <a:t>高性能网络传输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客户端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protoc </a:t>
            </a:r>
            <a:r>
              <a:rPr lang="zh-CN" altLang="en-US" b="1">
                <a:solidFill>
                  <a:schemeClr val="bg1"/>
                </a:solidFill>
              </a:rPr>
              <a:t>编译</a:t>
            </a:r>
            <a:r>
              <a:rPr lang="en-US" altLang="zh-CN" b="1">
                <a:solidFill>
                  <a:schemeClr val="bg1"/>
                </a:solidFill>
              </a:rPr>
              <a:t>proto</a:t>
            </a:r>
            <a:r>
              <a:rPr lang="zh-CN" altLang="en-US" b="1">
                <a:solidFill>
                  <a:schemeClr val="bg1"/>
                </a:solidFill>
              </a:rPr>
              <a:t>文件，生成对应语言的</a:t>
            </a:r>
            <a:r>
              <a:rPr lang="en-US" altLang="zh-CN" b="1">
                <a:solidFill>
                  <a:schemeClr val="bg1"/>
                </a:solidFill>
              </a:rPr>
              <a:t>stub</a:t>
            </a:r>
            <a:r>
              <a:rPr lang="zh-CN" altLang="en-US" b="1">
                <a:solidFill>
                  <a:schemeClr val="bg1"/>
                </a:solidFill>
              </a:rPr>
              <a:t>，开发者通过</a:t>
            </a:r>
            <a:r>
              <a:rPr lang="en-US" altLang="zh-CN" b="1">
                <a:solidFill>
                  <a:schemeClr val="bg1"/>
                </a:solidFill>
              </a:rPr>
              <a:t>stub</a:t>
            </a:r>
            <a:r>
              <a:rPr lang="zh-CN" altLang="en-US" b="1">
                <a:solidFill>
                  <a:schemeClr val="bg1"/>
                </a:solidFill>
              </a:rPr>
              <a:t>进行远程服务调用。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服务端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gRPC</a:t>
            </a:r>
            <a:r>
              <a:rPr lang="zh-CN" altLang="en-US" b="1">
                <a:solidFill>
                  <a:schemeClr val="bg1"/>
                </a:solidFill>
              </a:rPr>
              <a:t>服务端的开发者通过实现</a:t>
            </a:r>
            <a:r>
              <a:rPr lang="en-US" altLang="zh-CN" b="1">
                <a:solidFill>
                  <a:schemeClr val="bg1"/>
                </a:solidFill>
              </a:rPr>
              <a:t>proto</a:t>
            </a:r>
            <a:r>
              <a:rPr lang="zh-CN" altLang="en-US" b="1">
                <a:solidFill>
                  <a:schemeClr val="bg1"/>
                </a:solidFill>
              </a:rPr>
              <a:t>文件中定义的接口，来定义处理逻辑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gRPC works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9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" y="1335405"/>
            <a:ext cx="4732020" cy="221551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olidFill>
                  <a:schemeClr val="bg1"/>
                </a:solidFill>
              </a:rPr>
              <a:t>二进制框架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高性能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轻量级传输，解码安全 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和</a:t>
            </a:r>
            <a:r>
              <a:rPr lang="en-US" altLang="zh-CN" b="1">
                <a:solidFill>
                  <a:schemeClr val="bg1"/>
                </a:solidFill>
              </a:rPr>
              <a:t>ProtoBuffer</a:t>
            </a:r>
            <a:r>
              <a:rPr lang="zh-CN" altLang="en-US" b="1">
                <a:solidFill>
                  <a:schemeClr val="bg1"/>
                </a:solidFill>
              </a:rPr>
              <a:t>完美契合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86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秘密武器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4070" y="1335405"/>
            <a:ext cx="54597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HPACK 协议头压缩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减少冗余内容，提高传输效率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620" y="4084955"/>
            <a:ext cx="116522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多路复用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单个TCP连接并行发送多个请求和响应减少延迟，提高带宽利用率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服务端可以针对单个请求返回多个响应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010910" y="646260"/>
            <a:ext cx="10170039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一部老电影</a:t>
            </a: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一种语言</a:t>
            </a: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一本书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6025" y="1117602"/>
            <a:ext cx="10515600" cy="1325563"/>
          </a:xfrm>
        </p:spPr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http://www.http2demo.io/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450" y="24434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加载</a:t>
            </a:r>
            <a:r>
              <a:rPr lang="en-US" altLang="zh-CN" sz="3600" b="1">
                <a:solidFill>
                  <a:schemeClr val="bg1"/>
                </a:solidFill>
              </a:rPr>
              <a:t>200</a:t>
            </a:r>
            <a:r>
              <a:rPr lang="zh-CN" altLang="en-US" sz="3600" b="1">
                <a:solidFill>
                  <a:schemeClr val="bg1"/>
                </a:solidFill>
              </a:rPr>
              <a:t>张小图片测试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http/1.1</a:t>
            </a:r>
            <a:r>
              <a:rPr lang="zh-CN" altLang="en-US" sz="3600" b="1">
                <a:solidFill>
                  <a:schemeClr val="bg1"/>
                </a:solidFill>
              </a:rPr>
              <a:t>耗时：</a:t>
            </a:r>
            <a:r>
              <a:rPr lang="en-US" altLang="zh-CN" sz="3600" b="1">
                <a:solidFill>
                  <a:schemeClr val="bg1"/>
                </a:solidFill>
              </a:rPr>
              <a:t>1.26s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3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http/2 </a:t>
            </a:r>
            <a:r>
              <a:rPr lang="zh-CN" altLang="en-US" sz="3600" b="1">
                <a:solidFill>
                  <a:schemeClr val="bg1"/>
                </a:solidFill>
              </a:rPr>
              <a:t>耗时：</a:t>
            </a:r>
            <a:r>
              <a:rPr lang="en-US" altLang="zh-CN" sz="3600" b="1">
                <a:solidFill>
                  <a:schemeClr val="bg1"/>
                </a:solidFill>
              </a:rPr>
              <a:t>0.62s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3581" y="158712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 demo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420" y="133352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459230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单个</a:t>
            </a:r>
            <a:r>
              <a:rPr lang="en-US" altLang="zh-CN" sz="3600" b="1">
                <a:solidFill>
                  <a:schemeClr val="bg1"/>
                </a:solidFill>
              </a:rPr>
              <a:t>TCP</a:t>
            </a:r>
            <a:r>
              <a:rPr lang="zh-CN" altLang="en-US" sz="3600" b="1">
                <a:solidFill>
                  <a:schemeClr val="bg1"/>
                </a:solidFill>
              </a:rPr>
              <a:t>连接承载多个双向流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每个流都有唯一的标识符，携带多个双向信息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每个信息等可以分解为多个二进制帧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帧是承载不同类型数据的最小单位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4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原理介绍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58425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http/2 vs http/1.1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86715" y="1352550"/>
          <a:ext cx="11477625" cy="48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875"/>
                <a:gridCol w="3825875"/>
                <a:gridCol w="3825875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HTTP/2</a:t>
                      </a:r>
                      <a:endParaRPr lang="en-US" altLang="zh-CN" sz="4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800"/>
                        <a:t>HTTP/1.1</a:t>
                      </a:r>
                      <a:endParaRPr lang="en-US" altLang="zh-CN" sz="4800"/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3200"/>
                        <a:t>协议类型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二进制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文本</a:t>
                      </a:r>
                      <a:endParaRPr lang="zh-CN" altLang="zh-CN" sz="3200"/>
                    </a:p>
                  </a:txBody>
                  <a:tcPr/>
                </a:tc>
              </a:tr>
              <a:tr h="84010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协议头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已压缩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普通文本</a:t>
                      </a:r>
                      <a:endParaRPr lang="zh-CN" altLang="zh-CN" sz="3200"/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多路复用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支持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不支持</a:t>
                      </a:r>
                      <a:endParaRPr lang="zh-CN" altLang="zh-CN" sz="3200"/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单连接发送请求数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多个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1个</a:t>
                      </a:r>
                      <a:endParaRPr lang="zh-CN" altLang="zh-CN" sz="3200"/>
                    </a:p>
                  </a:txBody>
                  <a:tcPr/>
                </a:tc>
              </a:tr>
              <a:tr h="8394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发布时间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2015</a:t>
                      </a:r>
                      <a:endParaRPr lang="zh-CN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zh-CN" sz="3200"/>
                        <a:t>1997</a:t>
                      </a:r>
                      <a:endParaRPr lang="zh-CN" altLang="zh-CN" sz="3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9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420" y="133352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619885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客户端发送一个请求，服务端返回单个响应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客户端发送多个消息流，服务端返回单个响应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客户端发送单个请求，服务端返回多个消息流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客户端发送多个消息流，服务端返回多个消息流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4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传输类型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420" y="133352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459230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定义传输的数据类型和结构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定义服务接口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被</a:t>
            </a:r>
            <a:r>
              <a:rPr lang="en-US" altLang="zh-CN" sz="3600" b="1">
                <a:solidFill>
                  <a:schemeClr val="bg1"/>
                </a:solidFill>
              </a:rPr>
              <a:t>protoc</a:t>
            </a:r>
            <a:r>
              <a:rPr lang="zh-CN" altLang="en-US" sz="3600" b="1">
                <a:solidFill>
                  <a:schemeClr val="bg1"/>
                </a:solidFill>
              </a:rPr>
              <a:t>编译后生成对应语言的</a:t>
            </a:r>
            <a:r>
              <a:rPr lang="en-US" altLang="zh-CN" sz="3600" b="1">
                <a:solidFill>
                  <a:schemeClr val="bg1"/>
                </a:solidFill>
              </a:rPr>
              <a:t>grpc</a:t>
            </a:r>
            <a:r>
              <a:rPr lang="zh-CN" altLang="en-US" sz="3600" b="1">
                <a:solidFill>
                  <a:schemeClr val="bg1"/>
                </a:solidFill>
              </a:rPr>
              <a:t>代码供调用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476" y="365087"/>
            <a:ext cx="529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827" y="3301013"/>
            <a:ext cx="5347063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Hello world</a:t>
            </a:r>
            <a:endParaRPr lang="en-US" altLang="zh-CN" sz="48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4716" y="2019157"/>
            <a:ext cx="300990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zh-CN" sz="9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420" y="133352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3745" y="2659380"/>
            <a:ext cx="5604510" cy="1539240"/>
          </a:xfrm>
        </p:spPr>
        <p:txBody>
          <a:bodyPr/>
          <a:p>
            <a:pPr marL="0" indent="0">
              <a:buNone/>
            </a:pPr>
            <a:r>
              <a:rPr lang="zh-CN" altLang="en-US" sz="7200" b="1">
                <a:solidFill>
                  <a:schemeClr val="bg1"/>
                </a:solidFill>
              </a:rPr>
              <a:t>编写服务端</a:t>
            </a:r>
            <a:endParaRPr lang="zh-CN" altLang="en-US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420" y="133352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4355" y="2670175"/>
            <a:ext cx="7097395" cy="2732405"/>
          </a:xfrm>
        </p:spPr>
        <p:txBody>
          <a:bodyPr/>
          <a:p>
            <a:pPr marL="0" indent="0">
              <a:buNone/>
            </a:pPr>
            <a:r>
              <a:rPr lang="zh-CN" altLang="en-US" sz="7200" b="1">
                <a:solidFill>
                  <a:schemeClr val="bg1"/>
                </a:solidFill>
              </a:rPr>
              <a:t>编写客户端</a:t>
            </a:r>
            <a:endParaRPr lang="zh-CN" altLang="en-US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420" y="133352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1459230"/>
            <a:ext cx="10515600" cy="4351338"/>
          </a:xfrm>
        </p:spPr>
        <p:txBody>
          <a:bodyPr/>
          <a:p>
            <a:r>
              <a:rPr lang="zh-CN" altLang="en-US" sz="3600" b="1">
                <a:solidFill>
                  <a:schemeClr val="bg1"/>
                </a:solidFill>
              </a:rPr>
              <a:t>项目地址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14605"/>
            <a:ext cx="10926445" cy="682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73573" y="1987303"/>
            <a:ext cx="5347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6"/>
          <p:cNvSpPr txBox="1">
            <a:spLocks noChangeArrowheads="1"/>
          </p:cNvSpPr>
          <p:nvPr/>
        </p:nvSpPr>
        <p:spPr bwMode="auto">
          <a:xfrm>
            <a:off x="1966476" y="4374407"/>
            <a:ext cx="84876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en-US" altLang="zh-CN" sz="1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FINAL DESIGN 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80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模板下载：</a:t>
            </a:r>
            <a:r>
              <a:rPr lang="en-US" altLang="zh-CN" sz="100" dirty="0"/>
              <a:t>www.1ppt.com/moban/     </a:t>
            </a:r>
            <a:r>
              <a:rPr lang="zh-CN" altLang="en-US" sz="100" dirty="0"/>
              <a:t>行业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www.1ppt.com/hangye/ </a:t>
            </a:r>
            <a:endParaRPr lang="en-US" altLang="zh-CN" sz="100" dirty="0"/>
          </a:p>
          <a:p>
            <a:pPr lvl="0"/>
            <a:r>
              <a:rPr lang="zh-CN" altLang="en-US" sz="100" dirty="0"/>
              <a:t>节日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www.1ppt.com/jieri/           PPT</a:t>
            </a:r>
            <a:r>
              <a:rPr lang="zh-CN" altLang="en-US" sz="100" dirty="0"/>
              <a:t>素材下载：</a:t>
            </a:r>
            <a:r>
              <a:rPr lang="en-US" altLang="zh-CN" sz="100" dirty="0"/>
              <a:t>www.1ppt.com/sucai/</a:t>
            </a:r>
            <a:endParaRPr lang="en-US" altLang="zh-CN" sz="100" dirty="0"/>
          </a:p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背景图片：</a:t>
            </a:r>
            <a:r>
              <a:rPr lang="en-US" altLang="zh-CN" sz="100" dirty="0"/>
              <a:t>www.1ppt.com/beijing/      PPT</a:t>
            </a:r>
            <a:r>
              <a:rPr lang="zh-CN" altLang="en-US" sz="100" dirty="0"/>
              <a:t>图表下载：</a:t>
            </a:r>
            <a:r>
              <a:rPr lang="en-US" altLang="zh-CN" sz="100" dirty="0"/>
              <a:t>www.1ppt.com/tubiao/      </a:t>
            </a:r>
            <a:endParaRPr lang="en-US" altLang="zh-CN" sz="100" dirty="0"/>
          </a:p>
          <a:p>
            <a:pPr lvl="0"/>
            <a:r>
              <a:rPr lang="zh-CN" altLang="en-US" sz="100" dirty="0"/>
              <a:t>优秀</a:t>
            </a:r>
            <a:r>
              <a:rPr lang="en-US" altLang="zh-CN" sz="100" dirty="0"/>
              <a:t>PPT</a:t>
            </a:r>
            <a:r>
              <a:rPr lang="zh-CN" altLang="en-US" sz="100" dirty="0"/>
              <a:t>下载：</a:t>
            </a:r>
            <a:r>
              <a:rPr lang="en-US" altLang="zh-CN" sz="100" dirty="0"/>
              <a:t>www.1ppt.com/xiazai/        PPT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www.1ppt.com/powerpoint/      </a:t>
            </a:r>
            <a:endParaRPr lang="en-US" altLang="zh-CN" sz="100" dirty="0"/>
          </a:p>
          <a:p>
            <a:pPr lvl="0"/>
            <a:r>
              <a:rPr lang="en-US" altLang="zh-CN" sz="100" dirty="0"/>
              <a:t>Word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www.1ppt.com/word/              Excel</a:t>
            </a:r>
            <a:r>
              <a:rPr lang="zh-CN" altLang="en-US" sz="100" dirty="0"/>
              <a:t>教程：</a:t>
            </a:r>
            <a:r>
              <a:rPr lang="en-US" altLang="zh-CN" sz="100" dirty="0"/>
              <a:t>www.1ppt.com/excel/  </a:t>
            </a:r>
            <a:endParaRPr lang="en-US" altLang="zh-CN" sz="100" dirty="0"/>
          </a:p>
          <a:p>
            <a:pPr lvl="0"/>
            <a:r>
              <a:rPr lang="zh-CN" altLang="en-US" sz="100" dirty="0"/>
              <a:t>资料下载：</a:t>
            </a:r>
            <a:r>
              <a:rPr lang="en-US" altLang="zh-CN" sz="100" dirty="0"/>
              <a:t>www.1ppt.com/ziliao/                PPT</a:t>
            </a:r>
            <a:r>
              <a:rPr lang="zh-CN" altLang="en-US" sz="100" dirty="0"/>
              <a:t>课件下载：</a:t>
            </a:r>
            <a:r>
              <a:rPr lang="en-US" altLang="zh-CN" sz="100" dirty="0"/>
              <a:t>www.1ppt.com/kejian/ </a:t>
            </a:r>
            <a:endParaRPr lang="en-US" altLang="zh-CN" sz="100" dirty="0"/>
          </a:p>
          <a:p>
            <a:pPr lvl="0"/>
            <a:r>
              <a:rPr lang="zh-CN" altLang="en-US" sz="100" dirty="0"/>
              <a:t>范文下载：</a:t>
            </a:r>
            <a:r>
              <a:rPr lang="en-US" altLang="zh-CN" sz="100" dirty="0"/>
              <a:t>www.1ppt.com/fanwen/             </a:t>
            </a:r>
            <a:r>
              <a:rPr lang="zh-CN" altLang="en-US" sz="100" dirty="0"/>
              <a:t>试卷下载：</a:t>
            </a:r>
            <a:r>
              <a:rPr lang="en-US" altLang="zh-CN" sz="100" dirty="0"/>
              <a:t>www.1ppt.com/shiti/  </a:t>
            </a:r>
            <a:endParaRPr lang="en-US" altLang="zh-CN" sz="100" dirty="0"/>
          </a:p>
          <a:p>
            <a:pPr lvl="0"/>
            <a:r>
              <a:rPr lang="zh-CN" altLang="en-US" sz="100" dirty="0"/>
              <a:t>教案下载：</a:t>
            </a:r>
            <a:r>
              <a:rPr lang="en-US" altLang="zh-CN" sz="100" dirty="0"/>
              <a:t>www.1ppt.com/jiaoan/  </a:t>
            </a:r>
            <a:r>
              <a:rPr lang="en-US" altLang="zh-CN" sz="100" dirty="0" smtClean="0"/>
              <a:t>      PPT</a:t>
            </a:r>
            <a:r>
              <a:rPr lang="zh-CN" altLang="en-US" sz="100" dirty="0" smtClean="0"/>
              <a:t>论坛：</a:t>
            </a:r>
            <a:r>
              <a:rPr lang="en-US" altLang="zh-CN" sz="100" dirty="0" smtClean="0"/>
              <a:t>www.1ppt.cn</a:t>
            </a:r>
            <a:endParaRPr lang="en-US" altLang="zh-CN" sz="100" dirty="0"/>
          </a:p>
          <a:p>
            <a:pPr lvl="0"/>
            <a:r>
              <a:rPr lang="en-US" altLang="zh-CN" sz="100" dirty="0"/>
              <a:t> </a:t>
            </a:r>
            <a:endParaRPr lang="zh-CN" altLang="en-US" sz="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92"/>
          <p:cNvSpPr txBox="1">
            <a:spLocks noChangeArrowheads="1"/>
          </p:cNvSpPr>
          <p:nvPr/>
        </p:nvSpPr>
        <p:spPr bwMode="auto">
          <a:xfrm>
            <a:off x="1010910" y="646260"/>
            <a:ext cx="10170039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institutionalized</a:t>
            </a: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7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redemption</a:t>
            </a: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zh-CN" sz="7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hope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22717" y="2674903"/>
            <a:ext cx="534706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rust-lang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065" y="699770"/>
            <a:ext cx="3310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最受喜爱的编程语言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1626235"/>
            <a:ext cx="11807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令人兴奋</a:t>
            </a:r>
            <a:r>
              <a:rPr lang="zh-CN" altLang="en-US" sz="2800" b="1">
                <a:solidFill>
                  <a:schemeClr val="bg1"/>
                </a:solidFill>
              </a:rPr>
              <a:t>的编程语言，它可以让每个人编写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可靠而高效</a:t>
            </a:r>
            <a:r>
              <a:rPr lang="zh-CN" altLang="en-US" sz="2800" b="1">
                <a:solidFill>
                  <a:schemeClr val="bg1"/>
                </a:solidFill>
              </a:rPr>
              <a:t>的软件。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和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C/C++</a:t>
            </a:r>
            <a:r>
              <a:rPr lang="zh-CN" altLang="en-US" sz="2800" b="1">
                <a:solidFill>
                  <a:schemeClr val="bg1"/>
                </a:solidFill>
              </a:rPr>
              <a:t>具有相同的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性能</a:t>
            </a:r>
            <a:r>
              <a:rPr lang="zh-CN" altLang="en-US" sz="2800" b="1">
                <a:solidFill>
                  <a:schemeClr val="bg1"/>
                </a:solidFill>
              </a:rPr>
              <a:t>，但是很多常见的</a:t>
            </a:r>
            <a:r>
              <a:rPr lang="en-US" altLang="zh-CN" sz="2800" b="1">
                <a:solidFill>
                  <a:schemeClr val="bg1"/>
                </a:solidFill>
              </a:rPr>
              <a:t>bug</a:t>
            </a:r>
            <a:r>
              <a:rPr lang="zh-CN" altLang="en-US" sz="2800" b="1">
                <a:solidFill>
                  <a:schemeClr val="bg1"/>
                </a:solidFill>
              </a:rPr>
              <a:t>在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编译时</a:t>
            </a:r>
            <a:r>
              <a:rPr lang="zh-CN" altLang="en-US" sz="2800" b="1">
                <a:solidFill>
                  <a:schemeClr val="bg1"/>
                </a:solidFill>
              </a:rPr>
              <a:t>就可以被消灭。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是一种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通用</a:t>
            </a:r>
            <a:r>
              <a:rPr lang="zh-CN" altLang="en-US" sz="2800" b="1">
                <a:solidFill>
                  <a:schemeClr val="bg1"/>
                </a:solidFill>
              </a:rPr>
              <a:t>的编程语言，但是它更善于以下场景：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——</a:t>
            </a:r>
            <a:r>
              <a:rPr lang="zh-CN" altLang="en-US" sz="2800" b="1">
                <a:solidFill>
                  <a:schemeClr val="bg1"/>
                </a:solidFill>
              </a:rPr>
              <a:t>需要运行时的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速度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——</a:t>
            </a:r>
            <a:r>
              <a:rPr lang="zh-CN" altLang="en-US" sz="2800" b="1">
                <a:solidFill>
                  <a:schemeClr val="bg1"/>
                </a:solidFill>
              </a:rPr>
              <a:t>需要内存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安全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——</a:t>
            </a:r>
            <a:r>
              <a:rPr lang="zh-CN" altLang="en-US" sz="2800" b="1">
                <a:solidFill>
                  <a:schemeClr val="bg1"/>
                </a:solidFill>
              </a:rPr>
              <a:t>更好的利用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多处理器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37CB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37CB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0121" y="699732"/>
            <a:ext cx="29125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665" y="1412240"/>
            <a:ext cx="114788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Google</a:t>
            </a:r>
            <a:r>
              <a:rPr lang="zh-CN" altLang="en-US" sz="2800" b="1">
                <a:solidFill>
                  <a:schemeClr val="bg1"/>
                </a:solidFill>
              </a:rPr>
              <a:t>：新操作系统</a:t>
            </a:r>
            <a:r>
              <a:rPr lang="en-US" altLang="zh-CN" sz="2800" b="1">
                <a:solidFill>
                  <a:schemeClr val="bg1"/>
                </a:solidFill>
              </a:rPr>
              <a:t>Fuschia</a:t>
            </a:r>
            <a:r>
              <a:rPr lang="zh-CN" altLang="en-US" sz="2800" b="1">
                <a:solidFill>
                  <a:schemeClr val="bg1"/>
                </a:solidFill>
              </a:rPr>
              <a:t>，其中</a:t>
            </a:r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代码量大约</a:t>
            </a:r>
            <a:r>
              <a:rPr lang="en-US" altLang="zh-CN" sz="2800" b="1">
                <a:solidFill>
                  <a:schemeClr val="bg1"/>
                </a:solidFill>
              </a:rPr>
              <a:t>30%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Amazon</a:t>
            </a:r>
            <a:r>
              <a:rPr lang="zh-CN" altLang="en-US" sz="2800" b="1">
                <a:solidFill>
                  <a:schemeClr val="bg1"/>
                </a:solidFill>
              </a:rPr>
              <a:t>：基于</a:t>
            </a:r>
            <a:r>
              <a:rPr lang="en-US" altLang="zh-CN" sz="2800" b="1">
                <a:solidFill>
                  <a:schemeClr val="bg1"/>
                </a:solidFill>
              </a:rPr>
              <a:t>Linux</a:t>
            </a:r>
            <a:r>
              <a:rPr lang="zh-CN" altLang="en-US" sz="2800" b="1">
                <a:solidFill>
                  <a:schemeClr val="bg1"/>
                </a:solidFill>
              </a:rPr>
              <a:t>开发的直接可以在裸机、虚机上运行容器的操作系统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System76</a:t>
            </a:r>
            <a:r>
              <a:rPr lang="zh-CN" altLang="en-US" sz="2800" b="1">
                <a:solidFill>
                  <a:schemeClr val="bg1"/>
                </a:solidFill>
              </a:rPr>
              <a:t>：纯</a:t>
            </a:r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开发了下一代安全操作系统</a:t>
            </a:r>
            <a:r>
              <a:rPr lang="en-US" altLang="zh-CN" sz="2800" b="1">
                <a:solidFill>
                  <a:schemeClr val="bg1"/>
                </a:solidFill>
              </a:rPr>
              <a:t>Redox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蚂蚁金服：库操作系统</a:t>
            </a:r>
            <a:r>
              <a:rPr lang="en-US" altLang="zh-CN" sz="2800" b="1">
                <a:solidFill>
                  <a:schemeClr val="bg1"/>
                </a:solidFill>
              </a:rPr>
              <a:t>Occlum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SGX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en-US" altLang="zh-CN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斯坦福和密歇根大学：嵌入式实时操作系统，应用于</a:t>
            </a:r>
            <a:r>
              <a:rPr lang="en-US" altLang="zh-CN" sz="2800" b="1">
                <a:solidFill>
                  <a:schemeClr val="bg1"/>
                </a:solidFill>
              </a:rPr>
              <a:t>Google</a:t>
            </a:r>
            <a:r>
              <a:rPr lang="zh-CN" altLang="en-US" sz="2800" b="1">
                <a:solidFill>
                  <a:schemeClr val="bg1"/>
                </a:solidFill>
              </a:rPr>
              <a:t>的加密产品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微软：正在使用</a:t>
            </a:r>
            <a:r>
              <a:rPr lang="en-US" altLang="zh-CN" sz="2800" b="1">
                <a:solidFill>
                  <a:schemeClr val="bg1"/>
                </a:solidFill>
              </a:rPr>
              <a:t>Rust</a:t>
            </a:r>
            <a:r>
              <a:rPr lang="zh-CN" altLang="en-US" sz="2800" b="1">
                <a:solidFill>
                  <a:schemeClr val="bg1"/>
                </a:solidFill>
              </a:rPr>
              <a:t>重写</a:t>
            </a:r>
            <a:r>
              <a:rPr lang="en-US" altLang="zh-CN" sz="2800" b="1">
                <a:solidFill>
                  <a:schemeClr val="bg1"/>
                </a:solidFill>
              </a:rPr>
              <a:t>Windows</a:t>
            </a:r>
            <a:r>
              <a:rPr lang="zh-CN" altLang="en-US" sz="2800" b="1">
                <a:solidFill>
                  <a:schemeClr val="bg1"/>
                </a:solidFill>
              </a:rPr>
              <a:t>系统中的一些低级组件、</a:t>
            </a:r>
            <a:r>
              <a:rPr lang="en-US" altLang="zh-CN" sz="2800" b="1">
                <a:solidFill>
                  <a:schemeClr val="bg1"/>
                </a:solidFill>
              </a:rPr>
              <a:t>WinRT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。。。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67722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0121" y="699732"/>
            <a:ext cx="5293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main.rs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9965" y="1773555"/>
            <a:ext cx="90011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chemeClr val="bg1"/>
                </a:solidFill>
              </a:rPr>
              <a:t>fn main() {</a:t>
            </a:r>
            <a:endParaRPr lang="en-US" altLang="zh-CN" sz="5400" b="1">
              <a:solidFill>
                <a:schemeClr val="bg1"/>
              </a:solidFill>
            </a:endParaRPr>
          </a:p>
          <a:p>
            <a:endParaRPr lang="en-US" altLang="zh-CN" sz="5400" b="1">
              <a:solidFill>
                <a:schemeClr val="bg1"/>
              </a:solidFill>
            </a:endParaRPr>
          </a:p>
          <a:p>
            <a:r>
              <a:rPr lang="en-US" altLang="zh-CN" sz="5400" b="1">
                <a:solidFill>
                  <a:schemeClr val="bg1"/>
                </a:solidFill>
              </a:rPr>
              <a:t>    println!(“Hello,world!”);</a:t>
            </a:r>
            <a:endParaRPr lang="en-US" altLang="zh-CN" sz="5400" b="1">
              <a:solidFill>
                <a:schemeClr val="bg1"/>
              </a:solidFill>
            </a:endParaRPr>
          </a:p>
          <a:p>
            <a:endParaRPr lang="en-US" altLang="zh-CN" sz="5400" b="1">
              <a:solidFill>
                <a:schemeClr val="bg1"/>
              </a:solidFill>
            </a:endParaRPr>
          </a:p>
          <a:p>
            <a:r>
              <a:rPr lang="en-US" altLang="zh-CN" sz="5400" b="1">
                <a:solidFill>
                  <a:schemeClr val="bg1"/>
                </a:solidFill>
              </a:rPr>
              <a:t>}</a:t>
            </a:r>
            <a:endParaRPr lang="en-US" altLang="zh-CN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10795"/>
            <a:ext cx="6836410" cy="683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2121</Words>
  <Application>WPS 演示</Application>
  <PresentationFormat>自定义</PresentationFormat>
  <Paragraphs>257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http://www.http2demo.io/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第一PPT模板网：www.1ppt.com</dc:creator>
  <cp:keywords>第一PPT模板网：www.1ppt.com</cp:keywords>
  <cp:lastModifiedBy>A173524</cp:lastModifiedBy>
  <cp:revision>217</cp:revision>
  <dcterms:created xsi:type="dcterms:W3CDTF">2015-08-23T03:25:00Z</dcterms:created>
  <dcterms:modified xsi:type="dcterms:W3CDTF">2021-03-18T08:30:55Z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