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6"/>
  </p:notesMasterIdLst>
  <p:sldIdLst>
    <p:sldId id="256" r:id="rId5"/>
    <p:sldId id="300" r:id="rId6"/>
    <p:sldId id="298" r:id="rId7"/>
    <p:sldId id="280" r:id="rId8"/>
    <p:sldId id="279" r:id="rId9"/>
    <p:sldId id="278" r:id="rId10"/>
    <p:sldId id="257" r:id="rId11"/>
    <p:sldId id="258" r:id="rId12"/>
    <p:sldId id="268" r:id="rId13"/>
    <p:sldId id="265" r:id="rId14"/>
    <p:sldId id="282" r:id="rId15"/>
    <p:sldId id="269" r:id="rId16"/>
    <p:sldId id="270" r:id="rId17"/>
    <p:sldId id="284" r:id="rId18"/>
    <p:sldId id="271" r:id="rId19"/>
    <p:sldId id="272" r:id="rId20"/>
    <p:sldId id="273" r:id="rId21"/>
    <p:sldId id="285" r:id="rId22"/>
    <p:sldId id="286" r:id="rId23"/>
    <p:sldId id="266" r:id="rId24"/>
    <p:sldId id="274" r:id="rId25"/>
    <p:sldId id="277" r:id="rId26"/>
    <p:sldId id="275" r:id="rId27"/>
    <p:sldId id="288" r:id="rId28"/>
    <p:sldId id="290" r:id="rId29"/>
    <p:sldId id="289" r:id="rId30"/>
    <p:sldId id="292" r:id="rId31"/>
    <p:sldId id="295" r:id="rId32"/>
    <p:sldId id="297" r:id="rId33"/>
    <p:sldId id="294" r:id="rId34"/>
    <p:sldId id="267" r:id="rId3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9999FF"/>
    <a:srgbClr val="FF5050"/>
    <a:srgbClr val="FF3300"/>
    <a:srgbClr val="E73A1C"/>
    <a:srgbClr val="ABABAB"/>
    <a:srgbClr val="868686"/>
    <a:srgbClr val="626262"/>
    <a:srgbClr val="414141"/>
    <a:srgbClr val="2A2A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98" d="100"/>
          <a:sy n="98" d="100"/>
        </p:scale>
        <p:origin x="-108" y="-18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rgbClr val="2A2A2A"/>
              </a:solidFill>
            </a:rPr>
            <a:t>Java</a:t>
          </a:r>
          <a:r>
            <a:rPr lang="zh-CN" altLang="en-US" sz="2000" b="1" dirty="0" smtClean="0">
              <a:solidFill>
                <a:srgbClr val="2A2A2A"/>
              </a:solidFill>
            </a:rPr>
            <a:t>代码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2A2A2A"/>
              </a:solidFill>
            </a:rPr>
            <a:t>字节码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2A2A2A"/>
              </a:solidFill>
            </a:rPr>
            <a:t>汇编指令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  <dgm:t>
        <a:bodyPr/>
        <a:lstStyle/>
        <a:p>
          <a:endParaRPr lang="zh-CN" altLang="en-US"/>
        </a:p>
      </dgm:t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  <dgm:t>
        <a:bodyPr/>
        <a:lstStyle/>
        <a:p>
          <a:endParaRPr lang="zh-CN" altLang="en-US"/>
        </a:p>
      </dgm:t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4D519A-421F-2647-8338-0915186EA37F}" type="presOf" srcId="{8070460F-CD86-4A47-9664-D5543F11B491}" destId="{6A6B83AD-40B3-4C05-82F5-CF10DF2005A8}" srcOrd="0" destOrd="0" presId="urn:microsoft.com/office/officeart/2009/layout/CircleArrowProcess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51D9CD24-EBAA-3743-8580-6442A4FADE69}" type="presOf" srcId="{DFBF3E8B-FE55-4872-8E55-D1A022369590}" destId="{B5558B2F-3323-4D3B-88E6-849B9009CDDB}" srcOrd="0" destOrd="0" presId="urn:microsoft.com/office/officeart/2009/layout/CircleArrowProcess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9ADAB77D-70E2-3F4C-B688-5A460B1DCC15}" type="presOf" srcId="{6023D91B-3405-4F87-A1BA-4C7BC9F92001}" destId="{C9789C5E-E474-45BD-A638-F8E3329BC87E}" srcOrd="0" destOrd="0" presId="urn:microsoft.com/office/officeart/2009/layout/CircleArrowProcess"/>
    <dgm:cxn modelId="{EC8E09B3-73FA-D046-A802-AC9730176C4B}" type="presOf" srcId="{470E94F7-8F76-45AD-BADF-8168E6E45DA4}" destId="{89609AB6-0A51-4918-983D-5B8999D24664}" srcOrd="0" destOrd="0" presId="urn:microsoft.com/office/officeart/2009/layout/CircleArrowProcess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7C5588C3-AA68-2C43-9753-2FD70A18C373}" type="presParOf" srcId="{89609AB6-0A51-4918-983D-5B8999D24664}" destId="{21E1DC4A-E902-401F-8ED2-4D57A8C538B9}" srcOrd="0" destOrd="0" presId="urn:microsoft.com/office/officeart/2009/layout/CircleArrowProcess"/>
    <dgm:cxn modelId="{C440E49C-C65C-D848-A17C-A52F34A3D280}" type="presParOf" srcId="{21E1DC4A-E902-401F-8ED2-4D57A8C538B9}" destId="{B211517F-F7F0-4A7A-B6CF-5ABCA59AC9F8}" srcOrd="0" destOrd="0" presId="urn:microsoft.com/office/officeart/2009/layout/CircleArrowProcess"/>
    <dgm:cxn modelId="{0C14E1CB-EC40-394B-A742-7F0C085FC4D7}" type="presParOf" srcId="{89609AB6-0A51-4918-983D-5B8999D24664}" destId="{C9789C5E-E474-45BD-A638-F8E3329BC87E}" srcOrd="1" destOrd="0" presId="urn:microsoft.com/office/officeart/2009/layout/CircleArrowProcess"/>
    <dgm:cxn modelId="{F447DCE4-C2FF-9848-9F26-B83B96C7E6F1}" type="presParOf" srcId="{89609AB6-0A51-4918-983D-5B8999D24664}" destId="{CE5AF907-7E30-45ED-AC60-B4F5B2C745F4}" srcOrd="2" destOrd="0" presId="urn:microsoft.com/office/officeart/2009/layout/CircleArrowProcess"/>
    <dgm:cxn modelId="{45FA5135-F198-814B-816F-4548F9FF414E}" type="presParOf" srcId="{CE5AF907-7E30-45ED-AC60-B4F5B2C745F4}" destId="{81CC1E92-A646-4FD3-9EA3-BD22D130182F}" srcOrd="0" destOrd="0" presId="urn:microsoft.com/office/officeart/2009/layout/CircleArrowProcess"/>
    <dgm:cxn modelId="{676ED760-812F-714C-9EE1-47DEA3F948D9}" type="presParOf" srcId="{89609AB6-0A51-4918-983D-5B8999D24664}" destId="{B5558B2F-3323-4D3B-88E6-849B9009CDDB}" srcOrd="3" destOrd="0" presId="urn:microsoft.com/office/officeart/2009/layout/CircleArrowProcess"/>
    <dgm:cxn modelId="{2BF33C12-947E-3B45-BF9A-3C91E7840188}" type="presParOf" srcId="{89609AB6-0A51-4918-983D-5B8999D24664}" destId="{4FC1F439-80E6-4723-8C01-0E3115303B6B}" srcOrd="4" destOrd="0" presId="urn:microsoft.com/office/officeart/2009/layout/CircleArrowProcess"/>
    <dgm:cxn modelId="{5E76C84A-2D0B-8E49-B690-E91E7FC687AE}" type="presParOf" srcId="{4FC1F439-80E6-4723-8C01-0E3115303B6B}" destId="{26B2FC09-E8FE-4F60-A886-8159F9EDF77E}" srcOrd="0" destOrd="0" presId="urn:microsoft.com/office/officeart/2009/layout/CircleArrowProcess"/>
    <dgm:cxn modelId="{880EEE5C-03A9-1C4D-BBF9-D87CDFCF13FF}" type="presParOf" srcId="{89609AB6-0A51-4918-983D-5B8999D24664}" destId="{6A6B83AD-40B3-4C05-82F5-CF10DF2005A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2A2A2A"/>
              </a:solidFill>
            </a:rPr>
            <a:t>Java</a:t>
          </a:r>
          <a:r>
            <a:rPr lang="zh-CN" altLang="en-US" sz="2000" b="1" kern="1200" dirty="0" smtClean="0">
              <a:solidFill>
                <a:srgbClr val="2A2A2A"/>
              </a:solidFill>
            </a:rPr>
            <a:t>代码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2A2A2A"/>
              </a:solidFill>
            </a:rPr>
            <a:t>字节码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2A2A2A"/>
              </a:solidFill>
            </a:rPr>
            <a:t>汇编指令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pPr/>
              <a:t>2020/9/27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972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23196" y="1381328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>
                    <a:lumMod val="95000"/>
                  </a:schemeClr>
                </a:solidFill>
              </a:rPr>
              <a:t>从码农到百万年薪</a:t>
            </a:r>
            <a:endParaRPr kumimoji="1" lang="en-US" altLang="zh-CN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1" y="1061236"/>
            <a:ext cx="8035046" cy="341632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7587226" y="5171082"/>
            <a:ext cx="294223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</a:rPr>
              <a:t>主讲人：谢飞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964424" y="2967799"/>
            <a:ext cx="65695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你是要当一辈子咸鱼，还是成为一个英雄，哪怕壮士断腕。</a:t>
            </a:r>
            <a:endParaRPr lang="en-US" altLang="zh-CN" sz="1333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人生只有一次机会，请允许失败，但不要留下遗憾。</a:t>
            </a:r>
            <a:endParaRPr lang="en-US" altLang="zh-CN" sz="1333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三十而立，时间不多了。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1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4589720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Compare And Swap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Compare And Exchange</a:t>
            </a:r>
            <a:endParaRPr kumimoji="1" lang="zh-CN" altLang="en-US" sz="2000" b="1" dirty="0">
              <a:solidFill>
                <a:srgbClr val="1F1F1F"/>
              </a:solidFill>
              <a:latin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CAS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99748" y="1281545"/>
            <a:ext cx="891925" cy="489528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870231" y="1205346"/>
            <a:ext cx="193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读取当前值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70231" y="2216727"/>
            <a:ext cx="19304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计算结果值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7" name="流程图: 决策 26"/>
          <p:cNvSpPr/>
          <p:nvPr/>
        </p:nvSpPr>
        <p:spPr>
          <a:xfrm>
            <a:off x="4139224" y="3509819"/>
            <a:ext cx="3392413" cy="1357745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比较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和当前新值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820763" y="5883561"/>
            <a:ext cx="2029334" cy="840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更新为</a:t>
            </a:r>
            <a:r>
              <a:rPr lang="zh-CN" altLang="en-US" dirty="0"/>
              <a:t>新</a:t>
            </a:r>
            <a:r>
              <a:rPr lang="zh-CN" altLang="en-US" dirty="0" smtClean="0"/>
              <a:t>值</a:t>
            </a:r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102100" y="6059052"/>
            <a:ext cx="891925" cy="489528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 flipV="1">
            <a:off x="1691673" y="1510146"/>
            <a:ext cx="3178558" cy="16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2"/>
            <a:endCxn id="26" idx="0"/>
          </p:cNvCxnSpPr>
          <p:nvPr/>
        </p:nvCxnSpPr>
        <p:spPr>
          <a:xfrm>
            <a:off x="5835431" y="1814946"/>
            <a:ext cx="0" cy="401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27" idx="0"/>
          </p:cNvCxnSpPr>
          <p:nvPr/>
        </p:nvCxnSpPr>
        <p:spPr>
          <a:xfrm>
            <a:off x="5835431" y="2826327"/>
            <a:ext cx="0" cy="683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7" idx="2"/>
            <a:endCxn id="28" idx="0"/>
          </p:cNvCxnSpPr>
          <p:nvPr/>
        </p:nvCxnSpPr>
        <p:spPr>
          <a:xfrm flipH="1">
            <a:off x="5835430" y="4867564"/>
            <a:ext cx="1" cy="101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29" idx="1"/>
          </p:cNvCxnSpPr>
          <p:nvPr/>
        </p:nvCxnSpPr>
        <p:spPr>
          <a:xfrm flipV="1">
            <a:off x="6850097" y="6303816"/>
            <a:ext cx="32520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7" idx="3"/>
            <a:endCxn id="25" idx="3"/>
          </p:cNvCxnSpPr>
          <p:nvPr/>
        </p:nvCxnSpPr>
        <p:spPr>
          <a:xfrm flipH="1" flipV="1">
            <a:off x="6800631" y="1510146"/>
            <a:ext cx="731006" cy="2678546"/>
          </a:xfrm>
          <a:prstGeom prst="bentConnector3">
            <a:avLst>
              <a:gd name="adj1" fmla="val -1171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820160" y="5061267"/>
            <a:ext cx="1440822" cy="6096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ABA</a:t>
            </a:r>
            <a:r>
              <a:rPr lang="zh-CN" altLang="en-US" sz="1800" dirty="0" smtClean="0"/>
              <a:t>问题</a:t>
            </a:r>
            <a:endParaRPr lang="zh-CN" alt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903" y="4581237"/>
            <a:ext cx="1570181" cy="1569660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其他线程修改数次最后值和原值相同</a:t>
            </a:r>
            <a:endParaRPr lang="zh-CN" altLang="en-US" dirty="0"/>
          </a:p>
        </p:txBody>
      </p:sp>
      <p:cxnSp>
        <p:nvCxnSpPr>
          <p:cNvPr id="77" name="直接连接符 76"/>
          <p:cNvCxnSpPr>
            <a:stCxn id="45" idx="3"/>
            <a:endCxn id="43" idx="1"/>
          </p:cNvCxnSpPr>
          <p:nvPr/>
        </p:nvCxnSpPr>
        <p:spPr>
          <a:xfrm>
            <a:off x="1727084" y="5366067"/>
            <a:ext cx="1093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43" idx="3"/>
          </p:cNvCxnSpPr>
          <p:nvPr/>
        </p:nvCxnSpPr>
        <p:spPr>
          <a:xfrm>
            <a:off x="4260982" y="5366067"/>
            <a:ext cx="1574449" cy="9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35697" y="5135234"/>
            <a:ext cx="797612" cy="46166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相等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39706" y="2618586"/>
            <a:ext cx="1163782" cy="46166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不相等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081376" y="2249254"/>
            <a:ext cx="1570181" cy="1200329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其他线程修改为不同值</a:t>
            </a:r>
          </a:p>
        </p:txBody>
      </p:sp>
      <p:cxnSp>
        <p:nvCxnSpPr>
          <p:cNvPr id="89" name="直接连接符 88"/>
          <p:cNvCxnSpPr>
            <a:endCxn id="87" idx="1"/>
          </p:cNvCxnSpPr>
          <p:nvPr/>
        </p:nvCxnSpPr>
        <p:spPr>
          <a:xfrm>
            <a:off x="8377382" y="2826327"/>
            <a:ext cx="1703994" cy="2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71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2"/>
            <a:ext cx="4252264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Since JDK 1.5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CAS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JDK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中的应用及底层原理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666" y="292590"/>
            <a:ext cx="818765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source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888" y="1671705"/>
            <a:ext cx="1007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AtomicInteger i=new AtomicInteger();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54888" y="2778725"/>
            <a:ext cx="1174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return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jint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(Atomic::cmpxchg(x,addr,e));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54888" y="3823275"/>
            <a:ext cx="1174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inline jint Atomic::cmpxchg(….) 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97552" y="4912080"/>
            <a:ext cx="11746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__asm__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lock</a:t>
            </a:r>
            <a:r>
              <a:rPr lang="en-US" altLang="zh-CN" sz="4000" b="1" dirty="0" smtClean="0"/>
              <a:t> cmpxchg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31663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4611079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JAVA LAYOUT OBJCET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对象内存布局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JOL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1154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5126935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JAVA LAYOUT OBJCET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>
                <a:solidFill>
                  <a:srgbClr val="1F1F1F"/>
                </a:solidFill>
                <a:latin typeface="微软雅黑"/>
                <a:cs typeface="微软雅黑"/>
              </a:rPr>
              <a:t>JAVA</a:t>
            </a:r>
            <a:r>
              <a:rPr kumimoji="1" lang="zh-CN" altLang="en-US" sz="2000" b="1" dirty="0">
                <a:solidFill>
                  <a:srgbClr val="1F1F1F"/>
                </a:solidFill>
                <a:latin typeface="微软雅黑"/>
                <a:cs typeface="微软雅黑"/>
              </a:rPr>
              <a:t>内存布局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JOL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8742" y="1815820"/>
            <a:ext cx="2320501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 word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3853" y="3230360"/>
            <a:ext cx="2772548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 pointer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8742" y="4621765"/>
            <a:ext cx="2862316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data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52"/>
          <p:cNvCxnSpPr/>
          <p:nvPr/>
        </p:nvCxnSpPr>
        <p:spPr>
          <a:xfrm>
            <a:off x="1865323" y="4201692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  <p:cxnSp>
        <p:nvCxnSpPr>
          <p:cNvPr id="12" name="直接连接符 53"/>
          <p:cNvCxnSpPr/>
          <p:nvPr/>
        </p:nvCxnSpPr>
        <p:spPr>
          <a:xfrm>
            <a:off x="1865323" y="2959279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747479" y="1725348"/>
            <a:ext cx="966867" cy="966867"/>
            <a:chOff x="560014" y="1294011"/>
            <a:chExt cx="725150" cy="725150"/>
          </a:xfrm>
        </p:grpSpPr>
        <p:sp>
          <p:nvSpPr>
            <p:cNvPr id="14" name="椭圆 13"/>
            <p:cNvSpPr/>
            <p:nvPr/>
          </p:nvSpPr>
          <p:spPr>
            <a:xfrm>
              <a:off x="560014" y="1294011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83217" y="1489644"/>
              <a:ext cx="478743" cy="333884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7479" y="3060752"/>
            <a:ext cx="966867" cy="966867"/>
            <a:chOff x="560014" y="2295564"/>
            <a:chExt cx="725150" cy="725150"/>
          </a:xfrm>
        </p:grpSpPr>
        <p:sp>
          <p:nvSpPr>
            <p:cNvPr id="17" name="椭圆 16"/>
            <p:cNvSpPr/>
            <p:nvPr/>
          </p:nvSpPr>
          <p:spPr>
            <a:xfrm>
              <a:off x="560014" y="2295564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488" y="2447406"/>
              <a:ext cx="393533" cy="437027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7479" y="4450757"/>
            <a:ext cx="966867" cy="966867"/>
            <a:chOff x="560014" y="3338068"/>
            <a:chExt cx="725150" cy="725150"/>
          </a:xfrm>
        </p:grpSpPr>
        <p:sp>
          <p:nvSpPr>
            <p:cNvPr id="20" name="椭圆 19"/>
            <p:cNvSpPr/>
            <p:nvPr/>
          </p:nvSpPr>
          <p:spPr>
            <a:xfrm>
              <a:off x="560014" y="3338068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57749" y="3473074"/>
              <a:ext cx="353509" cy="448164"/>
            </a:xfrm>
            <a:custGeom>
              <a:avLst/>
              <a:gdLst>
                <a:gd name="T0" fmla="*/ 0 w 77"/>
                <a:gd name="T1" fmla="*/ 85 h 98"/>
                <a:gd name="T2" fmla="*/ 29 w 77"/>
                <a:gd name="T3" fmla="*/ 98 h 98"/>
                <a:gd name="T4" fmla="*/ 30 w 77"/>
                <a:gd name="T5" fmla="*/ 98 h 98"/>
                <a:gd name="T6" fmla="*/ 30 w 77"/>
                <a:gd name="T7" fmla="*/ 98 h 98"/>
                <a:gd name="T8" fmla="*/ 31 w 77"/>
                <a:gd name="T9" fmla="*/ 98 h 98"/>
                <a:gd name="T10" fmla="*/ 33 w 77"/>
                <a:gd name="T11" fmla="*/ 98 h 98"/>
                <a:gd name="T12" fmla="*/ 33 w 77"/>
                <a:gd name="T13" fmla="*/ 98 h 98"/>
                <a:gd name="T14" fmla="*/ 34 w 77"/>
                <a:gd name="T15" fmla="*/ 98 h 98"/>
                <a:gd name="T16" fmla="*/ 35 w 77"/>
                <a:gd name="T17" fmla="*/ 98 h 98"/>
                <a:gd name="T18" fmla="*/ 36 w 77"/>
                <a:gd name="T19" fmla="*/ 98 h 98"/>
                <a:gd name="T20" fmla="*/ 37 w 77"/>
                <a:gd name="T21" fmla="*/ 98 h 98"/>
                <a:gd name="T22" fmla="*/ 38 w 77"/>
                <a:gd name="T23" fmla="*/ 98 h 98"/>
                <a:gd name="T24" fmla="*/ 39 w 77"/>
                <a:gd name="T25" fmla="*/ 98 h 98"/>
                <a:gd name="T26" fmla="*/ 40 w 77"/>
                <a:gd name="T27" fmla="*/ 98 h 98"/>
                <a:gd name="T28" fmla="*/ 41 w 77"/>
                <a:gd name="T29" fmla="*/ 98 h 98"/>
                <a:gd name="T30" fmla="*/ 42 w 77"/>
                <a:gd name="T31" fmla="*/ 98 h 98"/>
                <a:gd name="T32" fmla="*/ 43 w 77"/>
                <a:gd name="T33" fmla="*/ 98 h 98"/>
                <a:gd name="T34" fmla="*/ 43 w 77"/>
                <a:gd name="T35" fmla="*/ 98 h 98"/>
                <a:gd name="T36" fmla="*/ 44 w 77"/>
                <a:gd name="T37" fmla="*/ 98 h 98"/>
                <a:gd name="T38" fmla="*/ 45 w 77"/>
                <a:gd name="T39" fmla="*/ 98 h 98"/>
                <a:gd name="T40" fmla="*/ 46 w 77"/>
                <a:gd name="T41" fmla="*/ 98 h 98"/>
                <a:gd name="T42" fmla="*/ 47 w 77"/>
                <a:gd name="T43" fmla="*/ 98 h 98"/>
                <a:gd name="T44" fmla="*/ 47 w 77"/>
                <a:gd name="T45" fmla="*/ 98 h 98"/>
                <a:gd name="T46" fmla="*/ 77 w 77"/>
                <a:gd name="T47" fmla="*/ 85 h 98"/>
                <a:gd name="T48" fmla="*/ 22 w 77"/>
                <a:gd name="T49" fmla="*/ 33 h 98"/>
                <a:gd name="T50" fmla="*/ 25 w 77"/>
                <a:gd name="T51" fmla="*/ 20 h 98"/>
                <a:gd name="T52" fmla="*/ 22 w 77"/>
                <a:gd name="T53" fmla="*/ 0 h 98"/>
                <a:gd name="T54" fmla="*/ 27 w 77"/>
                <a:gd name="T55" fmla="*/ 6 h 98"/>
                <a:gd name="T56" fmla="*/ 35 w 77"/>
                <a:gd name="T57" fmla="*/ 0 h 98"/>
                <a:gd name="T58" fmla="*/ 40 w 77"/>
                <a:gd name="T59" fmla="*/ 6 h 98"/>
                <a:gd name="T60" fmla="*/ 48 w 77"/>
                <a:gd name="T61" fmla="*/ 0 h 98"/>
                <a:gd name="T62" fmla="*/ 50 w 77"/>
                <a:gd name="T63" fmla="*/ 6 h 98"/>
                <a:gd name="T64" fmla="*/ 59 w 77"/>
                <a:gd name="T65" fmla="*/ 1 h 98"/>
                <a:gd name="T66" fmla="*/ 18 w 77"/>
                <a:gd name="T67" fmla="*/ 31 h 98"/>
                <a:gd name="T68" fmla="*/ 18 w 77"/>
                <a:gd name="T69" fmla="*/ 22 h 98"/>
                <a:gd name="T70" fmla="*/ 63 w 77"/>
                <a:gd name="T71" fmla="*/ 26 h 98"/>
                <a:gd name="T72" fmla="*/ 18 w 77"/>
                <a:gd name="T73" fmla="*/ 31 h 98"/>
                <a:gd name="T74" fmla="*/ 43 w 77"/>
                <a:gd name="T75" fmla="*/ 86 h 98"/>
                <a:gd name="T76" fmla="*/ 35 w 77"/>
                <a:gd name="T77" fmla="*/ 84 h 98"/>
                <a:gd name="T78" fmla="*/ 30 w 77"/>
                <a:gd name="T79" fmla="*/ 69 h 98"/>
                <a:gd name="T80" fmla="*/ 37 w 77"/>
                <a:gd name="T81" fmla="*/ 78 h 98"/>
                <a:gd name="T82" fmla="*/ 40 w 77"/>
                <a:gd name="T83" fmla="*/ 78 h 98"/>
                <a:gd name="T84" fmla="*/ 39 w 77"/>
                <a:gd name="T85" fmla="*/ 70 h 98"/>
                <a:gd name="T86" fmla="*/ 30 w 77"/>
                <a:gd name="T87" fmla="*/ 57 h 98"/>
                <a:gd name="T88" fmla="*/ 35 w 77"/>
                <a:gd name="T89" fmla="*/ 46 h 98"/>
                <a:gd name="T90" fmla="*/ 43 w 77"/>
                <a:gd name="T91" fmla="*/ 44 h 98"/>
                <a:gd name="T92" fmla="*/ 48 w 77"/>
                <a:gd name="T93" fmla="*/ 53 h 98"/>
                <a:gd name="T94" fmla="*/ 40 w 77"/>
                <a:gd name="T95" fmla="*/ 59 h 98"/>
                <a:gd name="T96" fmla="*/ 39 w 77"/>
                <a:gd name="T97" fmla="*/ 51 h 98"/>
                <a:gd name="T98" fmla="*/ 38 w 77"/>
                <a:gd name="T99" fmla="*/ 56 h 98"/>
                <a:gd name="T100" fmla="*/ 47 w 77"/>
                <a:gd name="T101" fmla="*/ 68 h 98"/>
                <a:gd name="T102" fmla="*/ 49 w 77"/>
                <a:gd name="T103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6794787" y="1"/>
            <a:ext cx="5398009" cy="6895635"/>
          </a:xfrm>
          <a:prstGeom prst="rect">
            <a:avLst/>
          </a:prstGeom>
        </p:spPr>
      </p:pic>
      <p:sp>
        <p:nvSpPr>
          <p:cNvPr id="22" name="文本框 8"/>
          <p:cNvSpPr txBox="1"/>
          <p:nvPr/>
        </p:nvSpPr>
        <p:spPr>
          <a:xfrm>
            <a:off x="1887406" y="5950039"/>
            <a:ext cx="1837998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63364" y="5774382"/>
            <a:ext cx="966867" cy="966867"/>
            <a:chOff x="560014" y="1294011"/>
            <a:chExt cx="725150" cy="725150"/>
          </a:xfrm>
        </p:grpSpPr>
        <p:sp>
          <p:nvSpPr>
            <p:cNvPr id="28" name="椭圆 27"/>
            <p:cNvSpPr/>
            <p:nvPr/>
          </p:nvSpPr>
          <p:spPr>
            <a:xfrm>
              <a:off x="560014" y="1294011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683217" y="1489644"/>
              <a:ext cx="478743" cy="333884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接连接符 52"/>
          <p:cNvCxnSpPr/>
          <p:nvPr/>
        </p:nvCxnSpPr>
        <p:spPr>
          <a:xfrm>
            <a:off x="1865322" y="5636058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058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/>
          <p:cNvSpPr txBox="1"/>
          <p:nvPr/>
        </p:nvSpPr>
        <p:spPr>
          <a:xfrm>
            <a:off x="1245711" y="150711"/>
            <a:ext cx="4333286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JAVA OBJECT LAYOUT 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对象内存布局</a:t>
            </a:r>
            <a:endParaRPr kumimoji="1" lang="zh-CN" altLang="en-US" sz="2133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JOL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76499" y="589681"/>
            <a:ext cx="2824223" cy="1099595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对象头</a:t>
            </a:r>
            <a:endParaRPr lang="en-US" altLang="zh-CN" dirty="0"/>
          </a:p>
          <a:p>
            <a:pPr algn="ctr"/>
            <a:r>
              <a:rPr lang="en-US" altLang="zh-CN" dirty="0"/>
              <a:t>mark word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076498" y="1729788"/>
            <a:ext cx="2824223" cy="1099595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类型指针</a:t>
            </a:r>
            <a:endParaRPr lang="en-US" altLang="zh-CN" dirty="0"/>
          </a:p>
          <a:p>
            <a:pPr algn="ctr"/>
            <a:r>
              <a:rPr lang="en-US" altLang="zh-CN" dirty="0"/>
              <a:t>class pointer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076497" y="2855097"/>
            <a:ext cx="2824223" cy="1099595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数组长度</a:t>
            </a:r>
            <a:endParaRPr lang="en-US" altLang="zh-CN" dirty="0" smtClean="0"/>
          </a:p>
          <a:p>
            <a:pPr algn="ctr"/>
            <a:r>
              <a:rPr lang="en-US" altLang="zh-CN" dirty="0"/>
              <a:t>l</a:t>
            </a:r>
            <a:r>
              <a:rPr lang="en-US" altLang="zh-CN" dirty="0" smtClean="0"/>
              <a:t>ength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076496" y="3987487"/>
            <a:ext cx="2824223" cy="10995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实例数据</a:t>
            </a:r>
            <a:endParaRPr lang="en-US" altLang="zh-CN" dirty="0"/>
          </a:p>
          <a:p>
            <a:pPr algn="ctr"/>
            <a:r>
              <a:rPr lang="en-US" altLang="zh-CN" dirty="0"/>
              <a:t>Instance 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076499" y="5121807"/>
            <a:ext cx="2824223" cy="1099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对齐</a:t>
            </a:r>
            <a:endParaRPr lang="en-US" altLang="zh-CN" dirty="0"/>
          </a:p>
          <a:p>
            <a:pPr algn="ctr"/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839657" y="1459711"/>
            <a:ext cx="2824223" cy="1099595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对象头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mark word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839656" y="2599818"/>
            <a:ext cx="2824223" cy="1099595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类型指针</a:t>
            </a:r>
            <a:endParaRPr lang="en-US" altLang="zh-CN" dirty="0" smtClean="0"/>
          </a:p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lass pointer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839655" y="3748277"/>
            <a:ext cx="2824223" cy="109959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实例数据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Instance data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839654" y="4892242"/>
            <a:ext cx="2824223" cy="1099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对齐</a:t>
            </a:r>
            <a:endParaRPr lang="en-US" altLang="zh-CN" dirty="0" smtClean="0"/>
          </a:p>
          <a:p>
            <a:pPr algn="ctr"/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493530" y="3135491"/>
            <a:ext cx="2190653" cy="10995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普通对象</a:t>
            </a:r>
            <a:endParaRPr lang="en-US" altLang="zh-CN" dirty="0" smtClean="0"/>
          </a:p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ew XX()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936704" y="2788233"/>
            <a:ext cx="2987377" cy="1920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数组</a:t>
            </a:r>
            <a:endParaRPr lang="en-US" altLang="zh-CN" dirty="0" smtClean="0"/>
          </a:p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nt[] a=new int[5]</a:t>
            </a:r>
          </a:p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[] t=new t[5</a:t>
            </a:r>
            <a:r>
              <a:rPr lang="en-US" altLang="zh-CN" dirty="0"/>
              <a:t>]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528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3861564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JVM DEFAULT CONFIG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JVM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默认参数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JVM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980" y="3067291"/>
            <a:ext cx="1021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j</a:t>
            </a:r>
            <a:r>
              <a:rPr lang="en-US" altLang="zh-CN" sz="3600" b="1" dirty="0" smtClean="0"/>
              <a:t>ava –XX</a:t>
            </a:r>
            <a:r>
              <a:rPr lang="en-US" altLang="zh-CN" sz="3600" b="1" dirty="0"/>
              <a:t>:</a:t>
            </a:r>
            <a:r>
              <a:rPr lang="en-US" altLang="zh-CN" sz="3600" b="1" dirty="0" smtClean="0"/>
              <a:t>+PrintCommandLineFlags -version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058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 smtClean="0">
                <a:solidFill>
                  <a:srgbClr val="1F1F1F"/>
                </a:solidFill>
                <a:latin typeface="Calibri"/>
                <a:ea typeface="宋体"/>
              </a:rPr>
              <a:t>question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字节个数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494" y="292590"/>
            <a:ext cx="922937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Object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5952" t="405" r="31224" b="1"/>
            <a:stretch/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矩形 22"/>
          <p:cNvSpPr/>
          <p:nvPr/>
        </p:nvSpPr>
        <p:spPr>
          <a:xfrm>
            <a:off x="231492" y="1627482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kern="0" dirty="0" smtClean="0">
                <a:solidFill>
                  <a:srgbClr val="1F1F1F"/>
                </a:solidFill>
              </a:rPr>
              <a:t>Object o=new Object();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在内存中占了多少字节？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顺丰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1491" y="2548118"/>
            <a:ext cx="7771323" cy="771299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b="1" kern="0" dirty="0" smtClean="0">
                <a:solidFill>
                  <a:srgbClr val="1F1F1F"/>
                </a:solidFill>
              </a:rPr>
              <a:t>没有开启压缩呢？</a:t>
            </a:r>
            <a:endParaRPr lang="en-US" altLang="zh-CN" sz="3600" b="1" kern="0" dirty="0">
              <a:solidFill>
                <a:srgbClr val="1F1F1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1489" y="3658255"/>
            <a:ext cx="7771323" cy="2843853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600" b="1" kern="0" dirty="0" smtClean="0">
                <a:solidFill>
                  <a:srgbClr val="1F1F1F"/>
                </a:solidFill>
              </a:rPr>
              <a:t>如果加成员变量呢？</a:t>
            </a:r>
            <a:endParaRPr lang="en-US" altLang="zh-CN" sz="3600" b="1" kern="0" dirty="0" smtClean="0">
              <a:solidFill>
                <a:srgbClr val="1F1F1F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b="1" kern="0" dirty="0">
                <a:solidFill>
                  <a:srgbClr val="1F1F1F"/>
                </a:solidFill>
              </a:rPr>
              <a:t>c</a:t>
            </a:r>
            <a:r>
              <a:rPr lang="en-US" altLang="zh-CN" b="1" kern="0" dirty="0" smtClean="0">
                <a:solidFill>
                  <a:srgbClr val="1F1F1F"/>
                </a:solidFill>
              </a:rPr>
              <a:t>lass User {  </a:t>
            </a:r>
          </a:p>
          <a:p>
            <a:pPr lvl="0">
              <a:lnSpc>
                <a:spcPct val="130000"/>
              </a:lnSpc>
            </a:pPr>
            <a:r>
              <a:rPr lang="en-US" altLang="zh-CN" b="1" kern="0" dirty="0" smtClean="0">
                <a:solidFill>
                  <a:srgbClr val="1F1F1F"/>
                </a:solidFill>
              </a:rPr>
              <a:t>	int id</a:t>
            </a:r>
            <a:r>
              <a:rPr lang="zh-CN" altLang="en-US" b="1" kern="0" dirty="0" smtClean="0">
                <a:solidFill>
                  <a:srgbClr val="1F1F1F"/>
                </a:solidFill>
              </a:rPr>
              <a:t>；</a:t>
            </a:r>
            <a:endParaRPr lang="en-US" altLang="zh-CN" b="1" kern="0" dirty="0" smtClean="0">
              <a:solidFill>
                <a:srgbClr val="1F1F1F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b="1" kern="0" dirty="0" smtClean="0">
                <a:solidFill>
                  <a:srgbClr val="1F1F1F"/>
                </a:solidFill>
              </a:rPr>
              <a:t>	String name</a:t>
            </a:r>
            <a:r>
              <a:rPr lang="zh-CN" altLang="en-US" b="1" kern="0" dirty="0" smtClean="0">
                <a:solidFill>
                  <a:srgbClr val="1F1F1F"/>
                </a:solidFill>
              </a:rPr>
              <a:t>；</a:t>
            </a:r>
            <a:endParaRPr lang="en-US" altLang="zh-CN" b="1" kern="0" dirty="0" smtClean="0">
              <a:solidFill>
                <a:srgbClr val="1F1F1F"/>
              </a:solidFill>
            </a:endParaRPr>
          </a:p>
          <a:p>
            <a:pPr lvl="0">
              <a:lnSpc>
                <a:spcPct val="130000"/>
              </a:lnSpc>
            </a:pPr>
            <a:r>
              <a:rPr lang="en-US" altLang="zh-CN" b="1" kern="0" dirty="0" smtClean="0">
                <a:solidFill>
                  <a:srgbClr val="1F1F1F"/>
                </a:solidFill>
              </a:rPr>
              <a:t>}</a:t>
            </a:r>
            <a:endParaRPr lang="en-US" altLang="zh-CN" b="1" kern="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4" y="3492201"/>
            <a:ext cx="12192000" cy="33658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0243" y="150711"/>
            <a:ext cx="2879983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w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here record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锁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在哪里？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896" y="292590"/>
            <a:ext cx="1209876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synchronized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1009447" y="1223937"/>
            <a:ext cx="2395871" cy="4791743"/>
            <a:chOff x="2553392" y="917952"/>
            <a:chExt cx="1796903" cy="35938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9271" r="25893"/>
            <a:stretch/>
          </p:blipFill>
          <p:spPr>
            <a:xfrm>
              <a:off x="2807886" y="1533258"/>
              <a:ext cx="1418245" cy="241005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6279" t="13601" r="11881" b="13601"/>
            <a:stretch/>
          </p:blipFill>
          <p:spPr>
            <a:xfrm>
              <a:off x="2553392" y="917952"/>
              <a:ext cx="1796903" cy="3593807"/>
            </a:xfrm>
            <a:custGeom>
              <a:avLst/>
              <a:gdLst>
                <a:gd name="connsiteX0" fmla="*/ 299897 w 1872208"/>
                <a:gd name="connsiteY0" fmla="*/ 648072 h 3744416"/>
                <a:gd name="connsiteX1" fmla="*/ 275978 w 1872208"/>
                <a:gd name="connsiteY1" fmla="*/ 671991 h 3744416"/>
                <a:gd name="connsiteX2" fmla="*/ 275978 w 1872208"/>
                <a:gd name="connsiteY2" fmla="*/ 3108153 h 3744416"/>
                <a:gd name="connsiteX3" fmla="*/ 299897 w 1872208"/>
                <a:gd name="connsiteY3" fmla="*/ 3132072 h 3744416"/>
                <a:gd name="connsiteX4" fmla="*/ 1659046 w 1872208"/>
                <a:gd name="connsiteY4" fmla="*/ 3132072 h 3744416"/>
                <a:gd name="connsiteX5" fmla="*/ 1682965 w 1872208"/>
                <a:gd name="connsiteY5" fmla="*/ 3108153 h 3744416"/>
                <a:gd name="connsiteX6" fmla="*/ 1682965 w 1872208"/>
                <a:gd name="connsiteY6" fmla="*/ 671991 h 3744416"/>
                <a:gd name="connsiteX7" fmla="*/ 1659046 w 1872208"/>
                <a:gd name="connsiteY7" fmla="*/ 648072 h 3744416"/>
                <a:gd name="connsiteX8" fmla="*/ 0 w 1872208"/>
                <a:gd name="connsiteY8" fmla="*/ 0 h 3744416"/>
                <a:gd name="connsiteX9" fmla="*/ 1872208 w 1872208"/>
                <a:gd name="connsiteY9" fmla="*/ 0 h 3744416"/>
                <a:gd name="connsiteX10" fmla="*/ 1872208 w 1872208"/>
                <a:gd name="connsiteY10" fmla="*/ 3744416 h 3744416"/>
                <a:gd name="connsiteX11" fmla="*/ 0 w 1872208"/>
                <a:gd name="connsiteY11" fmla="*/ 3744416 h 374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208" h="3744416">
                  <a:moveTo>
                    <a:pt x="299897" y="648072"/>
                  </a:moveTo>
                  <a:cubicBezTo>
                    <a:pt x="286687" y="648072"/>
                    <a:pt x="275978" y="658781"/>
                    <a:pt x="275978" y="671991"/>
                  </a:cubicBezTo>
                  <a:lnTo>
                    <a:pt x="275978" y="3108153"/>
                  </a:lnTo>
                  <a:cubicBezTo>
                    <a:pt x="275978" y="3121363"/>
                    <a:pt x="286687" y="3132072"/>
                    <a:pt x="299897" y="3132072"/>
                  </a:cubicBezTo>
                  <a:lnTo>
                    <a:pt x="1659046" y="3132072"/>
                  </a:lnTo>
                  <a:cubicBezTo>
                    <a:pt x="1672256" y="3132072"/>
                    <a:pt x="1682965" y="3121363"/>
                    <a:pt x="1682965" y="3108153"/>
                  </a:cubicBezTo>
                  <a:lnTo>
                    <a:pt x="1682965" y="671991"/>
                  </a:lnTo>
                  <a:cubicBezTo>
                    <a:pt x="1682965" y="658781"/>
                    <a:pt x="1672256" y="648072"/>
                    <a:pt x="1659046" y="648072"/>
                  </a:cubicBezTo>
                  <a:close/>
                  <a:moveTo>
                    <a:pt x="0" y="0"/>
                  </a:moveTo>
                  <a:lnTo>
                    <a:pt x="1872208" y="0"/>
                  </a:lnTo>
                  <a:lnTo>
                    <a:pt x="1872208" y="3744416"/>
                  </a:lnTo>
                  <a:lnTo>
                    <a:pt x="0" y="3744416"/>
                  </a:lnTo>
                  <a:close/>
                </a:path>
              </a:pathLst>
            </a:custGeom>
          </p:spPr>
        </p:pic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3980878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69439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158001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746562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335123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6923685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7512246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100807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8689369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3980878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569439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5158001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5746562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6335123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923685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12246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8100807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8689369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8" name="组合 2"/>
          <p:cNvGrpSpPr/>
          <p:nvPr/>
        </p:nvGrpSpPr>
        <p:grpSpPr>
          <a:xfrm>
            <a:off x="5214285" y="3712502"/>
            <a:ext cx="5443968" cy="2554353"/>
            <a:chOff x="6890232" y="2713574"/>
            <a:chExt cx="1282050" cy="1915766"/>
          </a:xfrm>
        </p:grpSpPr>
        <p:sp>
          <p:nvSpPr>
            <p:cNvPr id="29" name="文本框 28"/>
            <p:cNvSpPr txBox="1"/>
            <p:nvPr/>
          </p:nvSpPr>
          <p:spPr>
            <a:xfrm>
              <a:off x="6890232" y="2713574"/>
              <a:ext cx="1282050" cy="191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33" dirty="0" smtClean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synchronized</a:t>
              </a:r>
              <a:endParaRPr lang="zh-CN" altLang="en-US" sz="5333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  <p:cxnSp>
          <p:nvCxnSpPr>
            <p:cNvPr id="30" name="直接连接符 26"/>
            <p:cNvCxnSpPr/>
            <p:nvPr/>
          </p:nvCxnSpPr>
          <p:spPr>
            <a:xfrm>
              <a:off x="6969769" y="3415519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890232" y="3426175"/>
              <a:ext cx="12820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dirty="0" smtClean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Talk is cheap. Show me the code.</a:t>
              </a:r>
              <a:endParaRPr lang="zh-CN" altLang="en-US" sz="2133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</p:grpSp>
      <p:sp>
        <p:nvSpPr>
          <p:cNvPr id="34" name="Freeform 5"/>
          <p:cNvSpPr>
            <a:spLocks/>
          </p:cNvSpPr>
          <p:nvPr/>
        </p:nvSpPr>
        <p:spPr bwMode="auto">
          <a:xfrm>
            <a:off x="9277930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9866491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0455053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11043610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9277930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9866491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10455053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11043610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967142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4555703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5144265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5732826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6321387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6909949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7498510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8087071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8675633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9264194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852755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10441317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11029874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4016345" y="3924091"/>
            <a:ext cx="1078717" cy="102282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2058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684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矩形 29"/>
          <p:cNvSpPr/>
          <p:nvPr/>
        </p:nvSpPr>
        <p:spPr>
          <a:xfrm rot="18900000">
            <a:off x="5772987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 rot="18900000">
            <a:off x="8493290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926678" y="4427044"/>
            <a:ext cx="211223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>
                <a:solidFill>
                  <a:srgbClr val="1F1F1F"/>
                </a:solidFill>
              </a:rPr>
              <a:t>n</a:t>
            </a:r>
            <a:r>
              <a:rPr lang="en-US" altLang="zh-CN" sz="1333" dirty="0" smtClean="0">
                <a:solidFill>
                  <a:srgbClr val="1F1F1F"/>
                </a:solidFill>
              </a:rPr>
              <a:t>ew Object()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3" name="TextBox 46"/>
          <p:cNvSpPr txBox="1"/>
          <p:nvPr/>
        </p:nvSpPr>
        <p:spPr>
          <a:xfrm>
            <a:off x="926678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 smtClean="0">
                <a:solidFill>
                  <a:srgbClr val="1F1F1F"/>
                </a:solidFill>
                <a:effectLst/>
                <a:latin typeface="+mn-ea"/>
                <a:ea typeface="+mn-ea"/>
              </a:rPr>
              <a:t>无锁态</a:t>
            </a:r>
            <a:endParaRPr lang="zh-CN" altLang="en-US" sz="1600" b="1" dirty="0">
              <a:solidFill>
                <a:srgbClr val="1F1F1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6982" y="4427044"/>
            <a:ext cx="211223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 smtClean="0">
                <a:solidFill>
                  <a:srgbClr val="1F1F1F"/>
                </a:solidFill>
              </a:rPr>
              <a:t>First Name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5" name="TextBox 48"/>
          <p:cNvSpPr txBox="1"/>
          <p:nvPr/>
        </p:nvSpPr>
        <p:spPr>
          <a:xfrm>
            <a:off x="3646982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偏向锁</a:t>
            </a:r>
          </a:p>
        </p:txBody>
      </p:sp>
      <p:sp>
        <p:nvSpPr>
          <p:cNvPr id="36" name="矩形 35"/>
          <p:cNvSpPr/>
          <p:nvPr/>
        </p:nvSpPr>
        <p:spPr>
          <a:xfrm>
            <a:off x="6367286" y="4427044"/>
            <a:ext cx="2112235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 smtClean="0">
                <a:solidFill>
                  <a:srgbClr val="1F1F1F"/>
                </a:solidFill>
              </a:rPr>
              <a:t>Lock Record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7" name="TextBox 51"/>
          <p:cNvSpPr txBox="1"/>
          <p:nvPr/>
        </p:nvSpPr>
        <p:spPr>
          <a:xfrm>
            <a:off x="6367286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轻量级锁</a:t>
            </a:r>
          </a:p>
        </p:txBody>
      </p:sp>
      <p:sp>
        <p:nvSpPr>
          <p:cNvPr id="38" name="矩形 37"/>
          <p:cNvSpPr/>
          <p:nvPr/>
        </p:nvSpPr>
        <p:spPr>
          <a:xfrm>
            <a:off x="9087590" y="4427044"/>
            <a:ext cx="2112235" cy="33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en-US" altLang="zh-CN" sz="1333" dirty="0" smtClean="0">
                <a:solidFill>
                  <a:srgbClr val="1F1F1F"/>
                </a:solidFill>
              </a:rPr>
              <a:t>Operating System</a:t>
            </a:r>
            <a:endParaRPr lang="zh-CN" altLang="en-US" sz="1333" dirty="0">
              <a:solidFill>
                <a:srgbClr val="1F1F1F"/>
              </a:solidFill>
            </a:endParaRPr>
          </a:p>
        </p:txBody>
      </p:sp>
      <p:sp>
        <p:nvSpPr>
          <p:cNvPr id="39" name="TextBox 67"/>
          <p:cNvSpPr txBox="1"/>
          <p:nvPr/>
        </p:nvSpPr>
        <p:spPr>
          <a:xfrm>
            <a:off x="9087590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 smtClean="0">
                <a:solidFill>
                  <a:srgbClr val="1F1F1F"/>
                </a:solidFill>
                <a:effectLst/>
                <a:latin typeface="+mn-ea"/>
                <a:ea typeface="+mn-ea"/>
              </a:rPr>
              <a:t>重量级锁</a:t>
            </a:r>
            <a:endParaRPr lang="zh-CN" altLang="en-US" sz="1600" b="1" dirty="0">
              <a:solidFill>
                <a:srgbClr val="1F1F1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5678" y="1769192"/>
            <a:ext cx="1566363" cy="1582358"/>
            <a:chOff x="896162" y="1326894"/>
            <a:chExt cx="1174772" cy="1186769"/>
          </a:xfrm>
        </p:grpSpPr>
        <p:sp>
          <p:nvSpPr>
            <p:cNvPr id="40" name="矩形 39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70115" y="132689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01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0917" y="1800827"/>
            <a:ext cx="1566363" cy="1572717"/>
            <a:chOff x="2947591" y="1350620"/>
            <a:chExt cx="1174772" cy="1179538"/>
          </a:xfrm>
        </p:grpSpPr>
        <p:sp>
          <p:nvSpPr>
            <p:cNvPr id="41" name="矩形 40"/>
            <p:cNvSpPr/>
            <p:nvPr/>
          </p:nvSpPr>
          <p:spPr>
            <a:xfrm rot="18900000">
              <a:off x="2947591" y="1355386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82743" y="1350620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02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51218" y="1785187"/>
            <a:ext cx="1566363" cy="1566363"/>
            <a:chOff x="4987817" y="1338890"/>
            <a:chExt cx="1174772" cy="1174772"/>
          </a:xfrm>
        </p:grpSpPr>
        <p:sp>
          <p:nvSpPr>
            <p:cNvPr id="42" name="矩形 41"/>
            <p:cNvSpPr/>
            <p:nvPr/>
          </p:nvSpPr>
          <p:spPr>
            <a:xfrm rot="18900000">
              <a:off x="4987817" y="1338890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40568" y="1342081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03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70496" y="1775446"/>
            <a:ext cx="1566363" cy="1576102"/>
            <a:chOff x="7027275" y="1331584"/>
            <a:chExt cx="1174772" cy="1182077"/>
          </a:xfrm>
        </p:grpSpPr>
        <p:sp>
          <p:nvSpPr>
            <p:cNvPr id="43" name="矩形 42"/>
            <p:cNvSpPr/>
            <p:nvPr/>
          </p:nvSpPr>
          <p:spPr>
            <a:xfrm rot="18900000">
              <a:off x="7027275" y="1338889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091857" y="133158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04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245711" y="150711"/>
            <a:ext cx="4407044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ark word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上锁的过程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LOCK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89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9908002"/>
              </p:ext>
            </p:extLst>
          </p:nvPr>
        </p:nvGraphicFramePr>
        <p:xfrm>
          <a:off x="347241" y="1359394"/>
          <a:ext cx="114936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08"/>
                <a:gridCol w="1454542"/>
                <a:gridCol w="1454542"/>
                <a:gridCol w="1454542"/>
                <a:gridCol w="1608852"/>
                <a:gridCol w="1122744"/>
                <a:gridCol w="787078"/>
                <a:gridCol w="8449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锁状态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25bit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31bit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4bit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偏向锁位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锁标志位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无锁（</a:t>
                      </a:r>
                      <a:r>
                        <a:rPr lang="en-US" altLang="zh-CN" sz="2000" dirty="0" smtClean="0"/>
                        <a:t>new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unused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hashcode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unused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分代年龄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6098406"/>
              </p:ext>
            </p:extLst>
          </p:nvPr>
        </p:nvGraphicFramePr>
        <p:xfrm>
          <a:off x="347241" y="2607218"/>
          <a:ext cx="1149365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51"/>
                <a:gridCol w="3462484"/>
                <a:gridCol w="1192192"/>
                <a:gridCol w="1145894"/>
                <a:gridCol w="1296365"/>
                <a:gridCol w="1112820"/>
                <a:gridCol w="820976"/>
                <a:gridCol w="820976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锁状态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偏向锁位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2bit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锁标志位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偏向锁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当前线程指针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JavaThread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  <a:endParaRPr lang="zh-CN" altLang="en-US" sz="20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分代年龄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6415802"/>
              </p:ext>
            </p:extLst>
          </p:nvPr>
        </p:nvGraphicFramePr>
        <p:xfrm>
          <a:off x="347243" y="3882675"/>
          <a:ext cx="11493658" cy="223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219"/>
                <a:gridCol w="6018834"/>
                <a:gridCol w="810228"/>
                <a:gridCol w="83337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锁状态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62bit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2bit 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锁标志位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轻量级锁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自旋锁 自适应自旋锁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指向线程中</a:t>
                      </a:r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Lock Record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的指针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重量级锁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指针互斥量（重量级锁）的指针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标记信息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concurrent marks sweep</a:t>
                      </a:r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）过程用到的标记信息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7241" y="451413"/>
            <a:ext cx="3935393" cy="57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Hotspot</a:t>
            </a:r>
            <a:r>
              <a:rPr lang="zh-CN" altLang="en-US" b="1" dirty="0" smtClean="0">
                <a:solidFill>
                  <a:schemeClr val="tx1"/>
                </a:solidFill>
              </a:rPr>
              <a:t>实现 </a:t>
            </a:r>
            <a:r>
              <a:rPr lang="en-US" altLang="zh-CN" b="1" dirty="0" smtClean="0">
                <a:solidFill>
                  <a:schemeClr val="tx1"/>
                </a:solidFill>
              </a:rPr>
              <a:t>markword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27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img.mp.itc.cn/upload/20160815/11cb1d283d134a8d986f393b2b5cd3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2907" y="1245040"/>
            <a:ext cx="6046190" cy="440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21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116"/>
          <p:cNvGrpSpPr/>
          <p:nvPr/>
        </p:nvGrpSpPr>
        <p:grpSpPr>
          <a:xfrm>
            <a:off x="7288870" y="2324552"/>
            <a:ext cx="2132529" cy="1111725"/>
            <a:chOff x="3787065" y="1479796"/>
            <a:chExt cx="1599397" cy="833794"/>
          </a:xfrm>
        </p:grpSpPr>
        <p:grpSp>
          <p:nvGrpSpPr>
            <p:cNvPr id="22" name="组合 37"/>
            <p:cNvGrpSpPr/>
            <p:nvPr/>
          </p:nvGrpSpPr>
          <p:grpSpPr>
            <a:xfrm rot="16200000" flipV="1">
              <a:off x="3962834" y="1304027"/>
              <a:ext cx="833794" cy="1185331"/>
              <a:chOff x="2132515" y="1040815"/>
              <a:chExt cx="2233745" cy="3175519"/>
            </a:xfrm>
          </p:grpSpPr>
          <p:sp>
            <p:nvSpPr>
              <p:cNvPr id="31" name="任意多边形 22"/>
              <p:cNvSpPr/>
              <p:nvPr/>
            </p:nvSpPr>
            <p:spPr>
              <a:xfrm>
                <a:off x="3275469" y="2618168"/>
                <a:ext cx="658570" cy="205171"/>
              </a:xfrm>
              <a:custGeom>
                <a:avLst/>
                <a:gdLst>
                  <a:gd name="connsiteX0" fmla="*/ 110736 w 658570"/>
                  <a:gd name="connsiteY0" fmla="*/ 0 h 205171"/>
                  <a:gd name="connsiteX1" fmla="*/ 550365 w 658570"/>
                  <a:gd name="connsiteY1" fmla="*/ 0 h 205171"/>
                  <a:gd name="connsiteX2" fmla="*/ 550297 w 658570"/>
                  <a:gd name="connsiteY2" fmla="*/ 50330 h 205171"/>
                  <a:gd name="connsiteX3" fmla="*/ 565304 w 658570"/>
                  <a:gd name="connsiteY3" fmla="*/ 147236 h 205171"/>
                  <a:gd name="connsiteX4" fmla="*/ 575233 w 658570"/>
                  <a:gd name="connsiteY4" fmla="*/ 176233 h 205171"/>
                  <a:gd name="connsiteX5" fmla="*/ 632693 w 658570"/>
                  <a:gd name="connsiteY5" fmla="*/ 184755 h 205171"/>
                  <a:gd name="connsiteX6" fmla="*/ 658570 w 658570"/>
                  <a:gd name="connsiteY6" fmla="*/ 197572 h 205171"/>
                  <a:gd name="connsiteX7" fmla="*/ 643228 w 658570"/>
                  <a:gd name="connsiteY7" fmla="*/ 205171 h 205171"/>
                  <a:gd name="connsiteX8" fmla="*/ 15342 w 658570"/>
                  <a:gd name="connsiteY8" fmla="*/ 205171 h 205171"/>
                  <a:gd name="connsiteX9" fmla="*/ 0 w 658570"/>
                  <a:gd name="connsiteY9" fmla="*/ 197572 h 205171"/>
                  <a:gd name="connsiteX10" fmla="*/ 25877 w 658570"/>
                  <a:gd name="connsiteY10" fmla="*/ 184755 h 205171"/>
                  <a:gd name="connsiteX11" fmla="*/ 86003 w 658570"/>
                  <a:gd name="connsiteY11" fmla="*/ 175837 h 205171"/>
                  <a:gd name="connsiteX12" fmla="*/ 95797 w 658570"/>
                  <a:gd name="connsiteY12" fmla="*/ 147236 h 205171"/>
                  <a:gd name="connsiteX13" fmla="*/ 110805 w 658570"/>
                  <a:gd name="connsiteY13" fmla="*/ 50331 h 20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8570" h="205171">
                    <a:moveTo>
                      <a:pt x="110736" y="0"/>
                    </a:moveTo>
                    <a:lnTo>
                      <a:pt x="550365" y="0"/>
                    </a:lnTo>
                    <a:lnTo>
                      <a:pt x="550297" y="50330"/>
                    </a:lnTo>
                    <a:cubicBezTo>
                      <a:pt x="552935" y="84909"/>
                      <a:pt x="558144" y="117646"/>
                      <a:pt x="565304" y="147236"/>
                    </a:cubicBezTo>
                    <a:lnTo>
                      <a:pt x="575233" y="176233"/>
                    </a:lnTo>
                    <a:lnTo>
                      <a:pt x="632693" y="184755"/>
                    </a:lnTo>
                    <a:cubicBezTo>
                      <a:pt x="649356" y="188694"/>
                      <a:pt x="658570" y="193026"/>
                      <a:pt x="658570" y="197572"/>
                    </a:cubicBezTo>
                    <a:lnTo>
                      <a:pt x="643228" y="205171"/>
                    </a:lnTo>
                    <a:lnTo>
                      <a:pt x="15342" y="205171"/>
                    </a:lnTo>
                    <a:lnTo>
                      <a:pt x="0" y="197572"/>
                    </a:lnTo>
                    <a:cubicBezTo>
                      <a:pt x="0" y="193026"/>
                      <a:pt x="9214" y="188694"/>
                      <a:pt x="25877" y="184755"/>
                    </a:cubicBezTo>
                    <a:lnTo>
                      <a:pt x="86003" y="175837"/>
                    </a:lnTo>
                    <a:lnTo>
                      <a:pt x="95797" y="147236"/>
                    </a:lnTo>
                    <a:cubicBezTo>
                      <a:pt x="102958" y="117645"/>
                      <a:pt x="108167" y="84909"/>
                      <a:pt x="110805" y="50331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2" name="任意多边形 25"/>
              <p:cNvSpPr/>
              <p:nvPr/>
            </p:nvSpPr>
            <p:spPr>
              <a:xfrm>
                <a:off x="3084729" y="2624246"/>
                <a:ext cx="439629" cy="37466"/>
              </a:xfrm>
              <a:custGeom>
                <a:avLst/>
                <a:gdLst>
                  <a:gd name="connsiteX0" fmla="*/ 0 w 439629"/>
                  <a:gd name="connsiteY0" fmla="*/ 0 h 37466"/>
                  <a:gd name="connsiteX1" fmla="*/ 439629 w 439629"/>
                  <a:gd name="connsiteY1" fmla="*/ 0 h 37466"/>
                  <a:gd name="connsiteX2" fmla="*/ 439579 w 439629"/>
                  <a:gd name="connsiteY2" fmla="*/ 37466 h 37466"/>
                  <a:gd name="connsiteX3" fmla="*/ 51 w 439629"/>
                  <a:gd name="connsiteY3" fmla="*/ 37466 h 3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629" h="37466">
                    <a:moveTo>
                      <a:pt x="0" y="0"/>
                    </a:moveTo>
                    <a:lnTo>
                      <a:pt x="439629" y="0"/>
                    </a:lnTo>
                    <a:lnTo>
                      <a:pt x="439579" y="37466"/>
                    </a:lnTo>
                    <a:lnTo>
                      <a:pt x="51" y="37466"/>
                    </a:lnTo>
                    <a:close/>
                  </a:path>
                </a:pathLst>
              </a:custGeom>
              <a:solidFill>
                <a:srgbClr val="D5D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3" name="圆角矩形 29"/>
              <p:cNvSpPr/>
              <p:nvPr/>
            </p:nvSpPr>
            <p:spPr>
              <a:xfrm>
                <a:off x="2132516" y="1040815"/>
                <a:ext cx="2233744" cy="3175519"/>
              </a:xfrm>
              <a:prstGeom prst="roundRect">
                <a:avLst>
                  <a:gd name="adj" fmla="val 572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4" name="矩形 30"/>
              <p:cNvSpPr/>
              <p:nvPr/>
            </p:nvSpPr>
            <p:spPr>
              <a:xfrm>
                <a:off x="2280590" y="1323752"/>
                <a:ext cx="1937589" cy="260964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5" name="椭圆 31"/>
              <p:cNvSpPr/>
              <p:nvPr/>
            </p:nvSpPr>
            <p:spPr>
              <a:xfrm>
                <a:off x="3138414" y="4010265"/>
                <a:ext cx="144880" cy="14488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6" name="椭圆 32"/>
              <p:cNvSpPr/>
              <p:nvPr/>
            </p:nvSpPr>
            <p:spPr>
              <a:xfrm>
                <a:off x="3182713" y="1159424"/>
                <a:ext cx="45719" cy="45719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7" name="任意多边形 35"/>
              <p:cNvSpPr/>
              <p:nvPr/>
            </p:nvSpPr>
            <p:spPr>
              <a:xfrm rot="16200000" flipV="1">
                <a:off x="2635538" y="537792"/>
                <a:ext cx="1227700" cy="2233745"/>
              </a:xfrm>
              <a:custGeom>
                <a:avLst/>
                <a:gdLst>
                  <a:gd name="connsiteX0" fmla="*/ 0 w 387419"/>
                  <a:gd name="connsiteY0" fmla="*/ 0 h 1002082"/>
                  <a:gd name="connsiteX1" fmla="*/ 347057 w 387419"/>
                  <a:gd name="connsiteY1" fmla="*/ 0 h 1002082"/>
                  <a:gd name="connsiteX2" fmla="*/ 387419 w 387419"/>
                  <a:gd name="connsiteY2" fmla="*/ 40362 h 1002082"/>
                  <a:gd name="connsiteX3" fmla="*/ 387419 w 387419"/>
                  <a:gd name="connsiteY3" fmla="*/ 961720 h 1002082"/>
                  <a:gd name="connsiteX4" fmla="*/ 347057 w 387419"/>
                  <a:gd name="connsiteY4" fmla="*/ 1002082 h 1002082"/>
                  <a:gd name="connsiteX5" fmla="*/ 324264 w 387419"/>
                  <a:gd name="connsiteY5" fmla="*/ 1002082 h 10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419" h="1002082">
                    <a:moveTo>
                      <a:pt x="0" y="0"/>
                    </a:moveTo>
                    <a:lnTo>
                      <a:pt x="347057" y="0"/>
                    </a:lnTo>
                    <a:cubicBezTo>
                      <a:pt x="369348" y="0"/>
                      <a:pt x="387419" y="18071"/>
                      <a:pt x="387419" y="40362"/>
                    </a:cubicBezTo>
                    <a:lnTo>
                      <a:pt x="387419" y="961720"/>
                    </a:lnTo>
                    <a:cubicBezTo>
                      <a:pt x="387419" y="984011"/>
                      <a:pt x="369348" y="1002082"/>
                      <a:pt x="347057" y="1002082"/>
                    </a:cubicBezTo>
                    <a:lnTo>
                      <a:pt x="324264" y="1002082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3" name="组合 48"/>
            <p:cNvGrpSpPr/>
            <p:nvPr/>
          </p:nvGrpSpPr>
          <p:grpSpPr>
            <a:xfrm>
              <a:off x="5092888" y="1701227"/>
              <a:ext cx="293574" cy="612363"/>
              <a:chOff x="2981358" y="2687571"/>
              <a:chExt cx="566719" cy="1182114"/>
            </a:xfrm>
          </p:grpSpPr>
          <p:sp>
            <p:nvSpPr>
              <p:cNvPr id="24" name="圆角矩形 39"/>
              <p:cNvSpPr/>
              <p:nvPr/>
            </p:nvSpPr>
            <p:spPr>
              <a:xfrm>
                <a:off x="2981358" y="2687571"/>
                <a:ext cx="566719" cy="1182114"/>
              </a:xfrm>
              <a:prstGeom prst="roundRect">
                <a:avLst>
                  <a:gd name="adj" fmla="val 1298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5" name="矩形 40"/>
              <p:cNvSpPr/>
              <p:nvPr/>
            </p:nvSpPr>
            <p:spPr>
              <a:xfrm>
                <a:off x="3026252" y="2849243"/>
                <a:ext cx="476930" cy="85877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6" name="椭圆 41"/>
              <p:cNvSpPr/>
              <p:nvPr/>
            </p:nvSpPr>
            <p:spPr>
              <a:xfrm>
                <a:off x="3214467" y="3733090"/>
                <a:ext cx="104250" cy="10425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27" name="组合 44"/>
              <p:cNvGrpSpPr/>
              <p:nvPr/>
            </p:nvGrpSpPr>
            <p:grpSpPr>
              <a:xfrm>
                <a:off x="3210717" y="2731028"/>
                <a:ext cx="108000" cy="64676"/>
                <a:chOff x="3208161" y="2724121"/>
                <a:chExt cx="108000" cy="64676"/>
              </a:xfrm>
            </p:grpSpPr>
            <p:sp>
              <p:nvSpPr>
                <p:cNvPr id="29" name="椭圆 42"/>
                <p:cNvSpPr/>
                <p:nvPr/>
              </p:nvSpPr>
              <p:spPr>
                <a:xfrm>
                  <a:off x="3251361" y="2724121"/>
                  <a:ext cx="21600" cy="21600"/>
                </a:xfrm>
                <a:prstGeom prst="ellipse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30" name="圆角矩形 43"/>
                <p:cNvSpPr/>
                <p:nvPr/>
              </p:nvSpPr>
              <p:spPr>
                <a:xfrm>
                  <a:off x="3208161" y="2770797"/>
                  <a:ext cx="108000" cy="18000"/>
                </a:xfrm>
                <a:prstGeom prst="roundRect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28" name="任意多边形 47"/>
              <p:cNvSpPr/>
              <p:nvPr/>
            </p:nvSpPr>
            <p:spPr>
              <a:xfrm>
                <a:off x="3207527" y="2687571"/>
                <a:ext cx="340550" cy="1034024"/>
              </a:xfrm>
              <a:custGeom>
                <a:avLst/>
                <a:gdLst>
                  <a:gd name="connsiteX0" fmla="*/ 0 w 340550"/>
                  <a:gd name="connsiteY0" fmla="*/ 0 h 1034024"/>
                  <a:gd name="connsiteX1" fmla="*/ 266956 w 340550"/>
                  <a:gd name="connsiteY1" fmla="*/ 0 h 1034024"/>
                  <a:gd name="connsiteX2" fmla="*/ 340550 w 340550"/>
                  <a:gd name="connsiteY2" fmla="*/ 73594 h 1034024"/>
                  <a:gd name="connsiteX3" fmla="*/ 340550 w 340550"/>
                  <a:gd name="connsiteY3" fmla="*/ 1034024 h 103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550" h="1034024">
                    <a:moveTo>
                      <a:pt x="0" y="0"/>
                    </a:moveTo>
                    <a:lnTo>
                      <a:pt x="266956" y="0"/>
                    </a:lnTo>
                    <a:cubicBezTo>
                      <a:pt x="307601" y="0"/>
                      <a:pt x="340550" y="32949"/>
                      <a:pt x="340550" y="73594"/>
                    </a:cubicBezTo>
                    <a:lnTo>
                      <a:pt x="340550" y="1034024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38" name="矩形 55"/>
          <p:cNvSpPr/>
          <p:nvPr/>
        </p:nvSpPr>
        <p:spPr>
          <a:xfrm>
            <a:off x="3824622" y="4959802"/>
            <a:ext cx="2483269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</a:rPr>
              <a:t>仅</a:t>
            </a:r>
            <a:r>
              <a:rPr lang="en-US" altLang="zh-CN" sz="1333" dirty="0" smtClean="0">
                <a:solidFill>
                  <a:schemeClr val="bg1"/>
                </a:solidFill>
              </a:rPr>
              <a:t>GC</a:t>
            </a:r>
            <a:r>
              <a:rPr lang="zh-CN" altLang="en-US" sz="1333" dirty="0" smtClean="0">
                <a:solidFill>
                  <a:schemeClr val="bg1"/>
                </a:solidFill>
              </a:rPr>
              <a:t>时触发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grpSp>
        <p:nvGrpSpPr>
          <p:cNvPr id="49" name="组合 78"/>
          <p:cNvGrpSpPr/>
          <p:nvPr/>
        </p:nvGrpSpPr>
        <p:grpSpPr>
          <a:xfrm>
            <a:off x="493530" y="2116756"/>
            <a:ext cx="2085148" cy="1716037"/>
            <a:chOff x="-1217269" y="266895"/>
            <a:chExt cx="3569569" cy="2937688"/>
          </a:xfrm>
        </p:grpSpPr>
        <p:grpSp>
          <p:nvGrpSpPr>
            <p:cNvPr id="50" name="组合 71"/>
            <p:cNvGrpSpPr/>
            <p:nvPr/>
          </p:nvGrpSpPr>
          <p:grpSpPr>
            <a:xfrm>
              <a:off x="-1217269" y="266898"/>
              <a:ext cx="3569569" cy="2937685"/>
              <a:chOff x="1348610" y="-2290712"/>
              <a:chExt cx="3569569" cy="2937685"/>
            </a:xfrm>
          </p:grpSpPr>
          <p:grpSp>
            <p:nvGrpSpPr>
              <p:cNvPr id="53" name="组合 70"/>
              <p:cNvGrpSpPr/>
              <p:nvPr/>
            </p:nvGrpSpPr>
            <p:grpSpPr>
              <a:xfrm>
                <a:off x="1348610" y="-2290712"/>
                <a:ext cx="3569569" cy="2937685"/>
                <a:chOff x="-21492" y="-2290712"/>
                <a:chExt cx="3569569" cy="2937685"/>
              </a:xfrm>
            </p:grpSpPr>
            <p:grpSp>
              <p:nvGrpSpPr>
                <p:cNvPr id="57" name="组合 69"/>
                <p:cNvGrpSpPr/>
                <p:nvPr/>
              </p:nvGrpSpPr>
              <p:grpSpPr>
                <a:xfrm>
                  <a:off x="-21492" y="-2290712"/>
                  <a:ext cx="3569569" cy="2556808"/>
                  <a:chOff x="-763280" y="-778128"/>
                  <a:chExt cx="1918011" cy="1373831"/>
                </a:xfrm>
              </p:grpSpPr>
              <p:sp>
                <p:nvSpPr>
                  <p:cNvPr id="60" name="圆角矩形 4"/>
                  <p:cNvSpPr/>
                  <p:nvPr/>
                </p:nvSpPr>
                <p:spPr>
                  <a:xfrm>
                    <a:off x="-763280" y="-778128"/>
                    <a:ext cx="1918011" cy="1373831"/>
                  </a:xfrm>
                  <a:prstGeom prst="roundRect">
                    <a:avLst>
                      <a:gd name="adj" fmla="val 2948"/>
                    </a:avLst>
                  </a:prstGeom>
                  <a:solidFill>
                    <a:srgbClr val="2A2A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/>
                  </a:p>
                </p:txBody>
              </p:sp>
              <p:sp>
                <p:nvSpPr>
                  <p:cNvPr id="61" name="任意多边形 7"/>
                  <p:cNvSpPr/>
                  <p:nvPr/>
                </p:nvSpPr>
                <p:spPr>
                  <a:xfrm>
                    <a:off x="-763280" y="421744"/>
                    <a:ext cx="1918011" cy="173959"/>
                  </a:xfrm>
                  <a:custGeom>
                    <a:avLst/>
                    <a:gdLst>
                      <a:gd name="connsiteX0" fmla="*/ 0 w 1918011"/>
                      <a:gd name="connsiteY0" fmla="*/ 0 h 173959"/>
                      <a:gd name="connsiteX1" fmla="*/ 1918011 w 1918011"/>
                      <a:gd name="connsiteY1" fmla="*/ 0 h 173959"/>
                      <a:gd name="connsiteX2" fmla="*/ 1918011 w 1918011"/>
                      <a:gd name="connsiteY2" fmla="*/ 133458 h 173959"/>
                      <a:gd name="connsiteX3" fmla="*/ 1877510 w 1918011"/>
                      <a:gd name="connsiteY3" fmla="*/ 173959 h 173959"/>
                      <a:gd name="connsiteX4" fmla="*/ 40501 w 1918011"/>
                      <a:gd name="connsiteY4" fmla="*/ 173959 h 173959"/>
                      <a:gd name="connsiteX5" fmla="*/ 0 w 1918011"/>
                      <a:gd name="connsiteY5" fmla="*/ 133458 h 173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8011" h="173959">
                        <a:moveTo>
                          <a:pt x="0" y="0"/>
                        </a:moveTo>
                        <a:lnTo>
                          <a:pt x="1918011" y="0"/>
                        </a:lnTo>
                        <a:lnTo>
                          <a:pt x="1918011" y="133458"/>
                        </a:lnTo>
                        <a:cubicBezTo>
                          <a:pt x="1918011" y="155826"/>
                          <a:pt x="1899878" y="173959"/>
                          <a:pt x="1877510" y="173959"/>
                        </a:cubicBezTo>
                        <a:lnTo>
                          <a:pt x="40501" y="173959"/>
                        </a:lnTo>
                        <a:cubicBezTo>
                          <a:pt x="18133" y="173959"/>
                          <a:pt x="0" y="155826"/>
                          <a:pt x="0" y="133458"/>
                        </a:cubicBezTo>
                        <a:close/>
                      </a:path>
                    </a:pathLst>
                  </a:custGeom>
                  <a:solidFill>
                    <a:srgbClr val="E6E8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/>
                  </a:p>
                </p:txBody>
              </p:sp>
            </p:grpSp>
            <p:sp>
              <p:nvSpPr>
                <p:cNvPr id="58" name="任意多边形 68"/>
                <p:cNvSpPr/>
                <p:nvPr/>
              </p:nvSpPr>
              <p:spPr>
                <a:xfrm>
                  <a:off x="1155113" y="266095"/>
                  <a:ext cx="1216358" cy="380878"/>
                </a:xfrm>
                <a:custGeom>
                  <a:avLst/>
                  <a:gdLst>
                    <a:gd name="connsiteX0" fmla="*/ 203153 w 1216358"/>
                    <a:gd name="connsiteY0" fmla="*/ 0 h 380878"/>
                    <a:gd name="connsiteX1" fmla="*/ 1019707 w 1216358"/>
                    <a:gd name="connsiteY1" fmla="*/ 0 h 380878"/>
                    <a:gd name="connsiteX2" fmla="*/ 1023583 w 1216358"/>
                    <a:gd name="connsiteY2" fmla="*/ 112253 h 380878"/>
                    <a:gd name="connsiteX3" fmla="*/ 1060952 w 1216358"/>
                    <a:gd name="connsiteY3" fmla="*/ 327385 h 380878"/>
                    <a:gd name="connsiteX4" fmla="*/ 1063272 w 1216358"/>
                    <a:gd name="connsiteY4" fmla="*/ 334327 h 380878"/>
                    <a:gd name="connsiteX5" fmla="*/ 1168564 w 1216358"/>
                    <a:gd name="connsiteY5" fmla="*/ 345571 h 380878"/>
                    <a:gd name="connsiteX6" fmla="*/ 1216358 w 1216358"/>
                    <a:gd name="connsiteY6" fmla="*/ 362614 h 380878"/>
                    <a:gd name="connsiteX7" fmla="*/ 1168564 w 1216358"/>
                    <a:gd name="connsiteY7" fmla="*/ 379657 h 380878"/>
                    <a:gd name="connsiteX8" fmla="*/ 1157133 w 1216358"/>
                    <a:gd name="connsiteY8" fmla="*/ 380878 h 380878"/>
                    <a:gd name="connsiteX9" fmla="*/ 59225 w 1216358"/>
                    <a:gd name="connsiteY9" fmla="*/ 380878 h 380878"/>
                    <a:gd name="connsiteX10" fmla="*/ 47794 w 1216358"/>
                    <a:gd name="connsiteY10" fmla="*/ 379657 h 380878"/>
                    <a:gd name="connsiteX11" fmla="*/ 0 w 1216358"/>
                    <a:gd name="connsiteY11" fmla="*/ 362614 h 380878"/>
                    <a:gd name="connsiteX12" fmla="*/ 47794 w 1216358"/>
                    <a:gd name="connsiteY12" fmla="*/ 345571 h 380878"/>
                    <a:gd name="connsiteX13" fmla="*/ 159828 w 1216358"/>
                    <a:gd name="connsiteY13" fmla="*/ 333607 h 380878"/>
                    <a:gd name="connsiteX14" fmla="*/ 161908 w 1216358"/>
                    <a:gd name="connsiteY14" fmla="*/ 327384 h 380878"/>
                    <a:gd name="connsiteX15" fmla="*/ 199278 w 1216358"/>
                    <a:gd name="connsiteY15" fmla="*/ 112252 h 380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16358" h="380878">
                      <a:moveTo>
                        <a:pt x="203153" y="0"/>
                      </a:moveTo>
                      <a:lnTo>
                        <a:pt x="1019707" y="0"/>
                      </a:lnTo>
                      <a:lnTo>
                        <a:pt x="1023583" y="112253"/>
                      </a:lnTo>
                      <a:cubicBezTo>
                        <a:pt x="1029774" y="189132"/>
                        <a:pt x="1042763" y="261802"/>
                        <a:pt x="1060952" y="327385"/>
                      </a:cubicBezTo>
                      <a:lnTo>
                        <a:pt x="1063272" y="334327"/>
                      </a:lnTo>
                      <a:lnTo>
                        <a:pt x="1168564" y="345571"/>
                      </a:lnTo>
                      <a:cubicBezTo>
                        <a:pt x="1199340" y="350809"/>
                        <a:pt x="1216358" y="356569"/>
                        <a:pt x="1216358" y="362614"/>
                      </a:cubicBezTo>
                      <a:cubicBezTo>
                        <a:pt x="1216358" y="368660"/>
                        <a:pt x="1199340" y="374419"/>
                        <a:pt x="1168564" y="379657"/>
                      </a:cubicBezTo>
                      <a:lnTo>
                        <a:pt x="1157133" y="380878"/>
                      </a:lnTo>
                      <a:lnTo>
                        <a:pt x="59225" y="380878"/>
                      </a:lnTo>
                      <a:lnTo>
                        <a:pt x="47794" y="379657"/>
                      </a:lnTo>
                      <a:cubicBezTo>
                        <a:pt x="17018" y="374419"/>
                        <a:pt x="0" y="368660"/>
                        <a:pt x="0" y="362614"/>
                      </a:cubicBezTo>
                      <a:cubicBezTo>
                        <a:pt x="0" y="356569"/>
                        <a:pt x="17018" y="350809"/>
                        <a:pt x="47794" y="345571"/>
                      </a:cubicBezTo>
                      <a:lnTo>
                        <a:pt x="159828" y="333607"/>
                      </a:lnTo>
                      <a:lnTo>
                        <a:pt x="161908" y="327384"/>
                      </a:lnTo>
                      <a:cubicBezTo>
                        <a:pt x="180097" y="261801"/>
                        <a:pt x="193086" y="189131"/>
                        <a:pt x="199278" y="112252"/>
                      </a:cubicBezTo>
                      <a:close/>
                    </a:path>
                  </a:pathLst>
                </a:custGeom>
                <a:solidFill>
                  <a:srgbClr val="E6E8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59" name="任意多边形 67"/>
                <p:cNvSpPr/>
                <p:nvPr/>
              </p:nvSpPr>
              <p:spPr>
                <a:xfrm>
                  <a:off x="1352991" y="266095"/>
                  <a:ext cx="820602" cy="58625"/>
                </a:xfrm>
                <a:custGeom>
                  <a:avLst/>
                  <a:gdLst>
                    <a:gd name="connsiteX0" fmla="*/ 2024 w 820602"/>
                    <a:gd name="connsiteY0" fmla="*/ 0 h 58625"/>
                    <a:gd name="connsiteX1" fmla="*/ 818578 w 820602"/>
                    <a:gd name="connsiteY1" fmla="*/ 0 h 58625"/>
                    <a:gd name="connsiteX2" fmla="*/ 820602 w 820602"/>
                    <a:gd name="connsiteY2" fmla="*/ 58625 h 58625"/>
                    <a:gd name="connsiteX3" fmla="*/ 0 w 820602"/>
                    <a:gd name="connsiteY3" fmla="*/ 58625 h 5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602" h="58625">
                      <a:moveTo>
                        <a:pt x="2024" y="0"/>
                      </a:moveTo>
                      <a:lnTo>
                        <a:pt x="818578" y="0"/>
                      </a:lnTo>
                      <a:lnTo>
                        <a:pt x="820602" y="58625"/>
                      </a:lnTo>
                      <a:lnTo>
                        <a:pt x="0" y="58625"/>
                      </a:lnTo>
                      <a:close/>
                    </a:path>
                  </a:pathLst>
                </a:custGeom>
                <a:solidFill>
                  <a:srgbClr val="D7D9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54" name="组合 49"/>
              <p:cNvGrpSpPr/>
              <p:nvPr/>
            </p:nvGrpSpPr>
            <p:grpSpPr>
              <a:xfrm>
                <a:off x="3055446" y="0"/>
                <a:ext cx="155896" cy="183640"/>
                <a:chOff x="5238751" y="592138"/>
                <a:chExt cx="3068638" cy="3614737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5" name="Freeform 5"/>
                <p:cNvSpPr>
                  <a:spLocks/>
                </p:cNvSpPr>
                <p:nvPr/>
              </p:nvSpPr>
              <p:spPr bwMode="auto">
                <a:xfrm>
                  <a:off x="5238751" y="1416050"/>
                  <a:ext cx="3068638" cy="2790825"/>
                </a:xfrm>
                <a:custGeom>
                  <a:avLst/>
                  <a:gdLst>
                    <a:gd name="T0" fmla="*/ 787 w 815"/>
                    <a:gd name="T1" fmla="*/ 104 h 742"/>
                    <a:gd name="T2" fmla="*/ 815 w 815"/>
                    <a:gd name="T3" fmla="*/ 480 h 742"/>
                    <a:gd name="T4" fmla="*/ 792 w 815"/>
                    <a:gd name="T5" fmla="*/ 528 h 742"/>
                    <a:gd name="T6" fmla="*/ 675 w 815"/>
                    <a:gd name="T7" fmla="*/ 690 h 742"/>
                    <a:gd name="T8" fmla="*/ 572 w 815"/>
                    <a:gd name="T9" fmla="*/ 727 h 742"/>
                    <a:gd name="T10" fmla="*/ 524 w 815"/>
                    <a:gd name="T11" fmla="*/ 712 h 742"/>
                    <a:gd name="T12" fmla="*/ 337 w 815"/>
                    <a:gd name="T13" fmla="*/ 710 h 742"/>
                    <a:gd name="T14" fmla="*/ 169 w 815"/>
                    <a:gd name="T15" fmla="*/ 680 h 742"/>
                    <a:gd name="T16" fmla="*/ 23 w 815"/>
                    <a:gd name="T17" fmla="*/ 409 h 742"/>
                    <a:gd name="T18" fmla="*/ 27 w 815"/>
                    <a:gd name="T19" fmla="*/ 181 h 742"/>
                    <a:gd name="T20" fmla="*/ 228 w 815"/>
                    <a:gd name="T21" fmla="*/ 11 h 742"/>
                    <a:gd name="T22" fmla="*/ 333 w 815"/>
                    <a:gd name="T23" fmla="*/ 26 h 742"/>
                    <a:gd name="T24" fmla="*/ 382 w 815"/>
                    <a:gd name="T25" fmla="*/ 43 h 742"/>
                    <a:gd name="T26" fmla="*/ 484 w 815"/>
                    <a:gd name="T27" fmla="*/ 39 h 742"/>
                    <a:gd name="T28" fmla="*/ 579 w 815"/>
                    <a:gd name="T29" fmla="*/ 12 h 742"/>
                    <a:gd name="T30" fmla="*/ 787 w 815"/>
                    <a:gd name="T31" fmla="*/ 104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15" h="742">
                      <a:moveTo>
                        <a:pt x="787" y="104"/>
                      </a:moveTo>
                      <a:cubicBezTo>
                        <a:pt x="632" y="191"/>
                        <a:pt x="654" y="415"/>
                        <a:pt x="815" y="480"/>
                      </a:cubicBezTo>
                      <a:cubicBezTo>
                        <a:pt x="807" y="496"/>
                        <a:pt x="800" y="512"/>
                        <a:pt x="792" y="528"/>
                      </a:cubicBezTo>
                      <a:cubicBezTo>
                        <a:pt x="760" y="587"/>
                        <a:pt x="725" y="644"/>
                        <a:pt x="675" y="690"/>
                      </a:cubicBezTo>
                      <a:cubicBezTo>
                        <a:pt x="646" y="717"/>
                        <a:pt x="613" y="734"/>
                        <a:pt x="572" y="727"/>
                      </a:cubicBezTo>
                      <a:cubicBezTo>
                        <a:pt x="555" y="724"/>
                        <a:pt x="539" y="719"/>
                        <a:pt x="524" y="712"/>
                      </a:cubicBezTo>
                      <a:cubicBezTo>
                        <a:pt x="461" y="682"/>
                        <a:pt x="400" y="682"/>
                        <a:pt x="337" y="710"/>
                      </a:cubicBezTo>
                      <a:cubicBezTo>
                        <a:pt x="269" y="742"/>
                        <a:pt x="221" y="735"/>
                        <a:pt x="169" y="680"/>
                      </a:cubicBezTo>
                      <a:cubicBezTo>
                        <a:pt x="95" y="604"/>
                        <a:pt x="47" y="512"/>
                        <a:pt x="23" y="409"/>
                      </a:cubicBezTo>
                      <a:cubicBezTo>
                        <a:pt x="5" y="333"/>
                        <a:pt x="0" y="256"/>
                        <a:pt x="27" y="181"/>
                      </a:cubicBezTo>
                      <a:cubicBezTo>
                        <a:pt x="61" y="88"/>
                        <a:pt x="127" y="28"/>
                        <a:pt x="228" y="11"/>
                      </a:cubicBezTo>
                      <a:cubicBezTo>
                        <a:pt x="264" y="5"/>
                        <a:pt x="299" y="14"/>
                        <a:pt x="333" y="26"/>
                      </a:cubicBezTo>
                      <a:cubicBezTo>
                        <a:pt x="349" y="32"/>
                        <a:pt x="365" y="38"/>
                        <a:pt x="382" y="43"/>
                      </a:cubicBezTo>
                      <a:cubicBezTo>
                        <a:pt x="416" y="54"/>
                        <a:pt x="450" y="51"/>
                        <a:pt x="484" y="39"/>
                      </a:cubicBezTo>
                      <a:cubicBezTo>
                        <a:pt x="515" y="28"/>
                        <a:pt x="547" y="17"/>
                        <a:pt x="579" y="12"/>
                      </a:cubicBezTo>
                      <a:cubicBezTo>
                        <a:pt x="666" y="0"/>
                        <a:pt x="731" y="40"/>
                        <a:pt x="787" y="104"/>
                      </a:cubicBez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6650038" y="592138"/>
                  <a:ext cx="869950" cy="903287"/>
                </a:xfrm>
                <a:custGeom>
                  <a:avLst/>
                  <a:gdLst>
                    <a:gd name="T0" fmla="*/ 213 w 231"/>
                    <a:gd name="T1" fmla="*/ 11 h 240"/>
                    <a:gd name="T2" fmla="*/ 25 w 231"/>
                    <a:gd name="T3" fmla="*/ 233 h 240"/>
                    <a:gd name="T4" fmla="*/ 213 w 231"/>
                    <a:gd name="T5" fmla="*/ 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1" h="240">
                      <a:moveTo>
                        <a:pt x="213" y="11"/>
                      </a:moveTo>
                      <a:cubicBezTo>
                        <a:pt x="231" y="108"/>
                        <a:pt x="138" y="240"/>
                        <a:pt x="25" y="233"/>
                      </a:cubicBezTo>
                      <a:cubicBezTo>
                        <a:pt x="0" y="140"/>
                        <a:pt x="118" y="0"/>
                        <a:pt x="213" y="11"/>
                      </a:cubicBez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矩形 72"/>
            <p:cNvSpPr/>
            <p:nvPr/>
          </p:nvSpPr>
          <p:spPr>
            <a:xfrm>
              <a:off x="-1075915" y="399011"/>
              <a:ext cx="3274359" cy="1956547"/>
            </a:xfrm>
            <a:prstGeom prst="rect">
              <a:avLst/>
            </a:prstGeom>
            <a:solidFill>
              <a:srgbClr val="5A5A5A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2" name="任意多边形 77"/>
            <p:cNvSpPr/>
            <p:nvPr/>
          </p:nvSpPr>
          <p:spPr>
            <a:xfrm>
              <a:off x="419047" y="266895"/>
              <a:ext cx="1930060" cy="2556808"/>
            </a:xfrm>
            <a:custGeom>
              <a:avLst/>
              <a:gdLst>
                <a:gd name="connsiteX0" fmla="*/ 0 w 1930060"/>
                <a:gd name="connsiteY0" fmla="*/ 0 h 2556808"/>
                <a:gd name="connsiteX1" fmla="*/ 1854685 w 1930060"/>
                <a:gd name="connsiteY1" fmla="*/ 0 h 2556808"/>
                <a:gd name="connsiteX2" fmla="*/ 1930060 w 1930060"/>
                <a:gd name="connsiteY2" fmla="*/ 75375 h 2556808"/>
                <a:gd name="connsiteX3" fmla="*/ 1930060 w 1930060"/>
                <a:gd name="connsiteY3" fmla="*/ 2481433 h 2556808"/>
                <a:gd name="connsiteX4" fmla="*/ 1854685 w 1930060"/>
                <a:gd name="connsiteY4" fmla="*/ 2556808 h 2556808"/>
                <a:gd name="connsiteX5" fmla="*/ 934013 w 1930060"/>
                <a:gd name="connsiteY5" fmla="*/ 2556808 h 255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060" h="2556808">
                  <a:moveTo>
                    <a:pt x="0" y="0"/>
                  </a:moveTo>
                  <a:lnTo>
                    <a:pt x="1854685" y="0"/>
                  </a:lnTo>
                  <a:cubicBezTo>
                    <a:pt x="1896313" y="0"/>
                    <a:pt x="1930060" y="33747"/>
                    <a:pt x="1930060" y="75375"/>
                  </a:cubicBezTo>
                  <a:lnTo>
                    <a:pt x="1930060" y="2481433"/>
                  </a:lnTo>
                  <a:cubicBezTo>
                    <a:pt x="1930060" y="2523061"/>
                    <a:pt x="1896313" y="2556808"/>
                    <a:pt x="1854685" y="2556808"/>
                  </a:cubicBezTo>
                  <a:lnTo>
                    <a:pt x="934013" y="2556808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3" name="矩形 39"/>
          <p:cNvSpPr/>
          <p:nvPr/>
        </p:nvSpPr>
        <p:spPr>
          <a:xfrm>
            <a:off x="836875" y="4209871"/>
            <a:ext cx="1124026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level up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36874" y="4659200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锁升级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5" name="矩形 39"/>
          <p:cNvSpPr/>
          <p:nvPr/>
        </p:nvSpPr>
        <p:spPr>
          <a:xfrm>
            <a:off x="3919090" y="4132533"/>
            <a:ext cx="1342034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level down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919089" y="4581862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锁降级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45710" y="150712"/>
            <a:ext cx="7216832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Level up &amp; eliminate &amp; Coarsening </a:t>
            </a:r>
            <a:r>
              <a:rPr kumimoji="1" lang="en-US" altLang="zh-CN" sz="2133" b="1" dirty="0">
                <a:solidFill>
                  <a:prstClr val="white"/>
                </a:solidFill>
                <a:latin typeface="微软雅黑"/>
                <a:cs typeface="微软雅黑"/>
              </a:rPr>
              <a:t>&amp; level down </a:t>
            </a:r>
            <a:endParaRPr kumimoji="1" lang="en-US" altLang="zh-CN" sz="2133" b="1" dirty="0" smtClean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锁的升级、锁消除、锁粗化、锁降级</a:t>
            </a:r>
            <a:endParaRPr kumimoji="1" lang="zh-CN" altLang="en-US" sz="2133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level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3" name="矩形 55"/>
          <p:cNvSpPr/>
          <p:nvPr/>
        </p:nvSpPr>
        <p:spPr>
          <a:xfrm>
            <a:off x="3830399" y="2493738"/>
            <a:ext cx="2483269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</a:rPr>
              <a:t>JDK</a:t>
            </a:r>
            <a:r>
              <a:rPr lang="zh-CN" altLang="en-US" sz="1333" dirty="0" smtClean="0">
                <a:solidFill>
                  <a:schemeClr val="bg1"/>
                </a:solidFill>
              </a:rPr>
              <a:t>在保证线程安全的情况下，提高锁的性能。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sp>
        <p:nvSpPr>
          <p:cNvPr id="64" name="矩形 39"/>
          <p:cNvSpPr/>
          <p:nvPr/>
        </p:nvSpPr>
        <p:spPr>
          <a:xfrm>
            <a:off x="3924867" y="1666469"/>
            <a:ext cx="1912703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coarsening @JDK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24866" y="2115798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锁粗化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6" name="矩形 55"/>
          <p:cNvSpPr/>
          <p:nvPr/>
        </p:nvSpPr>
        <p:spPr>
          <a:xfrm>
            <a:off x="7220908" y="4659200"/>
            <a:ext cx="2483269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</a:rPr>
              <a:t>JDK</a:t>
            </a:r>
            <a:r>
              <a:rPr lang="zh-CN" altLang="en-US" sz="1333" dirty="0" smtClean="0">
                <a:solidFill>
                  <a:schemeClr val="bg1"/>
                </a:solidFill>
              </a:rPr>
              <a:t>在保证线程安全的情况下，移除原本存在的锁。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sp>
        <p:nvSpPr>
          <p:cNvPr id="67" name="矩形 39"/>
          <p:cNvSpPr/>
          <p:nvPr/>
        </p:nvSpPr>
        <p:spPr>
          <a:xfrm>
            <a:off x="7315376" y="3831931"/>
            <a:ext cx="1763624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l</a:t>
            </a:r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ock eliminate @JDK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315375" y="4281260"/>
            <a:ext cx="699230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锁消除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2879983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SYNCHRONIZED </a:t>
            </a:r>
            <a:endParaRPr kumimoji="1" lang="en-US" altLang="zh-CN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实现过程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LOCK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aphicFrame>
        <p:nvGraphicFramePr>
          <p:cNvPr id="5" name="图示 2"/>
          <p:cNvGraphicFramePr/>
          <p:nvPr>
            <p:extLst>
              <p:ext uri="{D42A27DB-BD31-4B8C-83A1-F6EECF244321}">
                <p14:modId xmlns:p14="http://schemas.microsoft.com/office/powerpoint/2010/main" xmlns="" val="3623428867"/>
              </p:ext>
            </p:extLst>
          </p:nvPr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84"/>
          <p:cNvCxnSpPr/>
          <p:nvPr/>
        </p:nvCxnSpPr>
        <p:spPr>
          <a:xfrm flipH="1">
            <a:off x="4787045" y="2934253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85"/>
          <p:cNvCxnSpPr/>
          <p:nvPr/>
        </p:nvCxnSpPr>
        <p:spPr>
          <a:xfrm flipH="1">
            <a:off x="4787044" y="4582078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87"/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46712" y="1584735"/>
            <a:ext cx="2133467" cy="523218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 smtClean="0">
                <a:solidFill>
                  <a:srgbClr val="2A2A2A"/>
                </a:solidFill>
                <a:latin typeface="Calibri"/>
                <a:ea typeface="宋体"/>
              </a:rPr>
              <a:t>synchronized</a:t>
            </a:r>
            <a:endParaRPr lang="zh-CN" altLang="en-US" sz="2800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6712" y="3033539"/>
            <a:ext cx="4280785" cy="1384993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2800" b="1" dirty="0">
                <a:solidFill>
                  <a:srgbClr val="2A2A2A"/>
                </a:solidFill>
                <a:latin typeface="Calibri"/>
                <a:ea typeface="宋体"/>
              </a:rPr>
              <a:t>monitor enter </a:t>
            </a:r>
            <a:r>
              <a:rPr lang="en-US" altLang="zh-CN" sz="2800" b="1" dirty="0" smtClean="0">
                <a:solidFill>
                  <a:srgbClr val="2A2A2A"/>
                </a:solidFill>
                <a:latin typeface="Calibri"/>
                <a:ea typeface="宋体"/>
              </a:rPr>
              <a:t>monitoreixt  </a:t>
            </a:r>
          </a:p>
          <a:p>
            <a:pPr defTabSz="914354"/>
            <a:endParaRPr lang="en-US" altLang="zh-CN" sz="2800" b="1" dirty="0" smtClean="0">
              <a:solidFill>
                <a:srgbClr val="2A2A2A"/>
              </a:solidFill>
              <a:latin typeface="Calibri"/>
              <a:ea typeface="宋体"/>
            </a:endParaRPr>
          </a:p>
          <a:p>
            <a:pPr defTabSz="914354"/>
            <a:r>
              <a:rPr lang="en-US" altLang="zh-CN" sz="2800" b="1" dirty="0" smtClean="0">
                <a:solidFill>
                  <a:srgbClr val="2A2A2A"/>
                </a:solidFill>
                <a:latin typeface="Calibri"/>
                <a:ea typeface="宋体"/>
              </a:rPr>
              <a:t>JVM </a:t>
            </a:r>
            <a:r>
              <a:rPr lang="zh-CN" altLang="en-US" sz="2800" b="1" dirty="0" smtClean="0">
                <a:solidFill>
                  <a:srgbClr val="2A2A2A"/>
                </a:solidFill>
                <a:latin typeface="Calibri"/>
                <a:ea typeface="宋体"/>
              </a:rPr>
              <a:t>锁升级</a:t>
            </a:r>
            <a:endParaRPr lang="zh-CN" altLang="en-US" sz="2800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6712" y="4714937"/>
            <a:ext cx="4057584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l</a:t>
            </a:r>
            <a:r>
              <a:rPr lang="en-US" altLang="zh-CN" sz="5467" b="1" dirty="0" smtClean="0">
                <a:solidFill>
                  <a:srgbClr val="2A2A2A"/>
                </a:solidFill>
                <a:latin typeface="Calibri"/>
                <a:ea typeface="宋体"/>
              </a:rPr>
              <a:t>ock cmpxchg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2879983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Volatile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作用</a:t>
            </a: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volatile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文本框 8"/>
          <p:cNvSpPr txBox="1"/>
          <p:nvPr/>
        </p:nvSpPr>
        <p:spPr>
          <a:xfrm>
            <a:off x="3535275" y="1571145"/>
            <a:ext cx="1639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b="1" dirty="0" smtClean="0">
                <a:solidFill>
                  <a:schemeClr val="bg1"/>
                </a:solidFill>
              </a:rPr>
              <a:t>线程可见性</a:t>
            </a:r>
            <a:endParaRPr lang="en-US" altLang="zh-CN" sz="1867" b="1" dirty="0">
              <a:solidFill>
                <a:schemeClr val="bg1"/>
              </a:solidFill>
            </a:endParaRPr>
          </a:p>
        </p:txBody>
      </p:sp>
      <p:sp>
        <p:nvSpPr>
          <p:cNvPr id="17" name="Freeform 89"/>
          <p:cNvSpPr>
            <a:spLocks noChangeAspect="1" noEditPoints="1"/>
          </p:cNvSpPr>
          <p:nvPr/>
        </p:nvSpPr>
        <p:spPr bwMode="auto">
          <a:xfrm>
            <a:off x="3049909" y="1605034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24" name="文本框 8"/>
          <p:cNvSpPr txBox="1"/>
          <p:nvPr/>
        </p:nvSpPr>
        <p:spPr>
          <a:xfrm>
            <a:off x="3087959" y="3785598"/>
            <a:ext cx="2842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b="1" dirty="0">
                <a:solidFill>
                  <a:schemeClr val="bg1"/>
                </a:solidFill>
              </a:rPr>
              <a:t>阻止指令重排序</a:t>
            </a:r>
            <a:endParaRPr lang="en-US" altLang="zh-CN" sz="1867" b="1" dirty="0">
              <a:solidFill>
                <a:schemeClr val="bg1"/>
              </a:solidFill>
            </a:endParaRP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676441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42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1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cs typeface="微软雅黑"/>
              </a:rPr>
              <a:t>Computer Organization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程序执行过程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computer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9639" y="4913454"/>
            <a:ext cx="3345083" cy="1006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磁盘控制器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4779471" y="6088285"/>
            <a:ext cx="1945420" cy="53243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endParaRPr lang="zh-CN" altLang="en-US" dirty="0"/>
          </a:p>
        </p:txBody>
      </p:sp>
      <p:sp>
        <p:nvSpPr>
          <p:cNvPr id="22" name="左右箭头 21"/>
          <p:cNvSpPr/>
          <p:nvPr/>
        </p:nvSpPr>
        <p:spPr>
          <a:xfrm>
            <a:off x="300941" y="4346294"/>
            <a:ext cx="11563109" cy="5671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40101" y="3020993"/>
            <a:ext cx="2076781" cy="806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 Bridge</a:t>
            </a:r>
            <a:endParaRPr lang="zh-CN" altLang="en-US" dirty="0"/>
          </a:p>
        </p:txBody>
      </p:sp>
      <p:sp>
        <p:nvSpPr>
          <p:cNvPr id="24" name="左右箭头 23"/>
          <p:cNvSpPr/>
          <p:nvPr/>
        </p:nvSpPr>
        <p:spPr>
          <a:xfrm>
            <a:off x="7784937" y="3140599"/>
            <a:ext cx="2354483" cy="5671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25" name="左右箭头 24"/>
          <p:cNvSpPr/>
          <p:nvPr/>
        </p:nvSpPr>
        <p:spPr>
          <a:xfrm>
            <a:off x="2902397" y="3140599"/>
            <a:ext cx="2354483" cy="56716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4172" y="1145894"/>
            <a:ext cx="2627453" cy="3113590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298429" y="752354"/>
            <a:ext cx="1716093" cy="3366306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28" name="矩形 27"/>
          <p:cNvSpPr/>
          <p:nvPr/>
        </p:nvSpPr>
        <p:spPr>
          <a:xfrm>
            <a:off x="602846" y="2068976"/>
            <a:ext cx="1932009" cy="1321444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33317" y="3597799"/>
            <a:ext cx="1578105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94360" y="1327225"/>
            <a:ext cx="851351" cy="643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683504" y="1471669"/>
            <a:ext cx="851351" cy="354471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5891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63279"/>
            <a:ext cx="4598631" cy="82007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多核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CPU</a:t>
            </a: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超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线程概念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CPU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9780" y="1606951"/>
            <a:ext cx="3880105" cy="3717403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3383" y="2541610"/>
            <a:ext cx="1689169" cy="1321444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28131" y="4058856"/>
            <a:ext cx="1578105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4492" y="1788649"/>
            <a:ext cx="851351" cy="643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00755" y="1745486"/>
            <a:ext cx="851351" cy="68652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4492" y="4732117"/>
            <a:ext cx="3524463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36238" y="1636854"/>
            <a:ext cx="3880105" cy="3717403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09956" y="2432010"/>
            <a:ext cx="1787372" cy="611590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14590" y="4058855"/>
            <a:ext cx="1578105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46223" y="2721920"/>
            <a:ext cx="851351" cy="643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783364" y="2493952"/>
            <a:ext cx="688509" cy="4877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80951" y="4732116"/>
            <a:ext cx="3524463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49779" y="5486399"/>
            <a:ext cx="8966564" cy="5208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7932" y="1754768"/>
            <a:ext cx="8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1282" y="1857914"/>
            <a:ext cx="8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09956" y="3266114"/>
            <a:ext cx="1787372" cy="596940"/>
          </a:xfrm>
          <a:prstGeom prst="rect">
            <a:avLst/>
          </a:prstGeom>
          <a:solidFill>
            <a:srgbClr val="9999FF"/>
          </a:solidFill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783364" y="3320731"/>
            <a:ext cx="688509" cy="48770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245711" y="1064871"/>
            <a:ext cx="9831261" cy="53012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24069" y="1145286"/>
            <a:ext cx="141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多核</a:t>
            </a:r>
            <a:r>
              <a:rPr lang="en-US" altLang="zh-CN" b="1" dirty="0" smtClean="0"/>
              <a:t>CPU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4075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2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CacheLine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缓存行对齐 伪共享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cache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2681" y="1157463"/>
            <a:ext cx="9630136" cy="694482"/>
          </a:xfrm>
          <a:prstGeom prst="rect">
            <a:avLst/>
          </a:prstGeom>
          <a:solidFill>
            <a:srgbClr val="FF5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                                                    main memory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44091" y="1296356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96618" y="1290571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96811" y="1273210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5804" y="1348445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91271" y="1360020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89903" y="2282136"/>
            <a:ext cx="9630136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                                                    L3 Cache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304033" y="2397883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13026" y="2473118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98493" y="2484693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089903" y="3171459"/>
            <a:ext cx="4346788" cy="31367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21843" y="3171460"/>
            <a:ext cx="4365584" cy="31367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317131" y="3302638"/>
            <a:ext cx="3793541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L2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363880" y="3418385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472873" y="3493620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358340" y="3505195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54613" y="3314212"/>
            <a:ext cx="3793541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L2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601362" y="3429959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10355" y="3505194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595822" y="3516769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764748" y="4340501"/>
            <a:ext cx="2997097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L1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811497" y="4456248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920490" y="4531483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05957" y="4543058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950842" y="4340501"/>
            <a:ext cx="2997097" cy="6944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L1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97591" y="4456248"/>
            <a:ext cx="1850021" cy="46298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106584" y="4531483"/>
            <a:ext cx="816017" cy="31251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992051" y="4543058"/>
            <a:ext cx="760071" cy="312516"/>
          </a:xfrm>
          <a:prstGeom prst="rect">
            <a:avLst/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283985" y="5335922"/>
            <a:ext cx="1804013" cy="810229"/>
          </a:xfrm>
          <a:prstGeom prst="rect">
            <a:avLst/>
          </a:prstGeom>
          <a:noFill/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计算单元与寄存器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49376" y="5303125"/>
            <a:ext cx="1804013" cy="810229"/>
          </a:xfrm>
          <a:prstGeom prst="rect">
            <a:avLst/>
          </a:prstGeom>
          <a:noFill/>
          <a:ln>
            <a:solidFill>
              <a:srgbClr val="5A5A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计算单元与寄存器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47" idx="0"/>
            <a:endCxn id="37" idx="2"/>
          </p:cNvCxnSpPr>
          <p:nvPr/>
        </p:nvCxnSpPr>
        <p:spPr>
          <a:xfrm flipV="1">
            <a:off x="3263297" y="2976618"/>
            <a:ext cx="2641674" cy="194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7" idx="2"/>
            <a:endCxn id="48" idx="0"/>
          </p:cNvCxnSpPr>
          <p:nvPr/>
        </p:nvCxnSpPr>
        <p:spPr>
          <a:xfrm>
            <a:off x="5904971" y="2976618"/>
            <a:ext cx="2499664" cy="194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7" idx="0"/>
            <a:endCxn id="9" idx="2"/>
          </p:cNvCxnSpPr>
          <p:nvPr/>
        </p:nvCxnSpPr>
        <p:spPr>
          <a:xfrm flipH="1" flipV="1">
            <a:off x="5897749" y="1851945"/>
            <a:ext cx="7222" cy="430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127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2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CacheLine</a:t>
            </a:r>
            <a:endParaRPr kumimoji="1" lang="en-US" altLang="zh-CN" sz="2133" b="1" dirty="0" smtClean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缓存行对齐 伪共享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cache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717258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50713"/>
            <a:ext cx="4598631" cy="84520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Volatile</a:t>
            </a:r>
          </a:p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缓存一致性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cache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72" y="1261639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v</a:t>
            </a:r>
            <a:r>
              <a:rPr lang="en-US" altLang="zh-CN" sz="3200" b="1" dirty="0" smtClean="0"/>
              <a:t>olatile</a:t>
            </a:r>
            <a:r>
              <a:rPr lang="zh-CN" altLang="en-US" sz="3200" b="1" dirty="0" smtClean="0"/>
              <a:t>通过</a:t>
            </a:r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缓存一致性协议保持了线程之间的缓存一致性。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72" y="2328439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缓存一致性的单位是</a:t>
            </a:r>
            <a:r>
              <a:rPr lang="en-US" altLang="zh-CN" sz="3200" b="1" dirty="0" smtClean="0"/>
              <a:t>cacheline</a:t>
            </a:r>
            <a:r>
              <a:rPr lang="zh-CN" altLang="en-US" sz="3200" b="1" dirty="0" smtClean="0"/>
              <a:t>，占</a:t>
            </a:r>
            <a:r>
              <a:rPr lang="en-US" altLang="zh-CN" sz="3200" b="1" dirty="0" smtClean="0"/>
              <a:t>64byte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6569" y="3418389"/>
            <a:ext cx="11875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Intel CPU</a:t>
            </a:r>
            <a:r>
              <a:rPr lang="zh-CN" altLang="en-US" sz="3200" b="1" dirty="0" smtClean="0"/>
              <a:t>采用</a:t>
            </a:r>
            <a:r>
              <a:rPr lang="en-US" altLang="zh-CN" sz="3200" b="1" dirty="0" smtClean="0"/>
              <a:t>MESI</a:t>
            </a:r>
            <a:r>
              <a:rPr lang="zh-CN" altLang="en-US" sz="3200" b="1" dirty="0" smtClean="0"/>
              <a:t>协议保证</a:t>
            </a:r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缓存一致性。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Modified Exclusive Shared Invalid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172" y="4977112"/>
            <a:ext cx="12325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但是，非</a:t>
            </a:r>
            <a:r>
              <a:rPr lang="en-US" altLang="zh-CN" sz="3200" b="1" dirty="0" smtClean="0"/>
              <a:t>Intel CPU,</a:t>
            </a:r>
            <a:r>
              <a:rPr lang="zh-CN" altLang="en-US" sz="3200" b="1" dirty="0" smtClean="0"/>
              <a:t>还存在</a:t>
            </a:r>
            <a:r>
              <a:rPr lang="en-US" altLang="zh-CN" sz="3200" b="1" dirty="0" smtClean="0"/>
              <a:t>MSI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MOSI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Synapse FireFly Dragon</a:t>
            </a:r>
          </a:p>
          <a:p>
            <a:r>
              <a:rPr lang="zh-CN" altLang="en-US" sz="3200" b="1" dirty="0" smtClean="0"/>
              <a:t>等缓存一致性协议。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7324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43810"/>
            <a:ext cx="4598631" cy="45901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指令乱序执行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err="1" smtClean="0">
                <a:solidFill>
                  <a:srgbClr val="1F1F1F"/>
                </a:solidFill>
                <a:latin typeface="Calibri"/>
                <a:ea typeface="宋体"/>
              </a:rPr>
              <a:t>misorder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47324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31242"/>
            <a:ext cx="7631003" cy="484149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DCL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单例为什么一定要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volatile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修饰</a:t>
            </a: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INSTANCE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DCL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4431" y="3044140"/>
            <a:ext cx="101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Talk is cheap. Show me the code.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4732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799" y="1061236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一个</a:t>
            </a:r>
            <a:r>
              <a:rPr kumimoji="1" lang="zh-CN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思想</a:t>
            </a:r>
            <a:endParaRPr kumimoji="1" lang="en-US" altLang="zh-CN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一句话</a:t>
            </a:r>
            <a:endParaRPr kumimoji="1" lang="en-US" altLang="zh-CN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6600" b="1" dirty="0">
                <a:solidFill>
                  <a:schemeClr val="bg1">
                    <a:lumMod val="95000"/>
                  </a:schemeClr>
                </a:solidFill>
              </a:rPr>
              <a:t>一本书</a:t>
            </a:r>
            <a:endParaRPr kumimoji="1" lang="en-US" altLang="zh-CN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1" y="1061236"/>
            <a:ext cx="7006233" cy="341632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1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343810"/>
            <a:ext cx="4598631" cy="459014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sz="2133" b="1" dirty="0" smtClean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四种引用类型 强软弱虚</a:t>
            </a:r>
            <a:endParaRPr kumimoji="1" lang="zh-CN" altLang="en-US" sz="2133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72" y="292590"/>
            <a:ext cx="1050259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 smtClean="0">
                <a:solidFill>
                  <a:srgbClr val="1F1F1F"/>
                </a:solidFill>
                <a:latin typeface="Calibri"/>
                <a:ea typeface="宋体"/>
              </a:rPr>
              <a:t>pointer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72" y="1261639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强引用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72" y="2328439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软引用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172" y="4977112"/>
            <a:ext cx="1232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虚引用</a:t>
            </a:r>
            <a:endParaRPr lang="en-US" altLang="zh-CN" sz="3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4172" y="3671668"/>
            <a:ext cx="118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弱引用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47324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653" y="1061236"/>
            <a:ext cx="638828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  <a:p>
            <a:pPr algn="ctr"/>
            <a:r>
              <a:rPr kumimoji="1" lang="en-US" altLang="zh-CN" sz="6400" b="1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kumimoji="1" lang="zh-CN" altLang="en-US" sz="6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6400" b="1" dirty="0">
                <a:solidFill>
                  <a:schemeClr val="bg1">
                    <a:lumMod val="95000"/>
                  </a:schemeClr>
                </a:solidFill>
              </a:rPr>
              <a:t>WATCHING</a:t>
            </a:r>
            <a:endParaRPr kumimoji="1" lang="zh-CN" altLang="en-US" sz="6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b="1" dirty="0" smtClean="0">
                <a:solidFill>
                  <a:schemeClr val="bg1">
                    <a:lumMod val="95000"/>
                  </a:schemeClr>
                </a:solidFill>
              </a:rPr>
              <a:t>小声嘀咕：祝大家早日财务自由，年薪百万。。。</a:t>
            </a:r>
            <a:endParaRPr lang="en-US" altLang="zh-CN" sz="13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75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800" y="1478604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极简主义</a:t>
            </a:r>
            <a:endParaRPr kumimoji="1" lang="en-US" altLang="zh-CN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>
                    <a:lumMod val="95000"/>
                  </a:schemeClr>
                </a:solidFill>
              </a:rPr>
              <a:t>Simplicity is hidden complexity. The essence of  flat is super curved . Uncomfortable is the new comfortable. Right is right, left is also right. No detail can be too detailed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altLang="zh-CN" sz="1333" dirty="0" smtClean="0">
                <a:solidFill>
                  <a:schemeClr val="bg1">
                    <a:lumMod val="95000"/>
                  </a:schemeClr>
                </a:solidFill>
              </a:rPr>
              <a:t>Platform Software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altLang="zh-CN" sz="1333" dirty="0" smtClean="0">
                <a:solidFill>
                  <a:schemeClr val="bg1">
                    <a:lumMod val="95000"/>
                  </a:schemeClr>
                </a:solidFill>
              </a:rPr>
              <a:t>born to be proud.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71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0259" y="1061236"/>
            <a:ext cx="979306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</a:rPr>
              <a:t>码而不学则罔，学而不码则殆</a:t>
            </a:r>
            <a:endParaRPr lang="en-US" altLang="zh-CN" sz="5400" b="1" dirty="0" smtClean="0">
              <a:solidFill>
                <a:schemeClr val="bg1"/>
              </a:solidFill>
            </a:endParaRPr>
          </a:p>
          <a:p>
            <a:pPr algn="ctr"/>
            <a:endParaRPr lang="en-US" altLang="zh-CN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                                                              ——</a:t>
            </a:r>
            <a:r>
              <a:rPr lang="zh-CN" altLang="en-US" sz="3200" dirty="0">
                <a:solidFill>
                  <a:schemeClr val="bg1"/>
                </a:solidFill>
              </a:rPr>
              <a:t>谢飞</a:t>
            </a:r>
            <a:endParaRPr kumimoji="1"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679" y="3707759"/>
            <a:ext cx="656954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三年程序员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</a:rPr>
              <a:t>JDK</a:t>
            </a:r>
            <a:r>
              <a:rPr lang="zh-CN" altLang="en-US" sz="1400" dirty="0" smtClean="0">
                <a:solidFill>
                  <a:schemeClr val="bg1"/>
                </a:solidFill>
              </a:rPr>
              <a:t>驾轻就熟，开源框架信手拈来。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五年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程序员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</a:rPr>
              <a:t>从编码一眼看</a:t>
            </a:r>
            <a:r>
              <a:rPr lang="zh-CN" altLang="en-US" sz="1400" dirty="0" smtClean="0">
                <a:solidFill>
                  <a:schemeClr val="bg1"/>
                </a:solidFill>
              </a:rPr>
              <a:t>到虚拟机，架构设计无出其右。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十年程序员：</a:t>
            </a:r>
            <a:r>
              <a:rPr lang="zh-CN" altLang="en-US" sz="1400" dirty="0" smtClean="0">
                <a:solidFill>
                  <a:schemeClr val="bg1"/>
                </a:solidFill>
              </a:rPr>
              <a:t>草木竹石皆可为剑，产品一鸣惊人。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642" y="1061236"/>
            <a:ext cx="11734303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99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72441" y="1491175"/>
            <a:ext cx="6409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 smtClean="0">
                <a:solidFill>
                  <a:schemeClr val="bg1">
                    <a:lumMod val="95000"/>
                  </a:schemeClr>
                </a:solidFill>
              </a:rPr>
              <a:t>Effective Java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21325" y="3707759"/>
            <a:ext cx="656954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b="1" dirty="0" smtClean="0">
                <a:solidFill>
                  <a:schemeClr val="bg1">
                    <a:lumMod val="95000"/>
                  </a:schemeClr>
                </a:solidFill>
              </a:rPr>
              <a:t>来自</a:t>
            </a:r>
            <a:r>
              <a:rPr lang="en-US" altLang="zh-CN" sz="1333" b="1" dirty="0" smtClean="0">
                <a:solidFill>
                  <a:schemeClr val="bg1">
                    <a:lumMod val="95000"/>
                  </a:schemeClr>
                </a:solidFill>
              </a:rPr>
              <a:t>Google</a:t>
            </a:r>
            <a:r>
              <a:rPr lang="zh-CN" altLang="en-US" sz="1333" b="1" dirty="0" smtClean="0">
                <a:solidFill>
                  <a:schemeClr val="bg1">
                    <a:lumMod val="95000"/>
                  </a:schemeClr>
                </a:solidFill>
              </a:rPr>
              <a:t>首席架构师 </a:t>
            </a:r>
            <a:r>
              <a:rPr lang="en-US" altLang="zh-CN" sz="1333" b="1" dirty="0" smtClean="0">
                <a:solidFill>
                  <a:schemeClr val="bg1">
                    <a:lumMod val="95000"/>
                  </a:schemeClr>
                </a:solidFill>
              </a:rPr>
              <a:t>Joshua Bloch </a:t>
            </a:r>
            <a:endParaRPr lang="en-US" altLang="zh-CN" sz="13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811" y="1061236"/>
            <a:ext cx="9417963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99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21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43950" y="2389120"/>
            <a:ext cx="3084507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 底层实现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949" y="4150283"/>
            <a:ext cx="3084510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F1F1F"/>
                </a:solidFill>
              </a:rPr>
              <a:t>TWO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 内存布局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68842" y="2389120"/>
            <a:ext cx="3368523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rgbClr val="1F1F1F"/>
                </a:solidFill>
              </a:rPr>
              <a:t>THREE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 实践篇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68842" y="4150283"/>
            <a:ext cx="3368523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FOUR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</a:t>
            </a:r>
            <a:r>
              <a:rPr kumimoji="1" lang="zh-CN" altLang="en-US" sz="3200" b="1" dirty="0" smtClean="0">
                <a:solidFill>
                  <a:srgbClr val="1F1F1F"/>
                </a:solidFill>
              </a:rPr>
              <a:t>专题篇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5920482" y="2389121"/>
            <a:ext cx="0" cy="31666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6209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1824538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基础篇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332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>
                    <a:lumMod val="95000"/>
                  </a:schemeClr>
                </a:solidFill>
              </a:rPr>
              <a:t>如果你没被大厂面试官虐过，那你一定不是一个完整的程序猿。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35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67" b="1" dirty="0" smtClean="0">
                <a:solidFill>
                  <a:srgbClr val="1F1F1F"/>
                </a:solidFill>
                <a:latin typeface="Calibri"/>
                <a:ea typeface="宋体"/>
              </a:rPr>
              <a:t>年薪</a:t>
            </a:r>
            <a:r>
              <a:rPr kumimoji="1" lang="en-US" altLang="zh-CN" sz="1867" b="1" dirty="0" smtClean="0">
                <a:solidFill>
                  <a:srgbClr val="1F1F1F"/>
                </a:solidFill>
                <a:latin typeface="Calibri"/>
                <a:ea typeface="宋体"/>
              </a:rPr>
              <a:t>30w+</a:t>
            </a:r>
            <a:r>
              <a:rPr kumimoji="1" lang="zh-CN" altLang="en-US" sz="1867" b="1" dirty="0" smtClean="0">
                <a:solidFill>
                  <a:srgbClr val="1F1F1F"/>
                </a:solidFill>
                <a:latin typeface="Calibri"/>
                <a:ea typeface="宋体"/>
              </a:rPr>
              <a:t>的秘诀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直击大场面试题</a:t>
            </a:r>
          </a:p>
        </p:txBody>
      </p:sp>
      <p:sp>
        <p:nvSpPr>
          <p:cNvPr id="3" name="矩形 2"/>
          <p:cNvSpPr/>
          <p:nvPr/>
        </p:nvSpPr>
        <p:spPr>
          <a:xfrm>
            <a:off x="73892" y="292590"/>
            <a:ext cx="1171820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Interview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193067"/>
            <a:ext cx="12192000" cy="2001004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6" name="图片 5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4990" r="1764"/>
          <a:stretch/>
        </p:blipFill>
        <p:spPr>
          <a:xfrm>
            <a:off x="3026730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 preferRelativeResize="0"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16112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/>
          <p:cNvPicPr preferRelativeResize="0">
            <a:picLocks/>
          </p:cNvPicPr>
          <p:nvPr/>
        </p:nvPicPr>
        <p:blipFill rotWithShape="1">
          <a:blip r:embed="rId4">
            <a:grayscl/>
          </a:blip>
          <a:srcRect l="3873" r="2115"/>
          <a:stretch/>
        </p:blipFill>
        <p:spPr>
          <a:xfrm>
            <a:off x="5437349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522931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zh-CN" altLang="en-US" sz="1867" b="1" kern="0" dirty="0">
                <a:solidFill>
                  <a:srgbClr val="1F1F1F"/>
                </a:solidFill>
              </a:rPr>
              <a:t>实现原理</a:t>
            </a:r>
          </a:p>
        </p:txBody>
      </p:sp>
      <p:sp>
        <p:nvSpPr>
          <p:cNvPr id="10" name="矩形 9"/>
          <p:cNvSpPr/>
          <p:nvPr/>
        </p:nvSpPr>
        <p:spPr>
          <a:xfrm>
            <a:off x="522932" y="4256440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 smtClean="0">
                <a:solidFill>
                  <a:srgbClr val="1F1F1F"/>
                </a:solidFill>
              </a:rPr>
              <a:t>请描述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synchronized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和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reentrantlock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的底层实现及重入的底层原理 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百度 阿里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3324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zh-CN" altLang="en-US" sz="1867" b="1" kern="0" dirty="0" smtClean="0">
                <a:solidFill>
                  <a:srgbClr val="1F1F1F"/>
                </a:solidFill>
              </a:rPr>
              <a:t>内存布局</a:t>
            </a:r>
            <a:endParaRPr lang="en-US" altLang="zh-CN" sz="1867" b="1" kern="0" dirty="0">
              <a:solidFill>
                <a:srgbClr val="1F1F1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43716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zh-CN" altLang="en-US" sz="1867" b="1" kern="0" dirty="0" smtClean="0">
                <a:solidFill>
                  <a:srgbClr val="1F1F1F"/>
                </a:solidFill>
              </a:rPr>
              <a:t>锁</a:t>
            </a:r>
            <a:endParaRPr lang="en-US" altLang="zh-CN" sz="1867" b="1" kern="0" dirty="0">
              <a:solidFill>
                <a:srgbClr val="1F1F1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931" y="4744519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 smtClean="0">
                <a:solidFill>
                  <a:srgbClr val="1F1F1F"/>
                </a:solidFill>
              </a:rPr>
              <a:t>请描述锁的四种状态和升级过程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百度 阿里 顺丰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932" y="5227804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 smtClean="0">
                <a:solidFill>
                  <a:srgbClr val="1F1F1F"/>
                </a:solidFill>
              </a:rPr>
              <a:t>请谈一下你对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volatile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的理解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>
                <a:solidFill>
                  <a:srgbClr val="1F1F1F"/>
                </a:solidFill>
              </a:rPr>
              <a:t>美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团  阿里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930" y="5671000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kern="0" dirty="0" smtClean="0">
                <a:solidFill>
                  <a:srgbClr val="1F1F1F"/>
                </a:solidFill>
              </a:rPr>
              <a:t>Object o=new Object();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在内存中占了多少字节？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顺丰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2932" y="6183468"/>
            <a:ext cx="7771323" cy="44319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kern="0" dirty="0">
                <a:solidFill>
                  <a:srgbClr val="1F1F1F"/>
                </a:solidFill>
              </a:rPr>
              <a:t>你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了解</a:t>
            </a:r>
            <a:r>
              <a:rPr lang="en-US" altLang="zh-CN" sz="1600" kern="0" dirty="0" err="1" smtClean="0">
                <a:solidFill>
                  <a:srgbClr val="1F1F1F"/>
                </a:solidFill>
              </a:rPr>
              <a:t>ThreadLocal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吗？你知道</a:t>
            </a:r>
            <a:r>
              <a:rPr lang="en-US" altLang="zh-CN" sz="1600" kern="0" dirty="0" err="1" smtClean="0">
                <a:solidFill>
                  <a:srgbClr val="1F1F1F"/>
                </a:solidFill>
              </a:rPr>
              <a:t>ThreadLocal</a:t>
            </a:r>
            <a:r>
              <a:rPr lang="zh-CN" altLang="en-US" sz="1600" kern="0" dirty="0" smtClean="0">
                <a:solidFill>
                  <a:srgbClr val="1F1F1F"/>
                </a:solidFill>
              </a:rPr>
              <a:t>中如何解决内存泄露问题吗？</a:t>
            </a:r>
            <a:r>
              <a:rPr lang="en-US" altLang="zh-CN" sz="1600" kern="0" dirty="0" smtClean="0">
                <a:solidFill>
                  <a:srgbClr val="1F1F1F"/>
                </a:solidFill>
              </a:rPr>
              <a:t>——</a:t>
            </a:r>
            <a:r>
              <a:rPr lang="zh-CN" altLang="en-US" sz="1600" kern="0" dirty="0">
                <a:solidFill>
                  <a:srgbClr val="1F1F1F"/>
                </a:solidFill>
              </a:rPr>
              <a:t>京东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75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1255</TotalTime>
  <Words>1031</Words>
  <Application>Microsoft Office PowerPoint</Application>
  <PresentationFormat>自定义</PresentationFormat>
  <Paragraphs>295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SkyUser</cp:lastModifiedBy>
  <cp:revision>220</cp:revision>
  <dcterms:created xsi:type="dcterms:W3CDTF">2010-04-12T23:12:02Z</dcterms:created>
  <dcterms:modified xsi:type="dcterms:W3CDTF">2020-09-27T02:47:04Z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