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7"/>
  </p:notesMasterIdLst>
  <p:sldIdLst>
    <p:sldId id="257" r:id="rId2"/>
    <p:sldId id="263" r:id="rId3"/>
    <p:sldId id="299" r:id="rId4"/>
    <p:sldId id="297" r:id="rId5"/>
    <p:sldId id="300" r:id="rId6"/>
    <p:sldId id="301" r:id="rId7"/>
    <p:sldId id="302" r:id="rId8"/>
    <p:sldId id="303" r:id="rId9"/>
    <p:sldId id="305" r:id="rId10"/>
    <p:sldId id="310" r:id="rId11"/>
    <p:sldId id="306" r:id="rId12"/>
    <p:sldId id="309" r:id="rId13"/>
    <p:sldId id="307" r:id="rId14"/>
    <p:sldId id="308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81512" autoAdjust="0"/>
  </p:normalViewPr>
  <p:slideViewPr>
    <p:cSldViewPr snapToGrid="0">
      <p:cViewPr varScale="1">
        <p:scale>
          <a:sx n="93" d="100"/>
          <a:sy n="93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4F52-D699-4982-A880-C510A807570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6D77-E6B4-41AD-ACD4-846E8E2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https://towardsdatascience.com/support-vector-machines-svm-c9ef22815589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https://www.garysieling.com/blog/sklearn-gini-vs-entropy-criteria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6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0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ysieling.com/blog/sklearn-gini-vs-entropy-criteri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nine.ch/files/live/sites/imi/files/shared/documents/papers/Gini_index_fulltext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2102306/article/details/52228516" TargetMode="External"/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ttps-medium-com-lorrli-classification-and-regression-analysis-with-decision-trees-c43cdbc5805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應用機器學習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Brian Chan </a:t>
            </a:r>
            <a:r>
              <a:rPr lang="zh-TW" altLang="en-US" sz="1600" dirty="0"/>
              <a:t>陳醒凡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06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8989-63D5-4A00-BCCA-C15160E7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Gini OR Entropy?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7E49-4ACF-4657-BF7B-030413D2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50056" cy="4023360"/>
          </a:xfrm>
        </p:spPr>
        <p:txBody>
          <a:bodyPr>
            <a:normAutofit fontScale="92500"/>
          </a:bodyPr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“Gini” will tend to find the largest class, and “entropy” tends to find groups of classes that make up ~50% of the data.</a:t>
            </a:r>
          </a:p>
          <a:p>
            <a:pPr marL="0" indent="0">
              <a:buSzPct val="50000"/>
              <a:buNone/>
            </a:pPr>
            <a:endParaRPr lang="en-US" altLang="zh-HK" dirty="0"/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Some studies show this doesn’t matter – these differ less than 2% of the time.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endParaRPr lang="en-US" altLang="zh-HK" dirty="0"/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Entropy might be a little slower to compute (because it makes use of the logarithm). </a:t>
            </a:r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>
                <a:hlinkClick r:id="rId3"/>
              </a:rPr>
              <a:t>https://www.garysieling.com/blog/sklearn-gini-vs-entropy-criteria</a:t>
            </a:r>
            <a:endParaRPr lang="en-US" altLang="zh-HK" dirty="0"/>
          </a:p>
          <a:p>
            <a:r>
              <a:rPr lang="en-US" altLang="zh-HK" dirty="0">
                <a:hlinkClick r:id="rId4"/>
              </a:rPr>
              <a:t>https://www.unine.ch/files/live/sites/imi/files/shared/documents/papers/Gini_index_fulltext.pdf</a:t>
            </a:r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1562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86EF-C571-43B2-BF5E-2B6AA285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Random forest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821A-FD52-4DA5-87D2-197F90F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The random forest algorithm can be summarized in four simple steps:</a:t>
            </a:r>
          </a:p>
          <a:p>
            <a:r>
              <a:rPr lang="en-US" altLang="zh-HK" dirty="0"/>
              <a:t>1. Draw a random bootstrap sample of size </a:t>
            </a:r>
            <a:r>
              <a:rPr lang="en-US" altLang="zh-HK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altLang="zh-HK" dirty="0"/>
              <a:t> </a:t>
            </a:r>
            <a:br>
              <a:rPr lang="en-US" altLang="zh-HK" dirty="0"/>
            </a:br>
            <a:r>
              <a:rPr lang="en-US" altLang="zh-HK" dirty="0"/>
              <a:t>(randomly choose </a:t>
            </a:r>
            <a:r>
              <a:rPr lang="en-US" altLang="zh-HK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altLang="zh-HK" dirty="0"/>
              <a:t> samples from the training set with replacement).</a:t>
            </a:r>
          </a:p>
          <a:p>
            <a:r>
              <a:rPr lang="en-US" altLang="zh-HK" dirty="0"/>
              <a:t>2. Grow a decision tree from the bootstrap sample. At each node:</a:t>
            </a:r>
          </a:p>
          <a:p>
            <a:pPr lvl="1"/>
            <a:r>
              <a:rPr lang="en-US" altLang="zh-HK" dirty="0"/>
              <a:t>a. Randomly select </a:t>
            </a:r>
            <a:r>
              <a:rPr lang="en-US" altLang="zh-HK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HK" dirty="0"/>
              <a:t> features without replacement.</a:t>
            </a:r>
          </a:p>
          <a:p>
            <a:pPr lvl="1"/>
            <a:r>
              <a:rPr lang="en-US" altLang="zh-HK" dirty="0"/>
              <a:t>b. Split the node using the feature that provides the best split according to the objective function, for instance, maximizing the information gain.</a:t>
            </a:r>
          </a:p>
          <a:p>
            <a:r>
              <a:rPr lang="en-US" altLang="zh-HK" dirty="0"/>
              <a:t>3. Repeat the steps 1-2 </a:t>
            </a:r>
            <a:r>
              <a:rPr lang="en-US" altLang="zh-HK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zh-HK" dirty="0"/>
              <a:t> times.</a:t>
            </a:r>
          </a:p>
          <a:p>
            <a:r>
              <a:rPr lang="en-US" altLang="zh-HK" dirty="0"/>
              <a:t>4. Aggregate the prediction by each tree to assign the class label by majority vote.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2083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A0CE-9EE4-42D7-859E-13D96DC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Advantages &amp; disadvantages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1DD0-C947-43F9-B75C-2FEBA8FC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chemeClr val="accent3">
                    <a:lumMod val="50000"/>
                  </a:schemeClr>
                </a:solidFill>
              </a:rPr>
              <a:t>Advantages</a:t>
            </a:r>
          </a:p>
          <a:p>
            <a:r>
              <a:rPr lang="en-US" altLang="zh-HK" dirty="0"/>
              <a:t>1. Higher accuracy (remedy overfitting)</a:t>
            </a:r>
          </a:p>
          <a:p>
            <a:r>
              <a:rPr lang="en-US" altLang="zh-HK" dirty="0"/>
              <a:t>2. Handle thousands of input variables without variable selection</a:t>
            </a:r>
          </a:p>
          <a:p>
            <a:r>
              <a:rPr lang="en-US" altLang="zh-HK" dirty="0"/>
              <a:t>3. Indicate the variables that are important in the classification task</a:t>
            </a:r>
          </a:p>
          <a:p>
            <a:r>
              <a:rPr lang="en-US" altLang="zh-HK" dirty="0">
                <a:solidFill>
                  <a:schemeClr val="accent3">
                    <a:lumMod val="50000"/>
                  </a:schemeClr>
                </a:solidFill>
              </a:rPr>
              <a:t>Disadvantages</a:t>
            </a:r>
          </a:p>
          <a:p>
            <a:r>
              <a:rPr lang="en-US" altLang="zh-HK" dirty="0"/>
              <a:t>1. Computationally expensive</a:t>
            </a:r>
          </a:p>
          <a:p>
            <a:r>
              <a:rPr lang="en-US" altLang="zh-HK" dirty="0"/>
              <a:t>2. Not easy to interpret (hard to visualize the model or understand why it predicted something)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3916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A92B-C3C2-4042-A253-5903FBB4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1435-ECAA-4BDE-AC92-9F37D579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Some illustration to the parameters of the code </a:t>
            </a:r>
          </a:p>
          <a:p>
            <a:r>
              <a:rPr lang="en-US" altLang="zh-HK" dirty="0">
                <a:hlinkClick r:id="rId2"/>
              </a:rPr>
              <a:t>https://scikit-learn.org/stable/modules/generated/sklearn.ensemble.RandomForestClassifier.html</a:t>
            </a: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>
                <a:hlinkClick r:id="rId3"/>
              </a:rPr>
              <a:t>https://blog.csdn.net/u012102306/article/details/52228516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/>
              <a:t>Decision Tree:</a:t>
            </a:r>
            <a:endParaRPr lang="en-US" altLang="zh-HK" dirty="0"/>
          </a:p>
          <a:p>
            <a:r>
              <a:rPr lang="en-US" altLang="zh-HK" dirty="0">
                <a:hlinkClick r:id="rId4"/>
              </a:rPr>
              <a:t>https://towardsdatascience.com/https-medium-com-lorrli-classification-and-regression-analysis-with-decision-trees-c43cdbc58054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1782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>
                <a:solidFill>
                  <a:srgbClr val="FFFFFF"/>
                </a:solidFill>
              </a:rPr>
              <a:t>今天</a:t>
            </a:r>
            <a:r>
              <a:rPr lang="zh-TW" altLang="en-US">
                <a:solidFill>
                  <a:srgbClr val="FFFFFF"/>
                </a:solidFill>
              </a:rPr>
              <a:t>課堂</a:t>
            </a:r>
            <a:r>
              <a:rPr lang="zh-TW" altLang="zh-HK">
                <a:solidFill>
                  <a:srgbClr val="FFFFFF"/>
                </a:solidFill>
              </a:rPr>
              <a:t>概要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Decision Tree &amp; Random Forest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The fundamental concepts of decision trees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The mathematics behind the decision tree learning algorithm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Information gain and impurity measures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Classification trees</a:t>
            </a:r>
          </a:p>
        </p:txBody>
      </p:sp>
    </p:spTree>
    <p:extLst>
      <p:ext uri="{BB962C8B-B14F-4D97-AF65-F5344CB8AC3E}">
        <p14:creationId xmlns:p14="http://schemas.microsoft.com/office/powerpoint/2010/main" val="175220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AC6F-C012-4F8E-B01D-8792335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下</a:t>
            </a:r>
            <a:r>
              <a:rPr lang="zh-TW" altLang="en-US" dirty="0">
                <a:solidFill>
                  <a:srgbClr val="FFFFFF"/>
                </a:solidFill>
              </a:rPr>
              <a:t>一課</a:t>
            </a:r>
            <a:r>
              <a:rPr lang="en-US" altLang="zh-TW" dirty="0">
                <a:solidFill>
                  <a:srgbClr val="FFFFFF"/>
                </a:solidFill>
              </a:rPr>
              <a:t>…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3350-5BC8-4858-A33D-12AA5D0E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Dimension reduction method</a:t>
            </a:r>
          </a:p>
        </p:txBody>
      </p:sp>
    </p:spTree>
    <p:extLst>
      <p:ext uri="{BB962C8B-B14F-4D97-AF65-F5344CB8AC3E}">
        <p14:creationId xmlns:p14="http://schemas.microsoft.com/office/powerpoint/2010/main" val="90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zh-TW" altLang="zh-HK" dirty="0"/>
              <a:t>課程目標</a:t>
            </a: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568" y="804333"/>
            <a:ext cx="7362432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了解基本的數據分析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了解基本的機器學習</a:t>
            </a:r>
            <a:r>
              <a:rPr lang="en-US" altLang="zh-TW" dirty="0"/>
              <a:t>(</a:t>
            </a:r>
            <a:r>
              <a:rPr lang="zh-TW" altLang="zh-HK" dirty="0"/>
              <a:t>M</a:t>
            </a:r>
            <a:r>
              <a:rPr lang="en-US" altLang="zh-TW" dirty="0" err="1"/>
              <a:t>achine</a:t>
            </a:r>
            <a:r>
              <a:rPr lang="en-US" altLang="zh-TW" dirty="0"/>
              <a:t> Learning)</a:t>
            </a:r>
            <a:r>
              <a:rPr lang="zh-TW" altLang="zh-HK" dirty="0"/>
              <a:t>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掌握</a:t>
            </a:r>
            <a:r>
              <a:rPr lang="zh-TW" altLang="zh-HK" dirty="0"/>
              <a:t>Python的基本操作和一些有用的</a:t>
            </a:r>
            <a:r>
              <a:rPr lang="en-US" altLang="zh-TW" dirty="0"/>
              <a:t>package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處理</a:t>
            </a:r>
            <a:r>
              <a:rPr lang="zh-TW" altLang="en-US" dirty="0"/>
              <a:t>及</a:t>
            </a:r>
            <a:r>
              <a:rPr lang="zh-TW" altLang="zh-HK" dirty="0"/>
              <a:t>從網上下載數據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在Python上應用機器學習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9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>
                <a:solidFill>
                  <a:srgbClr val="FFFFFF"/>
                </a:solidFill>
              </a:rPr>
              <a:t>今天</a:t>
            </a:r>
            <a:r>
              <a:rPr lang="zh-TW" altLang="en-US">
                <a:solidFill>
                  <a:srgbClr val="FFFFFF"/>
                </a:solidFill>
              </a:rPr>
              <a:t>課堂</a:t>
            </a:r>
            <a:r>
              <a:rPr lang="zh-TW" altLang="zh-HK">
                <a:solidFill>
                  <a:srgbClr val="FFFFFF"/>
                </a:solidFill>
              </a:rPr>
              <a:t>概要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Decision Tree &amp; Random Forest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The fundamental concepts of decision trees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The mathematics behind the decision tree learning algorithm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Information gain and impurity measures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Classification trees</a:t>
            </a:r>
          </a:p>
        </p:txBody>
      </p:sp>
    </p:spTree>
    <p:extLst>
      <p:ext uri="{BB962C8B-B14F-4D97-AF65-F5344CB8AC3E}">
        <p14:creationId xmlns:p14="http://schemas.microsoft.com/office/powerpoint/2010/main" val="28909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E33A-3769-4C15-90B5-30B1E996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Classification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E0D4A-ED8F-4211-8DA6-1CA5B5DBF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HK" dirty="0"/>
                  <a:t>Classification, like regression, is a predictive task, but one in which the outcome takes only values across discrete categories; classification problems are very common (arguably just as or perhaps even more common than regression problems!</a:t>
                </a:r>
                <a:br>
                  <a:rPr lang="en-US" altLang="zh-HK" dirty="0"/>
                </a:br>
                <a:endParaRPr lang="en-US" altLang="zh-HK" dirty="0"/>
              </a:p>
              <a:p>
                <a:r>
                  <a:rPr lang="en-US" altLang="zh-HK" b="0" dirty="0">
                    <a:solidFill>
                      <a:schemeClr val="accent6">
                        <a:lumMod val="75000"/>
                      </a:schemeClr>
                    </a:solidFill>
                  </a:rPr>
                  <a:t>Observed Data be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HK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HK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HK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HK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K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K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HK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HK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K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altLang="zh-HK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altLang="zh-HK" dirty="0"/>
                  <a:t>Examples:</a:t>
                </a:r>
              </a:p>
              <a:p>
                <a:r>
                  <a:rPr lang="en-US" altLang="zh-HK" dirty="0"/>
                  <a:t>–Predicting whether a patient will develop breast cancer or remain healthy, given genetic information</a:t>
                </a:r>
              </a:p>
              <a:p>
                <a:r>
                  <a:rPr lang="en-US" altLang="zh-HK" dirty="0"/>
                  <a:t>–Predicting whether or not a user will like a new product, based on user covariates and a history of his/her previous ratings</a:t>
                </a:r>
              </a:p>
              <a:p>
                <a:r>
                  <a:rPr lang="en-US" altLang="zh-HK" dirty="0"/>
                  <a:t>–Predicting the region of Italy in which a brand of olive oil was made, based on its chemical composition</a:t>
                </a:r>
              </a:p>
              <a:p>
                <a:r>
                  <a:rPr lang="en-US" altLang="zh-HK" dirty="0"/>
                  <a:t>–Predicting the next elected president, based on various social, political, and historical measurements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E0D4A-ED8F-4211-8DA6-1CA5B5DBF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121" r="-6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5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AAA8-DC28-4C40-A989-A1A5D24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Decision tree</a:t>
            </a:r>
            <a:endParaRPr lang="zh-HK" altLang="en-US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9008732-DE56-40A1-BADD-489B4A3FF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773" y="2084832"/>
            <a:ext cx="6429012" cy="4022725"/>
          </a:xfrm>
        </p:spPr>
      </p:pic>
    </p:spTree>
    <p:extLst>
      <p:ext uri="{BB962C8B-B14F-4D97-AF65-F5344CB8AC3E}">
        <p14:creationId xmlns:p14="http://schemas.microsoft.com/office/powerpoint/2010/main" val="224449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9435-BED3-4CF5-9314-FD73DE4A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Decision tree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9EC-0B3A-4311-883F-DC00FE5A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 </a:t>
            </a:r>
            <a:r>
              <a:rPr lang="en-US" altLang="zh-HK" b="1" dirty="0"/>
              <a:t>decision tree</a:t>
            </a:r>
            <a:r>
              <a:rPr lang="en-US" altLang="zh-HK" dirty="0"/>
              <a:t> is a supervised machine learning model used to predict a target by learning decision rules from features. As the name suggests, we can think of this model as breaking down our data by making a decision based on asking a series of questions.</a:t>
            </a:r>
          </a:p>
          <a:p>
            <a:endParaRPr lang="en-US" altLang="zh-HK" dirty="0"/>
          </a:p>
          <a:p>
            <a:r>
              <a:rPr lang="en-US" altLang="zh-HK" dirty="0"/>
              <a:t>A decision tree is constructed by </a:t>
            </a:r>
            <a:r>
              <a:rPr lang="en-US" altLang="zh-HK" b="1" dirty="0"/>
              <a:t>recursive partitioning</a:t>
            </a:r>
            <a:r>
              <a:rPr lang="en-US" altLang="zh-HK" dirty="0"/>
              <a:t> — starting from the root node (known as the first </a:t>
            </a:r>
            <a:r>
              <a:rPr lang="en-US" altLang="zh-HK" b="1" dirty="0"/>
              <a:t>parent</a:t>
            </a:r>
            <a:r>
              <a:rPr lang="en-US" altLang="zh-HK" dirty="0"/>
              <a:t>), each node can be split into left and right </a:t>
            </a:r>
            <a:r>
              <a:rPr lang="en-US" altLang="zh-HK" b="1" dirty="0"/>
              <a:t>child</a:t>
            </a:r>
            <a:r>
              <a:rPr lang="en-US" altLang="zh-HK" dirty="0"/>
              <a:t> nodes. These nodes can then be further split and they themselves become parent nodes of their resulting children nodes.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7319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1DE7-B1A6-4F00-8884-F764B3E9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Decision tree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CA3D6-884F-453E-A80A-726CD7FDE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b="1" dirty="0"/>
                  <a:t>Maximizing Information Gain</a:t>
                </a:r>
              </a:p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HK" dirty="0"/>
              </a:p>
              <a:p>
                <a:endParaRPr lang="en-US" altLang="zh-HK" dirty="0"/>
              </a:p>
              <a:p>
                <a:r>
                  <a:rPr lang="en-US" altLang="zh-HK" dirty="0">
                    <a:solidFill>
                      <a:schemeClr val="accent6">
                        <a:lumMod val="75000"/>
                      </a:schemeClr>
                    </a:solidFill>
                  </a:rPr>
                  <a:t>Binary case</a:t>
                </a:r>
              </a:p>
              <a:p>
                <a14:m>
                  <m:oMath xmlns:m="http://schemas.openxmlformats.org/officeDocument/2006/math">
                    <m:r>
                      <a:rPr lang="en-US" altLang="zh-HK" i="1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HK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H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H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</m:oMath>
                </a14:m>
                <a:endParaRPr lang="zh-HK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CA3D6-884F-453E-A80A-726CD7FDE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6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21E-4E20-484B-8FAA-1F6D2817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Impurity measure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EFE74-D88D-4E77-AF1B-4B6472F7C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HK" dirty="0"/>
                  <a:t>Gini measure</a:t>
                </a:r>
              </a:p>
              <a:p>
                <a:endParaRPr lang="en-US" altLang="zh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e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HK" dirty="0"/>
              </a:p>
              <a:p>
                <a:pPr marL="0" indent="0">
                  <a:buNone/>
                </a:pPr>
                <a:r>
                  <a:rPr lang="en-US" altLang="zh-HK" dirty="0"/>
                  <a:t>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HK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e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HK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</m:e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H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HK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HK" dirty="0"/>
              </a:p>
              <a:p>
                <a:pPr marL="0" indent="0">
                  <a:buNone/>
                </a:pPr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EFE74-D88D-4E77-AF1B-4B6472F7C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58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3156-1F3C-49B1-BC2D-DEA1B0BF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Example-Gini impurity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2ED4-20AC-496D-AD30-3DEB705D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17542"/>
          </a:xfrm>
        </p:spPr>
        <p:txBody>
          <a:bodyPr>
            <a:normAutofit fontScale="62500" lnSpcReduction="20000"/>
          </a:bodyPr>
          <a:lstStyle/>
          <a:p>
            <a:r>
              <a:rPr lang="en-US" altLang="zh-HK" dirty="0"/>
              <a:t>A (40,40) -&gt; (30,10) &amp; (10,30)</a:t>
            </a:r>
          </a:p>
          <a:p>
            <a:r>
              <a:rPr lang="en-US" altLang="zh-HK" dirty="0"/>
              <a:t>B (40,40) -&gt; (20,40) &amp; (20, 0)</a:t>
            </a:r>
          </a:p>
          <a:p>
            <a:endParaRPr lang="en-US" altLang="zh-HK" dirty="0"/>
          </a:p>
          <a:p>
            <a:r>
              <a:rPr lang="en-US" altLang="zh-HK" dirty="0"/>
              <a:t>IG = (1-0.5^2-0.5^2)=0.5</a:t>
            </a:r>
          </a:p>
          <a:p>
            <a:r>
              <a:rPr lang="en-US" altLang="zh-HK" dirty="0"/>
              <a:t>A: </a:t>
            </a:r>
            <a:r>
              <a:rPr lang="en-US" altLang="zh-HK" dirty="0" err="1"/>
              <a:t>IG_left</a:t>
            </a:r>
            <a:r>
              <a:rPr lang="en-US" altLang="zh-HK" dirty="0"/>
              <a:t>   = (1-(3/4)^2-(1/4)^2)=0.375</a:t>
            </a:r>
          </a:p>
          <a:p>
            <a:r>
              <a:rPr lang="en-US" altLang="zh-HK" dirty="0"/>
              <a:t>A: </a:t>
            </a:r>
            <a:r>
              <a:rPr lang="en-US" altLang="zh-HK" dirty="0" err="1"/>
              <a:t>IG_right</a:t>
            </a:r>
            <a:r>
              <a:rPr lang="en-US" altLang="zh-HK" dirty="0"/>
              <a:t> = (1-(1/4)^2-(3/4)^2)=0.375</a:t>
            </a:r>
          </a:p>
          <a:p>
            <a:r>
              <a:rPr lang="en-US" altLang="zh-HK" dirty="0"/>
              <a:t>A: IG_G = 0.5 – 4/8*0.375 – 4/8*0.375=0.125</a:t>
            </a:r>
          </a:p>
          <a:p>
            <a:endParaRPr lang="en-US" altLang="zh-HK" dirty="0"/>
          </a:p>
          <a:p>
            <a:r>
              <a:rPr lang="en-US" altLang="zh-HK" dirty="0"/>
              <a:t>B: </a:t>
            </a:r>
            <a:r>
              <a:rPr lang="en-US" altLang="zh-HK" dirty="0" err="1"/>
              <a:t>IG_left</a:t>
            </a:r>
            <a:r>
              <a:rPr lang="en-US" altLang="zh-HK" dirty="0"/>
              <a:t>   = (1-(2/6)^2-(4/6)^2)=4/9</a:t>
            </a:r>
          </a:p>
          <a:p>
            <a:r>
              <a:rPr lang="en-US" altLang="zh-HK" dirty="0"/>
              <a:t>B: </a:t>
            </a:r>
            <a:r>
              <a:rPr lang="en-US" altLang="zh-HK" dirty="0" err="1"/>
              <a:t>IG_right</a:t>
            </a:r>
            <a:r>
              <a:rPr lang="en-US" altLang="zh-HK" dirty="0"/>
              <a:t> = (1-(1)^2-(0)^2)=0</a:t>
            </a:r>
          </a:p>
          <a:p>
            <a:r>
              <a:rPr lang="en-US" altLang="zh-HK" dirty="0"/>
              <a:t>B: IG_G = 0.5 –6/8*4/9=0.16</a:t>
            </a:r>
          </a:p>
          <a:p>
            <a:endParaRPr lang="en-US" altLang="zh-HK" dirty="0"/>
          </a:p>
          <a:p>
            <a:r>
              <a:rPr lang="en-US" altLang="zh-HK" dirty="0"/>
              <a:t>Case B gives higher IG_G, so it should be chosen.</a:t>
            </a:r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75268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783</Words>
  <Application>Microsoft Office PowerPoint</Application>
  <PresentationFormat>Widescreen</PresentationFormat>
  <Paragraphs>108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應用機器學習</vt:lpstr>
      <vt:lpstr>課程目標</vt:lpstr>
      <vt:lpstr>今天課堂概要</vt:lpstr>
      <vt:lpstr>Classification</vt:lpstr>
      <vt:lpstr>Decision tree</vt:lpstr>
      <vt:lpstr>Decision tree</vt:lpstr>
      <vt:lpstr>Decision tree</vt:lpstr>
      <vt:lpstr>Impurity measure</vt:lpstr>
      <vt:lpstr>Example-Gini impurity</vt:lpstr>
      <vt:lpstr>Gini OR Entropy?</vt:lpstr>
      <vt:lpstr>Random forest</vt:lpstr>
      <vt:lpstr>Advantages &amp; disadvantages</vt:lpstr>
      <vt:lpstr>reference</vt:lpstr>
      <vt:lpstr>今天課堂概要</vt:lpstr>
      <vt:lpstr>下一課…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應用機器學習</dc:title>
  <dc:creator>singfan chan</dc:creator>
  <cp:lastModifiedBy>singfan chan</cp:lastModifiedBy>
  <cp:revision>39</cp:revision>
  <dcterms:created xsi:type="dcterms:W3CDTF">2019-08-03T15:21:22Z</dcterms:created>
  <dcterms:modified xsi:type="dcterms:W3CDTF">2019-11-24T04:29:47Z</dcterms:modified>
</cp:coreProperties>
</file>