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7" r:id="rId2"/>
    <p:sldId id="263" r:id="rId3"/>
    <p:sldId id="299" r:id="rId4"/>
    <p:sldId id="297" r:id="rId5"/>
    <p:sldId id="310" r:id="rId6"/>
    <p:sldId id="311" r:id="rId7"/>
    <p:sldId id="315" r:id="rId8"/>
    <p:sldId id="312" r:id="rId9"/>
    <p:sldId id="313" r:id="rId10"/>
    <p:sldId id="317" r:id="rId11"/>
    <p:sldId id="316" r:id="rId12"/>
    <p:sldId id="309" r:id="rId13"/>
    <p:sldId id="307" r:id="rId14"/>
    <p:sldId id="314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1512" autoAdjust="0"/>
  </p:normalViewPr>
  <p:slideViewPr>
    <p:cSldViewPr snapToGrid="0">
      <p:cViewPr varScale="1">
        <p:scale>
          <a:sx n="93" d="100"/>
          <a:sy n="93" d="100"/>
        </p:scale>
        <p:origin x="2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https://towardsdatascience.com/support-vector-machines-svm-c9ef22815589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https://github.com/rasbt/python-machine-learning-book-2nd-edition/blob/master/code/ch05/ch05.ipynb</a:t>
            </a:r>
          </a:p>
          <a:p>
            <a:endParaRPr lang="en-US" altLang="zh-HK" dirty="0"/>
          </a:p>
          <a:p>
            <a:r>
              <a:rPr lang="en-US" altLang="zh-HK" dirty="0"/>
              <a:t>https://github.com/WillKoehrsen/Hands-On-Machine-Learning/blob/master/handson-ml-master/08_dimensionality_reduction.ipynb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edium.com/2018/04/22/principal-component-analysi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decomposition.PCA.html" TargetMode="External"/><Relationship Id="rId5" Type="http://schemas.openxmlformats.org/officeDocument/2006/relationships/hyperlink" Target="https://www.kaggle.com/akhileshrai/pca-for-visualisation-classification/comments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DFE-E742-4BA0-A6A4-C2BC8B88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7" name="Content Placeholder 46">
            <a:extLst>
              <a:ext uri="{FF2B5EF4-FFF2-40B4-BE49-F238E27FC236}">
                <a16:creationId xmlns:a16="http://schemas.microsoft.com/office/drawing/2014/main" id="{FF06DA97-6931-4C75-B6FE-09C847E1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338" y="585216"/>
            <a:ext cx="11176662" cy="5620356"/>
          </a:xfrm>
        </p:spPr>
      </p:pic>
    </p:spTree>
    <p:extLst>
      <p:ext uri="{BB962C8B-B14F-4D97-AF65-F5344CB8AC3E}">
        <p14:creationId xmlns:p14="http://schemas.microsoft.com/office/powerpoint/2010/main" val="134927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E0B2-977B-4E92-AD36-9AADCE6D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US" altLang="zh-HK" dirty="0"/>
              <a:t>Example – Wine data</a:t>
            </a:r>
            <a:endParaRPr lang="zh-HK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C9A35-62AD-4745-BD6D-192C00571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9" r="2" b="2"/>
          <a:stretch/>
        </p:blipFill>
        <p:spPr>
          <a:xfrm>
            <a:off x="484632" y="484632"/>
            <a:ext cx="4495806" cy="3511948"/>
          </a:xfrm>
          <a:prstGeom prst="rect">
            <a:avLst/>
          </a:prstGeom>
        </p:spPr>
      </p:pic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2345D65-2A74-491B-AC96-C66B2726A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5">
            <a:extLst>
              <a:ext uri="{FF2B5EF4-FFF2-40B4-BE49-F238E27FC236}">
                <a16:creationId xmlns:a16="http://schemas.microsoft.com/office/drawing/2014/main" id="{D15D9FA9-26A2-4F4D-8F7C-658E5E382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775" y="4150596"/>
            <a:ext cx="1038557" cy="223180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5AAEC8-6D98-4DCA-83B1-93BC82CDE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5" r="3" b="6959"/>
          <a:stretch/>
        </p:blipFill>
        <p:spPr>
          <a:xfrm>
            <a:off x="1688924" y="4150596"/>
            <a:ext cx="3291514" cy="2231808"/>
          </a:xfrm>
          <a:prstGeom prst="rect">
            <a:avLst/>
          </a:prstGeom>
        </p:spPr>
      </p:pic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1269F4C0-6766-454A-9787-2B83CF5B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r>
              <a:rPr lang="en-US" altLang="zh-HK" dirty="0"/>
              <a:t>In this example, we will tackle the first four steps of a PCA: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Standardizing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Constructing the covariance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Obtaining the eigenvalues and eigenvectors of the covariance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Sorting the eigenvalues by decreasing order to rank the eigenvectors.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0CE-9EE4-42D7-859E-13D96DC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alternative DC methods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1DD0-C947-43F9-B75C-2FEBA8F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Multidimensional Scaling (MDS)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err="1"/>
              <a:t>Isomap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t- Distributed Stochastic Neighbor Embedding (t-SNE)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Linear Discriminant Analysis (LDA)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916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A92B-C3C2-4042-A253-5903FBB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1435-ECAA-4BDE-AC92-9F37D579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PCA methodology:</a:t>
            </a:r>
            <a:endParaRPr lang="en-US" altLang="zh-HK" dirty="0">
              <a:hlinkClick r:id="rId3"/>
            </a:endParaRPr>
          </a:p>
          <a:p>
            <a:r>
              <a:rPr lang="en-US" altLang="zh-HK" dirty="0">
                <a:hlinkClick r:id="rId3"/>
              </a:rPr>
              <a:t>https://machinelearningmedium.com/2018/04/22/principal-component-analysis/</a:t>
            </a:r>
            <a:endParaRPr lang="en-US" altLang="zh-HK" dirty="0"/>
          </a:p>
          <a:p>
            <a:r>
              <a:rPr lang="en-US" altLang="zh-HK" dirty="0">
                <a:hlinkClick r:id="rId4"/>
              </a:rPr>
              <a:t>https://medium.com/@kyasar.mail/pca-principal-component-analysis-729068e28ec8</a:t>
            </a:r>
            <a:endParaRPr lang="en-US" altLang="zh-HK" dirty="0"/>
          </a:p>
          <a:p>
            <a:r>
              <a:rPr lang="en-US" altLang="zh-HK" dirty="0">
                <a:hlinkClick r:id="rId5"/>
              </a:rPr>
              <a:t>https://www.kaggle.com/akhileshrai/pca-for-visualisation-classification/comments</a:t>
            </a:r>
            <a:endParaRPr lang="en-US" altLang="zh-HK" dirty="0"/>
          </a:p>
          <a:p>
            <a:r>
              <a:rPr lang="en-US" altLang="zh-HK" dirty="0" err="1"/>
              <a:t>Sklearn</a:t>
            </a:r>
            <a:r>
              <a:rPr lang="en-US" altLang="zh-HK" dirty="0"/>
              <a:t> documentation:</a:t>
            </a:r>
          </a:p>
          <a:p>
            <a:r>
              <a:rPr lang="en-US" altLang="zh-HK" dirty="0">
                <a:hlinkClick r:id="rId6"/>
              </a:rPr>
              <a:t>https://scikit-learn.org/stable/modules/generated/sklearn.decomposition.PCA.html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782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Dimension reduction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Purpose of dimension reduction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PCA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824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Dimension reduction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Curse of dimensionality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Principal component analysis (</a:t>
            </a:r>
            <a:r>
              <a:rPr lang="en-US" altLang="zh-TW" dirty="0"/>
              <a:t>PCA)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Examples: MNIST and Wine datasets</a:t>
            </a:r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E33A-3769-4C15-90B5-30B1E996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Dimension reduction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0D4A-ED8F-4211-8DA6-1CA5B5DB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Motivations: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Speed up training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Remove noise and redundant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Help visualize data and have better insight on important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Compress memory space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1735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E33A-7203-4223-AF2B-4E0CD4A5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Dimension reduction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61C1-4A41-45C0-8AFC-C3A51006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Drawbacks: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Some information is lost. Hence, subsequent algorithm trained may be degraded.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May</a:t>
            </a:r>
            <a:r>
              <a:rPr lang="zh-HK" altLang="en-US" dirty="0"/>
              <a:t> </a:t>
            </a:r>
            <a:r>
              <a:rPr lang="en-US" altLang="zh-HK" dirty="0"/>
              <a:t>be</a:t>
            </a:r>
            <a:r>
              <a:rPr lang="zh-HK" altLang="en-US" dirty="0"/>
              <a:t> </a:t>
            </a:r>
            <a:r>
              <a:rPr lang="en-US" altLang="zh-HK" dirty="0"/>
              <a:t>computationally expensive.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Transformed feature may be hard to interpret.</a:t>
            </a:r>
          </a:p>
        </p:txBody>
      </p:sp>
    </p:spTree>
    <p:extLst>
      <p:ext uri="{BB962C8B-B14F-4D97-AF65-F5344CB8AC3E}">
        <p14:creationId xmlns:p14="http://schemas.microsoft.com/office/powerpoint/2010/main" val="31843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7DF-D21B-43C2-A9FF-F7ABFA2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curse of dimensionality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41F-80D2-4F3B-B745-2CE0A0BD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The curse of dimensionality </a:t>
            </a:r>
            <a:r>
              <a:rPr lang="en-US" altLang="zh-HK" dirty="0"/>
              <a:t>refers to various phenomena that arise when analyzing and organizing data in high-dimensional spaces (often with hundreds or thousands of dimensions) that do not occur in low-dimensional settings such as the three-dimensional physical space of everyday experience.</a:t>
            </a:r>
          </a:p>
          <a:p>
            <a:endParaRPr lang="en-US" altLang="zh-HK" dirty="0"/>
          </a:p>
          <a:p>
            <a:r>
              <a:rPr lang="en-US" altLang="zh-HK" dirty="0"/>
              <a:t>e.g.</a:t>
            </a:r>
          </a:p>
          <a:p>
            <a:r>
              <a:rPr lang="en-US" altLang="zh-TW" dirty="0"/>
              <a:t>- Sparsity of data</a:t>
            </a:r>
          </a:p>
          <a:p>
            <a:r>
              <a:rPr lang="en-US" altLang="zh-HK" dirty="0"/>
              <a:t>- Computational complexity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540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51CF-4DA4-47B5-9D18-00D0F22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Principal component analysis (PCA)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599F-74BB-4F4E-8420-C89091BC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PCA is a technique that seeks a r-dimensional basis that best captures the variance in the data.</a:t>
            </a:r>
          </a:p>
          <a:p>
            <a:endParaRPr lang="en-US" altLang="zh-HK" dirty="0"/>
          </a:p>
          <a:p>
            <a:r>
              <a:rPr lang="en-US" altLang="zh-HK" dirty="0"/>
              <a:t>The direction with the largest projected variance is called the fist principal components.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238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6C0A-A557-4E04-BF96-AD8AFF0B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Idea of PCA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79D7-119E-4619-B165-AAF85CFA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Suppose there is a dataset which dimension of 1,000.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Scenario 1: The dataset is composed of data points that are almost perfectly aligned.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Scenario 2: The dataset is composed of perfectly random points, scattered all around 1,000 dimensions.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How many dimensions are needed to preserve 95% of the variance?</a:t>
            </a:r>
            <a:endParaRPr lang="zh-HK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B2DD-BF9D-46D9-9E03-87564FB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- </a:t>
            </a:r>
            <a:r>
              <a:rPr lang="en-US" altLang="zh-HK" dirty="0" err="1"/>
              <a:t>MNIst</a:t>
            </a:r>
            <a:r>
              <a:rPr lang="en-US" altLang="zh-HK" dirty="0"/>
              <a:t> 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69DF-87E6-43EB-A874-FFD19552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Obviously after dimensionality reduction, the training set takes up much less space. </a:t>
            </a:r>
          </a:p>
          <a:p>
            <a:endParaRPr lang="en-US" altLang="zh-HK" dirty="0"/>
          </a:p>
          <a:p>
            <a:r>
              <a:rPr lang="en-US" altLang="zh-HK" dirty="0"/>
              <a:t>For example, try applying PCA to the MNIST dataset while preserving </a:t>
            </a:r>
            <a:r>
              <a:rPr lang="en-US" altLang="zh-HK" dirty="0">
                <a:solidFill>
                  <a:srgbClr val="C00000"/>
                </a:solidFill>
              </a:rPr>
              <a:t>95%</a:t>
            </a:r>
            <a:r>
              <a:rPr lang="en-US" altLang="zh-HK" dirty="0"/>
              <a:t> of its variance. You should find that each instance will have just over </a:t>
            </a: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150 features</a:t>
            </a:r>
            <a:r>
              <a:rPr lang="en-US" altLang="zh-HK" dirty="0"/>
              <a:t>, instead of the original </a:t>
            </a: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784 features</a:t>
            </a:r>
            <a:r>
              <a:rPr lang="en-US" altLang="zh-HK" dirty="0"/>
              <a:t>. So while most of the variance is preserved, the dataset is now less than 20% of its original size! </a:t>
            </a:r>
          </a:p>
          <a:p>
            <a:endParaRPr lang="en-US" altLang="zh-HK" dirty="0"/>
          </a:p>
          <a:p>
            <a:r>
              <a:rPr lang="en-US" altLang="zh-HK" dirty="0"/>
              <a:t>This is a reasonable compression ratio, and you can see how this can speed up a classification algorithm (such as an SVM classifier) tremendously.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641686E-ABE4-4513-B82E-5A68B9EF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84" y="1"/>
            <a:ext cx="4118357" cy="23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12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641</Words>
  <Application>Microsoft Office PowerPoint</Application>
  <PresentationFormat>Widescreen</PresentationFormat>
  <Paragraphs>88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Integral</vt:lpstr>
      <vt:lpstr>應用機器學習</vt:lpstr>
      <vt:lpstr>課程目標</vt:lpstr>
      <vt:lpstr>今天課堂概要</vt:lpstr>
      <vt:lpstr>Dimension reduction</vt:lpstr>
      <vt:lpstr>Dimension reduction</vt:lpstr>
      <vt:lpstr>curse of dimensionality</vt:lpstr>
      <vt:lpstr>Principal component analysis (PCA)</vt:lpstr>
      <vt:lpstr>Idea of PCA</vt:lpstr>
      <vt:lpstr>Example - MNIst dataset</vt:lpstr>
      <vt:lpstr>PowerPoint Presentation</vt:lpstr>
      <vt:lpstr>Example – Wine data</vt:lpstr>
      <vt:lpstr>Some alternative DC methods</vt:lpstr>
      <vt:lpstr>reference</vt:lpstr>
      <vt:lpstr>今天課堂概要</vt:lpstr>
      <vt:lpstr>下一課…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12</cp:revision>
  <dcterms:created xsi:type="dcterms:W3CDTF">2019-09-01T05:50:30Z</dcterms:created>
  <dcterms:modified xsi:type="dcterms:W3CDTF">2019-09-01T15:03:03Z</dcterms:modified>
</cp:coreProperties>
</file>