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1"/>
  </p:notesMasterIdLst>
  <p:sldIdLst>
    <p:sldId id="257" r:id="rId2"/>
    <p:sldId id="327" r:id="rId3"/>
    <p:sldId id="329" r:id="rId4"/>
    <p:sldId id="328" r:id="rId5"/>
    <p:sldId id="330" r:id="rId6"/>
    <p:sldId id="331" r:id="rId7"/>
    <p:sldId id="332" r:id="rId8"/>
    <p:sldId id="333" r:id="rId9"/>
    <p:sldId id="33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95" autoAdjust="0"/>
    <p:restoredTop sz="81859" autoAdjust="0"/>
  </p:normalViewPr>
  <p:slideViewPr>
    <p:cSldViewPr snapToGrid="0">
      <p:cViewPr varScale="1">
        <p:scale>
          <a:sx n="86" d="100"/>
          <a:sy n="86" d="100"/>
        </p:scale>
        <p:origin x="12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0C4F52-D699-4982-A880-C510A8075703}" type="datetimeFigureOut">
              <a:rPr lang="en-US" smtClean="0"/>
              <a:t>9/13/2020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006D77-E6B4-41AD-ACD4-846E8E2E7AE8}" type="slidenum">
              <a:rPr lang="en-US" smtClean="0"/>
              <a:t>‹#›</a:t>
            </a:fld>
            <a:endParaRPr lang="en-US"/>
          </a:p>
        </p:txBody>
      </p:sp>
    </p:spTree>
    <p:extLst>
      <p:ext uri="{BB962C8B-B14F-4D97-AF65-F5344CB8AC3E}">
        <p14:creationId xmlns:p14="http://schemas.microsoft.com/office/powerpoint/2010/main" val="326464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67006D77-E6B4-41AD-ACD4-846E8E2E7AE8}" type="slidenum">
              <a:rPr lang="en-US" smtClean="0"/>
              <a:t>2</a:t>
            </a:fld>
            <a:endParaRPr lang="en-US"/>
          </a:p>
        </p:txBody>
      </p:sp>
    </p:spTree>
    <p:extLst>
      <p:ext uri="{BB962C8B-B14F-4D97-AF65-F5344CB8AC3E}">
        <p14:creationId xmlns:p14="http://schemas.microsoft.com/office/powerpoint/2010/main" val="113698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dirty="0"/>
              <a:t>http://www.sr-sv.com/the-predictive-superiority-of-ensemble-methods-for-cds-spreads/</a:t>
            </a:r>
          </a:p>
        </p:txBody>
      </p:sp>
      <p:sp>
        <p:nvSpPr>
          <p:cNvPr id="4" name="投影片編號版面配置區 3"/>
          <p:cNvSpPr>
            <a:spLocks noGrp="1"/>
          </p:cNvSpPr>
          <p:nvPr>
            <p:ph type="sldNum" sz="quarter" idx="5"/>
          </p:nvPr>
        </p:nvSpPr>
        <p:spPr/>
        <p:txBody>
          <a:bodyPr/>
          <a:lstStyle/>
          <a:p>
            <a:fld id="{67006D77-E6B4-41AD-ACD4-846E8E2E7AE8}" type="slidenum">
              <a:rPr lang="en-US" smtClean="0"/>
              <a:t>8</a:t>
            </a:fld>
            <a:endParaRPr lang="en-US"/>
          </a:p>
        </p:txBody>
      </p:sp>
    </p:spTree>
    <p:extLst>
      <p:ext uri="{BB962C8B-B14F-4D97-AF65-F5344CB8AC3E}">
        <p14:creationId xmlns:p14="http://schemas.microsoft.com/office/powerpoint/2010/main" val="257677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a:p>
        </p:txBody>
      </p:sp>
      <p:sp>
        <p:nvSpPr>
          <p:cNvPr id="4" name="Slide Number Placeholder 3"/>
          <p:cNvSpPr>
            <a:spLocks noGrp="1"/>
          </p:cNvSpPr>
          <p:nvPr>
            <p:ph type="sldNum" sz="quarter" idx="5"/>
          </p:nvPr>
        </p:nvSpPr>
        <p:spPr/>
        <p:txBody>
          <a:bodyPr/>
          <a:lstStyle/>
          <a:p>
            <a:fld id="{67006D77-E6B4-41AD-ACD4-846E8E2E7AE8}" type="slidenum">
              <a:rPr lang="en-US" smtClean="0"/>
              <a:t>9</a:t>
            </a:fld>
            <a:endParaRPr lang="en-US"/>
          </a:p>
        </p:txBody>
      </p:sp>
    </p:spTree>
    <p:extLst>
      <p:ext uri="{BB962C8B-B14F-4D97-AF65-F5344CB8AC3E}">
        <p14:creationId xmlns:p14="http://schemas.microsoft.com/office/powerpoint/2010/main" val="3985443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ltLang="zh-HK"/>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ltLang="zh-HK"/>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50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11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ltLang="zh-HK"/>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0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Content Placeholder 2"/>
          <p:cNvSpPr>
            <a:spLocks noGrp="1"/>
          </p:cNvSpPr>
          <p:nvPr>
            <p:ph idx="1"/>
          </p:nvPr>
        </p:nvSpPr>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241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ltLang="zh-HK"/>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38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ltLang="zh-HK"/>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838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HK"/>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ltLang="zh-HK"/>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9/13/2020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290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021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9/13/2020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443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ltLang="zh-HK"/>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322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ltLang="zh-HK"/>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3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ltLang="zh-HK"/>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9/13/2020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8400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urvivorship_bia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members.loria.fr/ADeleforge/the-maths-of-pool-testing-mixing-samples-to-speed-up-covid-19-detection/" TargetMode="External"/><Relationship Id="rId4" Type="http://schemas.openxmlformats.org/officeDocument/2006/relationships/hyperlink" Target="https://www.nature.com/articles/d41586-020-02053-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TW" altLang="en-US" dirty="0"/>
              <a:t>應用機器學習</a:t>
            </a:r>
            <a:endParaRPr lang="en-US" dirty="0"/>
          </a:p>
        </p:txBody>
      </p:sp>
      <p:sp>
        <p:nvSpPr>
          <p:cNvPr id="5" name="Text Placeholder 4"/>
          <p:cNvSpPr>
            <a:spLocks noGrp="1"/>
          </p:cNvSpPr>
          <p:nvPr>
            <p:ph type="body" idx="1"/>
          </p:nvPr>
        </p:nvSpPr>
        <p:spPr/>
        <p:txBody>
          <a:bodyPr/>
          <a:lstStyle/>
          <a:p>
            <a:r>
              <a:rPr lang="en-US" altLang="zh-TW" sz="2400" dirty="0"/>
              <a:t>Brian Chan </a:t>
            </a:r>
            <a:r>
              <a:rPr lang="zh-TW" altLang="en-US" sz="1600" dirty="0"/>
              <a:t>陳醒凡</a:t>
            </a:r>
            <a:endParaRPr lang="en-US" sz="1600" dirty="0"/>
          </a:p>
        </p:txBody>
      </p:sp>
    </p:spTree>
    <p:extLst>
      <p:ext uri="{BB962C8B-B14F-4D97-AF65-F5344CB8AC3E}">
        <p14:creationId xmlns:p14="http://schemas.microsoft.com/office/powerpoint/2010/main" val="175806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372F-7CEB-43D5-93F8-0397414BA360}"/>
              </a:ext>
            </a:extLst>
          </p:cNvPr>
          <p:cNvSpPr>
            <a:spLocks noGrp="1"/>
          </p:cNvSpPr>
          <p:nvPr>
            <p:ph type="title"/>
          </p:nvPr>
        </p:nvSpPr>
        <p:spPr/>
        <p:txBody>
          <a:bodyPr/>
          <a:lstStyle/>
          <a:p>
            <a:r>
              <a:rPr lang="en-US" altLang="zh-HK" b="1" dirty="0"/>
              <a:t>Survivorship bias </a:t>
            </a:r>
            <a:r>
              <a:rPr lang="zh-HK" altLang="en-US" dirty="0"/>
              <a:t>倖存者偏差</a:t>
            </a:r>
            <a:br>
              <a:rPr lang="en-US" altLang="zh-HK" b="1" dirty="0"/>
            </a:br>
            <a:endParaRPr lang="zh-HK" altLang="en-US" dirty="0"/>
          </a:p>
        </p:txBody>
      </p:sp>
      <p:sp>
        <p:nvSpPr>
          <p:cNvPr id="4" name="Content Placeholder 3">
            <a:extLst>
              <a:ext uri="{FF2B5EF4-FFF2-40B4-BE49-F238E27FC236}">
                <a16:creationId xmlns:a16="http://schemas.microsoft.com/office/drawing/2014/main" id="{96C4E661-8484-40CA-89CE-DDFF738073CB}"/>
              </a:ext>
            </a:extLst>
          </p:cNvPr>
          <p:cNvSpPr>
            <a:spLocks noGrp="1"/>
          </p:cNvSpPr>
          <p:nvPr>
            <p:ph idx="1"/>
          </p:nvPr>
        </p:nvSpPr>
        <p:spPr>
          <a:xfrm>
            <a:off x="1024129" y="2286000"/>
            <a:ext cx="5196198" cy="4023360"/>
          </a:xfrm>
        </p:spPr>
        <p:txBody>
          <a:bodyPr/>
          <a:lstStyle/>
          <a:p>
            <a:r>
              <a:rPr lang="en-US" altLang="zh-HK" dirty="0"/>
              <a:t>Survivorship bias or survival bias is the logical error of concentrating on the people or things that made it past some selection process and overlooking those that did not, typically because of their lack of visibility.</a:t>
            </a:r>
          </a:p>
          <a:p>
            <a:endParaRPr lang="en-US" altLang="zh-HK" dirty="0"/>
          </a:p>
          <a:p>
            <a:r>
              <a:rPr lang="en-US" altLang="zh-HK" dirty="0"/>
              <a:t> This can lead to false conclusions in several different ways. It is a form of selection bias. </a:t>
            </a:r>
          </a:p>
          <a:p>
            <a:r>
              <a:rPr lang="en-US" altLang="zh-HK" dirty="0">
                <a:hlinkClick r:id="rId3"/>
              </a:rPr>
              <a:t>https://en.wikipedia.org/wiki/Survivorship_bias</a:t>
            </a:r>
            <a:endParaRPr lang="en-US" altLang="zh-HK" dirty="0"/>
          </a:p>
          <a:p>
            <a:endParaRPr lang="en-US" altLang="zh-HK" dirty="0"/>
          </a:p>
          <a:p>
            <a:endParaRPr lang="zh-HK" altLang="en-US" dirty="0"/>
          </a:p>
        </p:txBody>
      </p:sp>
      <p:pic>
        <p:nvPicPr>
          <p:cNvPr id="7" name="Picture 6" descr="A picture containing text, sky&#10;&#10;Description automatically generated">
            <a:extLst>
              <a:ext uri="{FF2B5EF4-FFF2-40B4-BE49-F238E27FC236}">
                <a16:creationId xmlns:a16="http://schemas.microsoft.com/office/drawing/2014/main" id="{1783A2CC-797B-4180-ADAB-D31A9BA77D25}"/>
              </a:ext>
            </a:extLst>
          </p:cNvPr>
          <p:cNvPicPr>
            <a:picLocks noChangeAspect="1"/>
          </p:cNvPicPr>
          <p:nvPr/>
        </p:nvPicPr>
        <p:blipFill>
          <a:blip r:embed="rId4"/>
          <a:stretch>
            <a:fillRect/>
          </a:stretch>
        </p:blipFill>
        <p:spPr>
          <a:xfrm>
            <a:off x="7760369" y="1688513"/>
            <a:ext cx="3624072" cy="278386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0589DC7-BC83-4074-9608-969B396122DD}"/>
              </a:ext>
            </a:extLst>
          </p:cNvPr>
          <p:cNvPicPr>
            <a:picLocks noChangeAspect="1"/>
          </p:cNvPicPr>
          <p:nvPr/>
        </p:nvPicPr>
        <p:blipFill>
          <a:blip r:embed="rId5"/>
          <a:stretch>
            <a:fillRect/>
          </a:stretch>
        </p:blipFill>
        <p:spPr>
          <a:xfrm>
            <a:off x="7283547" y="4922724"/>
            <a:ext cx="4577715" cy="1740965"/>
          </a:xfrm>
          <a:prstGeom prst="rect">
            <a:avLst/>
          </a:prstGeom>
        </p:spPr>
      </p:pic>
    </p:spTree>
    <p:extLst>
      <p:ext uri="{BB962C8B-B14F-4D97-AF65-F5344CB8AC3E}">
        <p14:creationId xmlns:p14="http://schemas.microsoft.com/office/powerpoint/2010/main" val="111990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0EF2-0352-41C0-A205-627956DED9C7}"/>
              </a:ext>
            </a:extLst>
          </p:cNvPr>
          <p:cNvSpPr>
            <a:spLocks noGrp="1"/>
          </p:cNvSpPr>
          <p:nvPr>
            <p:ph type="title"/>
          </p:nvPr>
        </p:nvSpPr>
        <p:spPr/>
        <p:txBody>
          <a:bodyPr/>
          <a:lstStyle/>
          <a:p>
            <a:r>
              <a:rPr lang="en-US" altLang="zh-HK" b="1" dirty="0"/>
              <a:t>Survivorship bias </a:t>
            </a:r>
            <a:r>
              <a:rPr lang="zh-HK" altLang="en-US" dirty="0"/>
              <a:t>倖存者偏差</a:t>
            </a:r>
            <a:br>
              <a:rPr lang="en-US" altLang="zh-HK" b="1" dirty="0"/>
            </a:br>
            <a:endParaRPr lang="zh-HK" altLang="en-US" dirty="0"/>
          </a:p>
        </p:txBody>
      </p:sp>
      <p:sp>
        <p:nvSpPr>
          <p:cNvPr id="3" name="Content Placeholder 2">
            <a:extLst>
              <a:ext uri="{FF2B5EF4-FFF2-40B4-BE49-F238E27FC236}">
                <a16:creationId xmlns:a16="http://schemas.microsoft.com/office/drawing/2014/main" id="{76C359ED-E6AE-4C9A-9ACE-641FFF47753E}"/>
              </a:ext>
            </a:extLst>
          </p:cNvPr>
          <p:cNvSpPr>
            <a:spLocks noGrp="1"/>
          </p:cNvSpPr>
          <p:nvPr>
            <p:ph idx="1"/>
          </p:nvPr>
        </p:nvSpPr>
        <p:spPr/>
        <p:txBody>
          <a:bodyPr/>
          <a:lstStyle/>
          <a:p>
            <a:r>
              <a:rPr lang="en-US" altLang="zh-HK" i="1" dirty="0"/>
              <a:t>- Steve Jobs, Bill Gates, and Mark Zuckerberg dropped out of college and became millionaires, so will I.</a:t>
            </a:r>
            <a:endParaRPr lang="en-US" altLang="zh-HK" dirty="0"/>
          </a:p>
          <a:p>
            <a:r>
              <a:rPr lang="en-US" altLang="zh-HK" i="1" dirty="0"/>
              <a:t>- I’ll calculate </a:t>
            </a:r>
            <a:r>
              <a:rPr lang="en-US" altLang="zh-HK" dirty="0"/>
              <a:t>annual recurring revenue (</a:t>
            </a:r>
            <a:r>
              <a:rPr lang="en-US" altLang="zh-HK" i="1" dirty="0"/>
              <a:t>ARR) based on our current customers.</a:t>
            </a:r>
            <a:endParaRPr lang="en-US" altLang="zh-HK" dirty="0"/>
          </a:p>
          <a:p>
            <a:endParaRPr lang="zh-HK" altLang="en-US" dirty="0"/>
          </a:p>
        </p:txBody>
      </p:sp>
    </p:spTree>
    <p:extLst>
      <p:ext uri="{BB962C8B-B14F-4D97-AF65-F5344CB8AC3E}">
        <p14:creationId xmlns:p14="http://schemas.microsoft.com/office/powerpoint/2010/main" val="20635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E362-48D9-4FEB-A5F2-E6C38536D911}"/>
              </a:ext>
            </a:extLst>
          </p:cNvPr>
          <p:cNvSpPr>
            <a:spLocks noGrp="1"/>
          </p:cNvSpPr>
          <p:nvPr>
            <p:ph type="title"/>
          </p:nvPr>
        </p:nvSpPr>
        <p:spPr/>
        <p:txBody>
          <a:bodyPr/>
          <a:lstStyle/>
          <a:p>
            <a:r>
              <a:rPr lang="en-US" altLang="zh-TW" dirty="0"/>
              <a:t>Sampling bias</a:t>
            </a:r>
            <a:endParaRPr lang="zh-HK" altLang="en-US" dirty="0"/>
          </a:p>
        </p:txBody>
      </p:sp>
      <p:sp>
        <p:nvSpPr>
          <p:cNvPr id="3" name="Content Placeholder 2">
            <a:extLst>
              <a:ext uri="{FF2B5EF4-FFF2-40B4-BE49-F238E27FC236}">
                <a16:creationId xmlns:a16="http://schemas.microsoft.com/office/drawing/2014/main" id="{8CFE77FE-A734-4306-9511-D51AB15F4DB3}"/>
              </a:ext>
            </a:extLst>
          </p:cNvPr>
          <p:cNvSpPr>
            <a:spLocks noGrp="1"/>
          </p:cNvSpPr>
          <p:nvPr>
            <p:ph idx="1"/>
          </p:nvPr>
        </p:nvSpPr>
        <p:spPr/>
        <p:txBody>
          <a:bodyPr/>
          <a:lstStyle/>
          <a:p>
            <a:r>
              <a:rPr lang="en-US" altLang="zh-HK" dirty="0"/>
              <a:t>Money laundering</a:t>
            </a:r>
            <a:endParaRPr lang="zh-HK" altLang="en-US" dirty="0"/>
          </a:p>
        </p:txBody>
      </p:sp>
    </p:spTree>
    <p:extLst>
      <p:ext uri="{BB962C8B-B14F-4D97-AF65-F5344CB8AC3E}">
        <p14:creationId xmlns:p14="http://schemas.microsoft.com/office/powerpoint/2010/main" val="223732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FDC6-A077-4134-A6A8-5F45BDB85860}"/>
              </a:ext>
            </a:extLst>
          </p:cNvPr>
          <p:cNvSpPr>
            <a:spLocks noGrp="1"/>
          </p:cNvSpPr>
          <p:nvPr>
            <p:ph type="title"/>
          </p:nvPr>
        </p:nvSpPr>
        <p:spPr/>
        <p:txBody>
          <a:bodyPr/>
          <a:lstStyle/>
          <a:p>
            <a:endParaRPr lang="zh-HK" altLang="en-US" dirty="0"/>
          </a:p>
        </p:txBody>
      </p:sp>
      <p:sp>
        <p:nvSpPr>
          <p:cNvPr id="3" name="Content Placeholder 2">
            <a:extLst>
              <a:ext uri="{FF2B5EF4-FFF2-40B4-BE49-F238E27FC236}">
                <a16:creationId xmlns:a16="http://schemas.microsoft.com/office/drawing/2014/main" id="{FC4F0681-52DA-4DFC-9AED-61D4D518FD54}"/>
              </a:ext>
            </a:extLst>
          </p:cNvPr>
          <p:cNvSpPr>
            <a:spLocks noGrp="1"/>
          </p:cNvSpPr>
          <p:nvPr>
            <p:ph idx="1"/>
          </p:nvPr>
        </p:nvSpPr>
        <p:spPr>
          <a:xfrm>
            <a:off x="1024127" y="2249424"/>
            <a:ext cx="9720073" cy="4023360"/>
          </a:xfrm>
        </p:spPr>
        <p:txBody>
          <a:bodyPr/>
          <a:lstStyle/>
          <a:p>
            <a:r>
              <a:rPr lang="en-US" altLang="zh-HK" dirty="0"/>
              <a:t>Data snooping – p-value</a:t>
            </a:r>
            <a:endParaRPr lang="zh-HK" altLang="en-US" dirty="0"/>
          </a:p>
        </p:txBody>
      </p:sp>
    </p:spTree>
    <p:extLst>
      <p:ext uri="{BB962C8B-B14F-4D97-AF65-F5344CB8AC3E}">
        <p14:creationId xmlns:p14="http://schemas.microsoft.com/office/powerpoint/2010/main" val="1041740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254F-14EB-4896-9DEB-38DB1DDFF1E5}"/>
              </a:ext>
            </a:extLst>
          </p:cNvPr>
          <p:cNvSpPr>
            <a:spLocks noGrp="1"/>
          </p:cNvSpPr>
          <p:nvPr>
            <p:ph type="title"/>
          </p:nvPr>
        </p:nvSpPr>
        <p:spPr/>
        <p:txBody>
          <a:bodyPr/>
          <a:lstStyle/>
          <a:p>
            <a:r>
              <a:rPr lang="en-US" altLang="zh-HK" dirty="0"/>
              <a:t>MOTTO</a:t>
            </a:r>
            <a:endParaRPr lang="zh-HK" altLang="en-US" dirty="0"/>
          </a:p>
        </p:txBody>
      </p:sp>
      <p:sp>
        <p:nvSpPr>
          <p:cNvPr id="3" name="Content Placeholder 2">
            <a:extLst>
              <a:ext uri="{FF2B5EF4-FFF2-40B4-BE49-F238E27FC236}">
                <a16:creationId xmlns:a16="http://schemas.microsoft.com/office/drawing/2014/main" id="{195A4B34-F416-46BC-9991-B5F48F2DACEC}"/>
              </a:ext>
            </a:extLst>
          </p:cNvPr>
          <p:cNvSpPr>
            <a:spLocks noGrp="1"/>
          </p:cNvSpPr>
          <p:nvPr>
            <p:ph idx="1"/>
          </p:nvPr>
        </p:nvSpPr>
        <p:spPr/>
        <p:txBody>
          <a:bodyPr/>
          <a:lstStyle/>
          <a:p>
            <a:r>
              <a:rPr lang="en-US" altLang="zh-HK" dirty="0"/>
              <a:t>All models are wrong, but some are useful.</a:t>
            </a:r>
          </a:p>
          <a:p>
            <a:endParaRPr lang="en-US" altLang="zh-HK" dirty="0"/>
          </a:p>
          <a:p>
            <a:r>
              <a:rPr lang="en-US" altLang="zh-HK" dirty="0"/>
              <a:t>George E. P. Box</a:t>
            </a:r>
            <a:endParaRPr lang="zh-HK" altLang="en-US" dirty="0"/>
          </a:p>
        </p:txBody>
      </p:sp>
    </p:spTree>
    <p:extLst>
      <p:ext uri="{BB962C8B-B14F-4D97-AF65-F5344CB8AC3E}">
        <p14:creationId xmlns:p14="http://schemas.microsoft.com/office/powerpoint/2010/main" val="125731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58A4-8702-384A-AF30-A4A57B4130C1}"/>
              </a:ext>
            </a:extLst>
          </p:cNvPr>
          <p:cNvSpPr>
            <a:spLocks noGrp="1"/>
          </p:cNvSpPr>
          <p:nvPr>
            <p:ph type="title"/>
          </p:nvPr>
        </p:nvSpPr>
        <p:spPr>
          <a:xfrm>
            <a:off x="1024128" y="585216"/>
            <a:ext cx="3618214" cy="1499616"/>
          </a:xfrm>
        </p:spPr>
        <p:txBody>
          <a:bodyPr>
            <a:normAutofit/>
          </a:bodyPr>
          <a:lstStyle/>
          <a:p>
            <a:r>
              <a:rPr lang="en-US" sz="4000" dirty="0"/>
              <a:t>Train-test diagnosis</a:t>
            </a:r>
          </a:p>
        </p:txBody>
      </p:sp>
      <p:sp>
        <p:nvSpPr>
          <p:cNvPr id="10" name="Content Placeholder 9">
            <a:extLst>
              <a:ext uri="{FF2B5EF4-FFF2-40B4-BE49-F238E27FC236}">
                <a16:creationId xmlns:a16="http://schemas.microsoft.com/office/drawing/2014/main" id="{FDC84A73-50DD-49EE-9EDF-DF536E9EFB20}"/>
              </a:ext>
            </a:extLst>
          </p:cNvPr>
          <p:cNvSpPr>
            <a:spLocks noGrp="1"/>
          </p:cNvSpPr>
          <p:nvPr>
            <p:ph idx="1"/>
          </p:nvPr>
        </p:nvSpPr>
        <p:spPr>
          <a:xfrm>
            <a:off x="1024128" y="2286000"/>
            <a:ext cx="3133580" cy="3931920"/>
          </a:xfrm>
        </p:spPr>
        <p:txBody>
          <a:bodyPr>
            <a:normAutofit/>
          </a:bodyPr>
          <a:lstStyle/>
          <a:p>
            <a:endParaRPr lang="en-US" sz="1600" dirty="0"/>
          </a:p>
        </p:txBody>
      </p:sp>
      <p:pic>
        <p:nvPicPr>
          <p:cNvPr id="8" name="Content Placeholder 4">
            <a:extLst>
              <a:ext uri="{FF2B5EF4-FFF2-40B4-BE49-F238E27FC236}">
                <a16:creationId xmlns:a16="http://schemas.microsoft.com/office/drawing/2014/main" id="{81FE78EE-D53D-BA42-AE1B-903CAF64DEBD}"/>
              </a:ext>
            </a:extLst>
          </p:cNvPr>
          <p:cNvPicPr>
            <a:picLocks noChangeAspect="1"/>
          </p:cNvPicPr>
          <p:nvPr/>
        </p:nvPicPr>
        <p:blipFill>
          <a:blip r:embed="rId2"/>
          <a:stretch>
            <a:fillRect/>
          </a:stretch>
        </p:blipFill>
        <p:spPr>
          <a:xfrm>
            <a:off x="4642342" y="1382039"/>
            <a:ext cx="6909577" cy="4093922"/>
          </a:xfrm>
          <a:prstGeom prst="rect">
            <a:avLst/>
          </a:prstGeom>
        </p:spPr>
      </p:pic>
    </p:spTree>
    <p:extLst>
      <p:ext uri="{BB962C8B-B14F-4D97-AF65-F5344CB8AC3E}">
        <p14:creationId xmlns:p14="http://schemas.microsoft.com/office/powerpoint/2010/main" val="252758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DB7303-01D2-481D-8555-0F1B5B92729D}"/>
              </a:ext>
            </a:extLst>
          </p:cNvPr>
          <p:cNvSpPr>
            <a:spLocks noGrp="1"/>
          </p:cNvSpPr>
          <p:nvPr>
            <p:ph type="title"/>
          </p:nvPr>
        </p:nvSpPr>
        <p:spPr/>
        <p:txBody>
          <a:bodyPr/>
          <a:lstStyle/>
          <a:p>
            <a:r>
              <a:rPr lang="en-US" dirty="0"/>
              <a:t>Performance comparison</a:t>
            </a:r>
            <a:endParaRPr lang="en-GB" dirty="0"/>
          </a:p>
        </p:txBody>
      </p:sp>
      <p:pic>
        <p:nvPicPr>
          <p:cNvPr id="5" name="內容版面配置區 4" descr="一張含有 螢幕擷取畫面 的圖片&#10;&#10;自動產生的描述">
            <a:extLst>
              <a:ext uri="{FF2B5EF4-FFF2-40B4-BE49-F238E27FC236}">
                <a16:creationId xmlns:a16="http://schemas.microsoft.com/office/drawing/2014/main" id="{6E85B101-6D03-4D9C-B101-5C8DA27B5818}"/>
              </a:ext>
            </a:extLst>
          </p:cNvPr>
          <p:cNvPicPr>
            <a:picLocks noGrp="1" noChangeAspect="1"/>
          </p:cNvPicPr>
          <p:nvPr>
            <p:ph idx="1"/>
          </p:nvPr>
        </p:nvPicPr>
        <p:blipFill>
          <a:blip r:embed="rId3"/>
          <a:stretch>
            <a:fillRect/>
          </a:stretch>
        </p:blipFill>
        <p:spPr>
          <a:xfrm>
            <a:off x="3088091" y="2997018"/>
            <a:ext cx="5591955" cy="2600688"/>
          </a:xfrm>
        </p:spPr>
      </p:pic>
    </p:spTree>
    <p:extLst>
      <p:ext uri="{BB962C8B-B14F-4D97-AF65-F5344CB8AC3E}">
        <p14:creationId xmlns:p14="http://schemas.microsoft.com/office/powerpoint/2010/main" val="60324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indoor, blue, table, holding&#10;&#10;Description automatically generated">
            <a:extLst>
              <a:ext uri="{FF2B5EF4-FFF2-40B4-BE49-F238E27FC236}">
                <a16:creationId xmlns:a16="http://schemas.microsoft.com/office/drawing/2014/main" id="{CA789412-950C-464D-8D44-8663EA565850}"/>
              </a:ext>
            </a:extLst>
          </p:cNvPr>
          <p:cNvPicPr>
            <a:picLocks noChangeAspect="1"/>
          </p:cNvPicPr>
          <p:nvPr/>
        </p:nvPicPr>
        <p:blipFill rotWithShape="1">
          <a:blip r:embed="rId3"/>
          <a:srcRect t="17241" r="1795" b="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9DF330DE-344E-4F40-A47D-23B08D3A9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111CE-FE66-41CE-BAB9-F8B29D56AE2A}"/>
              </a:ext>
            </a:extLst>
          </p:cNvPr>
          <p:cNvSpPr>
            <a:spLocks noGrp="1"/>
          </p:cNvSpPr>
          <p:nvPr>
            <p:ph type="title"/>
          </p:nvPr>
        </p:nvSpPr>
        <p:spPr>
          <a:xfrm>
            <a:off x="1024128" y="585216"/>
            <a:ext cx="6066816" cy="1499616"/>
          </a:xfrm>
        </p:spPr>
        <p:txBody>
          <a:bodyPr>
            <a:normAutofit/>
          </a:bodyPr>
          <a:lstStyle/>
          <a:p>
            <a:r>
              <a:rPr lang="en-US" altLang="zh-HK">
                <a:solidFill>
                  <a:srgbClr val="000000"/>
                </a:solidFill>
              </a:rPr>
              <a:t>Pooling Test</a:t>
            </a:r>
            <a:endParaRPr lang="zh-HK" altLang="en-US">
              <a:solidFill>
                <a:srgbClr val="000000"/>
              </a:solidFill>
            </a:endParaRPr>
          </a:p>
        </p:txBody>
      </p:sp>
      <p:cxnSp>
        <p:nvCxnSpPr>
          <p:cNvPr id="12" name="Straight Connector 11">
            <a:extLst>
              <a:ext uri="{FF2B5EF4-FFF2-40B4-BE49-F238E27FC236}">
                <a16:creationId xmlns:a16="http://schemas.microsoft.com/office/drawing/2014/main" id="{1F9A6F53-5F68-47E7-A15D-7301CCB6A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4CB2BF-C407-47D1-BA8F-F175EC1EF0F6}"/>
              </a:ext>
            </a:extLst>
          </p:cNvPr>
          <p:cNvSpPr>
            <a:spLocks noGrp="1"/>
          </p:cNvSpPr>
          <p:nvPr>
            <p:ph idx="1"/>
          </p:nvPr>
        </p:nvSpPr>
        <p:spPr>
          <a:xfrm>
            <a:off x="1024128" y="2286000"/>
            <a:ext cx="6066816" cy="4023360"/>
          </a:xfrm>
        </p:spPr>
        <p:txBody>
          <a:bodyPr>
            <a:normAutofit/>
          </a:bodyPr>
          <a:lstStyle/>
          <a:p>
            <a:r>
              <a:rPr lang="en-US" altLang="zh-HK">
                <a:solidFill>
                  <a:srgbClr val="000000"/>
                </a:solidFill>
                <a:hlinkClick r:id="rId4"/>
              </a:rPr>
              <a:t>https://www.nature.com/articles/d41586-020-02053-6</a:t>
            </a:r>
            <a:endParaRPr lang="en-US" altLang="zh-HK">
              <a:solidFill>
                <a:srgbClr val="000000"/>
              </a:solidFill>
            </a:endParaRPr>
          </a:p>
          <a:p>
            <a:endParaRPr lang="en-US" altLang="zh-HK">
              <a:solidFill>
                <a:srgbClr val="000000"/>
              </a:solidFill>
            </a:endParaRPr>
          </a:p>
          <a:p>
            <a:r>
              <a:rPr lang="en-US" altLang="zh-HK">
                <a:solidFill>
                  <a:srgbClr val="000000"/>
                </a:solidFill>
                <a:hlinkClick r:id="rId5"/>
              </a:rPr>
              <a:t>https://members.loria.fr/ADeleforge/the-maths-of-pool-testing-mixing-samples-to-speed-up-covid-19-detection/</a:t>
            </a:r>
            <a:endParaRPr lang="en-US" altLang="zh-HK">
              <a:solidFill>
                <a:srgbClr val="000000"/>
              </a:solidFill>
            </a:endParaRPr>
          </a:p>
          <a:p>
            <a:endParaRPr lang="zh-HK" altLang="en-US">
              <a:solidFill>
                <a:srgbClr val="000000"/>
              </a:solidFill>
            </a:endParaRPr>
          </a:p>
        </p:txBody>
      </p:sp>
    </p:spTree>
    <p:extLst>
      <p:ext uri="{BB962C8B-B14F-4D97-AF65-F5344CB8AC3E}">
        <p14:creationId xmlns:p14="http://schemas.microsoft.com/office/powerpoint/2010/main" val="1166467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Words>
  <Application>Microsoft Office PowerPoint</Application>
  <PresentationFormat>Widescreen</PresentationFormat>
  <Paragraphs>27</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Tw Cen MT</vt:lpstr>
      <vt:lpstr>Tw Cen MT Condensed</vt:lpstr>
      <vt:lpstr>Wingdings 3</vt:lpstr>
      <vt:lpstr>Integral</vt:lpstr>
      <vt:lpstr>應用機器學習</vt:lpstr>
      <vt:lpstr>Survivorship bias 倖存者偏差 </vt:lpstr>
      <vt:lpstr>Survivorship bias 倖存者偏差 </vt:lpstr>
      <vt:lpstr>Sampling bias</vt:lpstr>
      <vt:lpstr>PowerPoint Presentation</vt:lpstr>
      <vt:lpstr>MOTTO</vt:lpstr>
      <vt:lpstr>Train-test diagnosis</vt:lpstr>
      <vt:lpstr>Performance comparison</vt:lpstr>
      <vt:lpstr>Pooling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應用機器學習</dc:title>
  <dc:creator>singfan chan</dc:creator>
  <cp:lastModifiedBy>singfan chan</cp:lastModifiedBy>
  <cp:revision>1</cp:revision>
  <dcterms:created xsi:type="dcterms:W3CDTF">2020-09-13T06:24:23Z</dcterms:created>
  <dcterms:modified xsi:type="dcterms:W3CDTF">2020-09-13T06:24:27Z</dcterms:modified>
</cp:coreProperties>
</file>