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3"/>
  </p:notesMasterIdLst>
  <p:sldIdLst>
    <p:sldId id="257" r:id="rId2"/>
    <p:sldId id="263" r:id="rId3"/>
    <p:sldId id="299" r:id="rId4"/>
    <p:sldId id="327" r:id="rId5"/>
    <p:sldId id="328" r:id="rId6"/>
    <p:sldId id="331" r:id="rId7"/>
    <p:sldId id="332" r:id="rId8"/>
    <p:sldId id="339" r:id="rId9"/>
    <p:sldId id="340" r:id="rId10"/>
    <p:sldId id="341" r:id="rId11"/>
    <p:sldId id="326" r:id="rId12"/>
    <p:sldId id="330" r:id="rId13"/>
    <p:sldId id="329" r:id="rId14"/>
    <p:sldId id="333" r:id="rId15"/>
    <p:sldId id="334" r:id="rId16"/>
    <p:sldId id="335" r:id="rId17"/>
    <p:sldId id="336" r:id="rId18"/>
    <p:sldId id="337" r:id="rId19"/>
    <p:sldId id="293" r:id="rId20"/>
    <p:sldId id="338" r:id="rId21"/>
    <p:sldId id="34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81904" autoAdjust="0"/>
  </p:normalViewPr>
  <p:slideViewPr>
    <p:cSldViewPr snapToGrid="0">
      <p:cViewPr varScale="1">
        <p:scale>
          <a:sx n="86" d="100"/>
          <a:sy n="86" d="100"/>
        </p:scale>
        <p:origin x="4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C4F52-D699-4982-A880-C510A80757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06D77-E6B4-41AD-ACD4-846E8E2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44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5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6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4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https://towardsdatascience.com/gradient-descent-algorithm-and-its-variants-10f652806a3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b="1" dirty="0"/>
              <a:t>Some Observations:</a:t>
            </a:r>
          </a:p>
          <a:p>
            <a:r>
              <a:rPr lang="en-US" altLang="zh-HK" dirty="0"/>
              <a:t>Dropout forces a neural network to learn more robust features that are useful in conjunction with many different random subsets of the other neurons.</a:t>
            </a:r>
          </a:p>
          <a:p>
            <a:r>
              <a:rPr lang="en-US" altLang="zh-HK" dirty="0"/>
              <a:t>Dropout roughly doubles the number of iterations required to converge. However, training time for each epoch is less.</a:t>
            </a:r>
          </a:p>
          <a:p>
            <a:r>
              <a:rPr lang="en-US" altLang="zh-HK" dirty="0"/>
              <a:t>With H hidden units, each of which can be dropped, we have 2^H possible models. In testing phase, the entire network is considered and each activation is reduced by a factor </a:t>
            </a:r>
            <a:r>
              <a:rPr lang="en-US" altLang="zh-HK" i="1" dirty="0"/>
              <a:t>p.</a:t>
            </a:r>
            <a:endParaRPr lang="en-US" altLang="zh-HK" dirty="0"/>
          </a:p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9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8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0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3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應用機器學習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Brian Chan </a:t>
            </a:r>
            <a:r>
              <a:rPr lang="zh-TW" altLang="en-US" sz="1600" dirty="0"/>
              <a:t>陳醒凡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806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DC07-6F24-4DC5-BD44-75BB1697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LSTM Cell</a:t>
            </a:r>
            <a:endParaRPr lang="zh-HK" alt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0FFAA58-B474-46AA-8331-C364C2E3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44"/>
          <a:stretch/>
        </p:blipFill>
        <p:spPr>
          <a:xfrm>
            <a:off x="2661008" y="2300590"/>
            <a:ext cx="6244270" cy="3658422"/>
          </a:xfrm>
        </p:spPr>
      </p:pic>
    </p:spTree>
    <p:extLst>
      <p:ext uri="{BB962C8B-B14F-4D97-AF65-F5344CB8AC3E}">
        <p14:creationId xmlns:p14="http://schemas.microsoft.com/office/powerpoint/2010/main" val="415982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D3A0-A7BE-44CE-B3A7-52A6A3F4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Initializing neural networks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37EE-0713-457B-85FC-B90C8C25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3"/>
              </a:rPr>
              <a:t>https://www.deeplearning.ai/ai-notes/initialization/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1046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F1B5-AA61-4B86-9798-F44CD867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75396" cy="1499616"/>
          </a:xfrm>
        </p:spPr>
        <p:txBody>
          <a:bodyPr/>
          <a:lstStyle/>
          <a:p>
            <a:r>
              <a:rPr lang="en-US" altLang="zh-HK" dirty="0" err="1"/>
              <a:t>Trainnnig</a:t>
            </a:r>
            <a:r>
              <a:rPr lang="en-US" altLang="zh-HK" dirty="0"/>
              <a:t> </a:t>
            </a:r>
            <a:r>
              <a:rPr lang="en-US" altLang="zh-HK" dirty="0" err="1"/>
              <a:t>Algo</a:t>
            </a:r>
            <a:r>
              <a:rPr lang="en-US" altLang="zh-HK" dirty="0"/>
              <a:t>: Mini-batch gradient descent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191C-AFC6-4027-8679-FD43C3E2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>
                <a:solidFill>
                  <a:schemeClr val="accent1">
                    <a:lumMod val="75000"/>
                  </a:schemeClr>
                </a:solidFill>
              </a:rPr>
              <a:t>Mini-batch gradient descent </a:t>
            </a:r>
            <a:r>
              <a:rPr lang="en-US" altLang="zh-HK" dirty="0"/>
              <a:t>is a variation of the gradient descent algorithm that splits the training dataset into small batches that are used to calculate model error and update model coefficients.</a:t>
            </a:r>
          </a:p>
          <a:p>
            <a:endParaRPr lang="en-US" altLang="zh-HK" dirty="0"/>
          </a:p>
          <a:p>
            <a:r>
              <a:rPr lang="en-US" altLang="zh-HK" b="1" dirty="0"/>
              <a:t>Upsides</a:t>
            </a:r>
          </a:p>
          <a:p>
            <a:r>
              <a:rPr lang="en-US" altLang="zh-HK" dirty="0"/>
              <a:t>The model update frequency is higher than batch gradient descent which allows for a more robust convergence, avoiding local minima.</a:t>
            </a:r>
          </a:p>
          <a:p>
            <a:r>
              <a:rPr lang="en-US" altLang="zh-HK" dirty="0"/>
              <a:t>The batched updates provide a computationally more efficient process than stochastic gradient descent.</a:t>
            </a:r>
          </a:p>
          <a:p>
            <a:r>
              <a:rPr lang="en-US" altLang="zh-HK" dirty="0"/>
              <a:t>The batching allows both the efficiency of not having all training data in memory and algorithm implementations.</a:t>
            </a:r>
          </a:p>
          <a:p>
            <a:r>
              <a:rPr lang="en-US" altLang="zh-HK" b="1" dirty="0"/>
              <a:t>Downsides</a:t>
            </a:r>
          </a:p>
          <a:p>
            <a:r>
              <a:rPr lang="en-US" altLang="zh-HK" dirty="0"/>
              <a:t>Mini-batch requires the configuration of an additional “mini-batch size” hyperparameter for the learning algorithm.</a:t>
            </a:r>
          </a:p>
          <a:p>
            <a:r>
              <a:rPr lang="en-US" altLang="zh-HK" dirty="0"/>
              <a:t>Error information must be accumulated across mini-batches of training examples like batch gradient descent.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6622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EF1D-0933-4AC6-BF4E-819CEAB2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Epoch - Batch Size - Iterations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AADD-E58E-4253-BD0D-E66D5DDC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Epoch: One Epoch is when an </a:t>
            </a:r>
            <a:r>
              <a:rPr lang="en-US" altLang="zh-HK" dirty="0">
                <a:solidFill>
                  <a:schemeClr val="accent3">
                    <a:lumMod val="75000"/>
                  </a:schemeClr>
                </a:solidFill>
              </a:rPr>
              <a:t>ENTIRE</a:t>
            </a:r>
            <a:r>
              <a:rPr lang="en-US" altLang="zh-HK" dirty="0"/>
              <a:t> dataset is passed forward and backward through the neural network only </a:t>
            </a:r>
            <a:r>
              <a:rPr lang="en-US" altLang="zh-HK" dirty="0">
                <a:solidFill>
                  <a:schemeClr val="accent3">
                    <a:lumMod val="75000"/>
                  </a:schemeClr>
                </a:solidFill>
              </a:rPr>
              <a:t>ONCE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Batch Size: Total number of training examples present in a single batch.</a:t>
            </a:r>
          </a:p>
          <a:p>
            <a:endParaRPr lang="en-US" altLang="zh-HK" dirty="0"/>
          </a:p>
          <a:p>
            <a:r>
              <a:rPr lang="en-US" altLang="zh-HK" dirty="0"/>
              <a:t>Iterations: The number of batches needed to complete one epoch.</a:t>
            </a:r>
          </a:p>
          <a:p>
            <a:endParaRPr lang="en-US" altLang="zh-HK" dirty="0"/>
          </a:p>
          <a:p>
            <a:r>
              <a:rPr lang="en-US" altLang="zh-HK" dirty="0">
                <a:solidFill>
                  <a:schemeClr val="accent1">
                    <a:lumMod val="75000"/>
                  </a:schemeClr>
                </a:solidFill>
              </a:rPr>
              <a:t>We can divide the dataset of 2000 examples into batches of 500 then it will take 4 iterations to complete 1 epoch.</a:t>
            </a:r>
          </a:p>
          <a:p>
            <a:r>
              <a:rPr lang="en-US" altLang="zh-HK" dirty="0">
                <a:solidFill>
                  <a:schemeClr val="accent1">
                    <a:lumMod val="75000"/>
                  </a:schemeClr>
                </a:solidFill>
              </a:rPr>
              <a:t>Where Batch Size is 500 and Iterations is 4, for 1 complete epoch.</a:t>
            </a:r>
            <a:endParaRPr lang="zh-HK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4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A6B0-5307-4159-B621-B8C37A6D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Regularization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8FF5-2CB0-4E4E-AA42-FE51FDF6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Regularization with penalization of L1 &amp; L2</a:t>
            </a:r>
          </a:p>
          <a:p>
            <a:r>
              <a:rPr lang="en-US" altLang="zh-HK" dirty="0"/>
              <a:t>Dropout (Srivastava 2014)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43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2277-3C9B-4505-BD22-150E58A2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Dropout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5EEA-57A1-4EB3-BAA9-C2C3BA81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The term “dropout” refers to dropping out units (both hidden and visible) in a neural network.</a:t>
            </a:r>
          </a:p>
          <a:p>
            <a:r>
              <a:rPr lang="en-US" altLang="zh-HK" dirty="0"/>
              <a:t>Simply put, dropout refers to ignoring units (i.e. neurons) during the training phase of certain set of neurons which is chosen at random. By “ignoring”, I mean these units are not considered during a particular forward or backward pass.</a:t>
            </a:r>
          </a:p>
          <a:p>
            <a:endParaRPr lang="en-US" altLang="zh-HK" dirty="0"/>
          </a:p>
          <a:p>
            <a:r>
              <a:rPr lang="en-US" altLang="zh-HK" b="1" dirty="0"/>
              <a:t>Some Observations: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HK" dirty="0"/>
              <a:t> Dropout forces a neural network to learn more robust features that are useful in conjunction with many different random subsets of the other neurons.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HK" dirty="0"/>
              <a:t> Dropout roughly doubles the number of iterations required to converge. However, training time for each epoch is less.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4150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FCD8-CB73-46A7-9861-AF747FD9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Mnist</a:t>
            </a:r>
            <a:r>
              <a:rPr lang="en-US" altLang="zh-HK" dirty="0"/>
              <a:t> dataset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948B-9609-49BD-A191-24573897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2"/>
              </a:rPr>
              <a:t>http://yann.lecun.com/exdb/mnist/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4175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A40D-5B35-46C4-83B1-05A5ADF5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Install </a:t>
            </a:r>
            <a:r>
              <a:rPr lang="en-US" altLang="zh-HK" dirty="0" err="1"/>
              <a:t>keras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FF55-BF41-43E4-86F5-6A9A3F6F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solidFill>
                  <a:schemeClr val="accent2">
                    <a:lumMod val="75000"/>
                  </a:schemeClr>
                </a:solidFill>
              </a:rPr>
              <a:t>Run code on anaconda prompt: pip install </a:t>
            </a:r>
            <a:r>
              <a:rPr lang="en-US" altLang="zh-HK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endParaRPr lang="en-US" altLang="zh-HK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HK" dirty="0"/>
          </a:p>
          <a:p>
            <a:r>
              <a:rPr lang="en-US" altLang="zh-HK" dirty="0"/>
              <a:t>https://www.tensorflow.org/install/gpu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0952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今天</a:t>
            </a:r>
            <a:r>
              <a:rPr lang="zh-TW" altLang="en-US" dirty="0">
                <a:solidFill>
                  <a:srgbClr val="FFFFFF"/>
                </a:solidFill>
              </a:rPr>
              <a:t>課堂</a:t>
            </a:r>
            <a:r>
              <a:rPr lang="zh-TW" altLang="zh-HK" dirty="0">
                <a:solidFill>
                  <a:srgbClr val="FFFFFF"/>
                </a:solidFill>
              </a:rPr>
              <a:t>概要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endParaRPr lang="en-US" altLang="zh-TW" dirty="0"/>
          </a:p>
          <a:p>
            <a:pPr>
              <a:spcAft>
                <a:spcPts val="1200"/>
              </a:spcAft>
            </a:pPr>
            <a:endParaRPr lang="en-US" altLang="zh-TW" dirty="0"/>
          </a:p>
          <a:p>
            <a:pPr>
              <a:spcAft>
                <a:spcPts val="1200"/>
              </a:spcAft>
            </a:pPr>
            <a:r>
              <a:rPr lang="en-US" altLang="zh-TW" dirty="0"/>
              <a:t>Introduction to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Neural network design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Training approach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Regularization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Example of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6241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DAC6F-C012-4F8E-B01D-8792335E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下</a:t>
            </a:r>
            <a:r>
              <a:rPr lang="zh-TW" altLang="en-US" dirty="0">
                <a:solidFill>
                  <a:srgbClr val="FFFFFF"/>
                </a:solidFill>
              </a:rPr>
              <a:t>一課</a:t>
            </a:r>
            <a:r>
              <a:rPr lang="en-US" altLang="zh-TW" dirty="0">
                <a:solidFill>
                  <a:srgbClr val="FFFFFF"/>
                </a:solidFill>
              </a:rPr>
              <a:t>…</a:t>
            </a:r>
            <a:endParaRPr lang="zh-HK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3350-5BC8-4858-A33D-12AA5D0E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Medium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Reference books</a:t>
            </a:r>
          </a:p>
        </p:txBody>
      </p:sp>
    </p:spTree>
    <p:extLst>
      <p:ext uri="{BB962C8B-B14F-4D97-AF65-F5344CB8AC3E}">
        <p14:creationId xmlns:p14="http://schemas.microsoft.com/office/powerpoint/2010/main" val="905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zh-TW" altLang="zh-HK" dirty="0"/>
              <a:t>課程目標</a:t>
            </a:r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9568" y="804333"/>
            <a:ext cx="7362432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了解基本的數據分析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了解基本的機器學習</a:t>
            </a:r>
            <a:r>
              <a:rPr lang="en-US" altLang="zh-TW" dirty="0"/>
              <a:t>(</a:t>
            </a:r>
            <a:r>
              <a:rPr lang="zh-TW" altLang="zh-HK" dirty="0"/>
              <a:t>M</a:t>
            </a:r>
            <a:r>
              <a:rPr lang="en-US" altLang="zh-TW" dirty="0" err="1"/>
              <a:t>achine</a:t>
            </a:r>
            <a:r>
              <a:rPr lang="en-US" altLang="zh-TW" dirty="0"/>
              <a:t> Learning)</a:t>
            </a:r>
            <a:r>
              <a:rPr lang="zh-TW" altLang="zh-HK" dirty="0"/>
              <a:t>方法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掌握</a:t>
            </a:r>
            <a:r>
              <a:rPr lang="zh-TW" altLang="zh-HK" dirty="0"/>
              <a:t>Python的基本操作和一些有用的</a:t>
            </a:r>
            <a:r>
              <a:rPr lang="en-US" altLang="zh-TW" dirty="0"/>
              <a:t>package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處理</a:t>
            </a:r>
            <a:r>
              <a:rPr lang="zh-TW" altLang="en-US" dirty="0"/>
              <a:t>及</a:t>
            </a:r>
            <a:r>
              <a:rPr lang="zh-TW" altLang="zh-HK" dirty="0"/>
              <a:t>從網上下載數據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在Python上應用機器學習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9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2670-A058-4D13-A587-604C5E57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27048" cy="1499616"/>
          </a:xfrm>
        </p:spPr>
        <p:txBody>
          <a:bodyPr>
            <a:normAutofit/>
          </a:bodyPr>
          <a:lstStyle/>
          <a:p>
            <a:r>
              <a:rPr lang="en-US" altLang="zh-HK" dirty="0"/>
              <a:t>Suggested books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5F4A-FD8F-4F64-B7FE-F933477F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27048" cy="4023360"/>
          </a:xfrm>
        </p:spPr>
        <p:txBody>
          <a:bodyPr>
            <a:normAutofit/>
          </a:bodyPr>
          <a:lstStyle/>
          <a:p>
            <a:r>
              <a:rPr lang="en-US" altLang="zh-HK" sz="2000"/>
              <a:t>Deep Learning with Python </a:t>
            </a:r>
          </a:p>
          <a:p>
            <a:r>
              <a:rPr lang="en-US" altLang="zh-HK" sz="2000"/>
              <a:t>by Francois Chollet</a:t>
            </a:r>
          </a:p>
          <a:p>
            <a:endParaRPr lang="en-US" altLang="zh-HK" sz="2000"/>
          </a:p>
          <a:p>
            <a:r>
              <a:rPr lang="en-US" altLang="zh-HK" sz="2000"/>
              <a:t>Hands-On Machine Learning with Scikit-Learn and TensorFlow</a:t>
            </a:r>
          </a:p>
          <a:p>
            <a:r>
              <a:rPr lang="en-US" altLang="zh-HK" sz="2000"/>
              <a:t> by Aurelien Geron </a:t>
            </a:r>
          </a:p>
          <a:p>
            <a:endParaRPr lang="en-US" altLang="zh-HK" sz="2000"/>
          </a:p>
          <a:p>
            <a:r>
              <a:rPr lang="en-US" altLang="zh-HK" sz="2000"/>
              <a:t>Python Machine Learning </a:t>
            </a:r>
          </a:p>
          <a:p>
            <a:r>
              <a:rPr lang="en-US" altLang="zh-HK" sz="2000"/>
              <a:t>by Sebastian Raschka</a:t>
            </a:r>
            <a:endParaRPr lang="zh-HK" altLang="en-US" sz="200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F5A9CB-9484-4E26-863F-D0FAE61F6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" r="2440" b="-7"/>
          <a:stretch/>
        </p:blipFill>
        <p:spPr>
          <a:xfrm>
            <a:off x="6408277" y="481264"/>
            <a:ext cx="2213811" cy="28557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57A7DE-CBAF-41EF-8581-F1C9032E0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76090" y="481264"/>
            <a:ext cx="2931277" cy="1857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izard&#10;&#10;Description automatically generated">
            <a:extLst>
              <a:ext uri="{FF2B5EF4-FFF2-40B4-BE49-F238E27FC236}">
                <a16:creationId xmlns:a16="http://schemas.microsoft.com/office/drawing/2014/main" id="{2C2D7DEC-2B90-429D-B7F1-19F43DBC64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430"/>
          <a:stretch/>
        </p:blipFill>
        <p:spPr>
          <a:xfrm>
            <a:off x="6398651" y="3497932"/>
            <a:ext cx="2223437" cy="2902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88895-CF9D-46C0-A025-0E09B5657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81" b="3"/>
          <a:stretch/>
        </p:blipFill>
        <p:spPr>
          <a:xfrm>
            <a:off x="8776091" y="2503727"/>
            <a:ext cx="2931277" cy="38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C344-EA70-4BC7-99BA-4FB0924C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Python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5178-6868-42F5-89D4-3188B176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Python</a:t>
            </a:r>
            <a:r>
              <a:rPr lang="zh-TW" altLang="en-US" b="1" dirty="0"/>
              <a:t>：網路爬蟲與資料視覺化應用實務</a:t>
            </a:r>
          </a:p>
          <a:p>
            <a:r>
              <a:rPr lang="zh-HK" altLang="en-US" b="1" dirty="0"/>
              <a:t>高效率資料分析：使用</a:t>
            </a:r>
            <a:r>
              <a:rPr lang="en-US" altLang="zh-HK" b="1" dirty="0"/>
              <a:t>Python</a:t>
            </a:r>
          </a:p>
          <a:p>
            <a:r>
              <a:rPr lang="en-US" altLang="zh-TW" b="1" dirty="0"/>
              <a:t>Python </a:t>
            </a:r>
            <a:r>
              <a:rPr lang="zh-TW" altLang="en-US" b="1" dirty="0"/>
              <a:t>資料運算與分析實戰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892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今天</a:t>
            </a:r>
            <a:r>
              <a:rPr lang="zh-TW" altLang="en-US" dirty="0">
                <a:solidFill>
                  <a:srgbClr val="FFFFFF"/>
                </a:solidFill>
              </a:rPr>
              <a:t>課堂</a:t>
            </a:r>
            <a:r>
              <a:rPr lang="zh-TW" altLang="zh-HK" dirty="0">
                <a:solidFill>
                  <a:srgbClr val="FFFFFF"/>
                </a:solidFill>
              </a:rPr>
              <a:t>概要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Introduction to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Neural network design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Training approach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Regularization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Example of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09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372F-7CEB-43D5-93F8-0397414B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Neural network design</a:t>
            </a:r>
            <a:endParaRPr lang="zh-HK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44589-5FE3-4DE3-AD7E-4B5DA2F7A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8667" y="2286000"/>
            <a:ext cx="6590803" cy="4022725"/>
          </a:xfrm>
        </p:spPr>
      </p:pic>
    </p:spTree>
    <p:extLst>
      <p:ext uri="{BB962C8B-B14F-4D97-AF65-F5344CB8AC3E}">
        <p14:creationId xmlns:p14="http://schemas.microsoft.com/office/powerpoint/2010/main" val="17515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35AF-50E1-4025-894E-228FC83F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DE1009-5785-4D5B-B076-FF9299C7A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825" y="642547"/>
            <a:ext cx="6507514" cy="5762162"/>
          </a:xfrm>
        </p:spPr>
      </p:pic>
    </p:spTree>
    <p:extLst>
      <p:ext uri="{BB962C8B-B14F-4D97-AF65-F5344CB8AC3E}">
        <p14:creationId xmlns:p14="http://schemas.microsoft.com/office/powerpoint/2010/main" val="34405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FE0E-549B-4AF5-A5FA-8681AD5A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F37224E-FD22-4D03-A64D-57A8294C8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3167" y="1193340"/>
            <a:ext cx="4094705" cy="2399016"/>
          </a:xfr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F305534-5ACF-4DF3-AFD1-48E009B34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2" y="907010"/>
            <a:ext cx="5254146" cy="252199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0D686AD-A508-4FD2-A529-02ACBA7C0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769" y="3961195"/>
            <a:ext cx="611590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0E84-B25D-4F05-9545-9B9768BA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Activation function</a:t>
            </a:r>
            <a:endParaRPr lang="zh-HK" altLang="en-US" dirty="0"/>
          </a:p>
        </p:txBody>
      </p:sp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9A57373D-5607-40AD-8A1A-4C6405E3B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2238687" cy="543001"/>
          </a:xfr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F0D3E763-9B47-4C11-9E6C-8EBF6E07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92" y="2805025"/>
            <a:ext cx="2486372" cy="1247949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A59AB444-3E55-44D7-B219-B762B84D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637" y="3171554"/>
            <a:ext cx="6861745" cy="29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0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1E9-59ED-45A4-BFCC-B43592BB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Convolution</a:t>
            </a:r>
            <a:endParaRPr lang="zh-HK" altLang="en-US" dirty="0"/>
          </a:p>
        </p:txBody>
      </p:sp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D99914D4-EE4F-498F-9D18-F95FE77FB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296" y="2291654"/>
            <a:ext cx="4381500" cy="36004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6B87E-B1C4-4622-817C-D0681430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5" y="2084832"/>
            <a:ext cx="3565133" cy="3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3A3-B98C-4BBA-BB93-D7E7D30A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Pooling</a:t>
            </a:r>
            <a:endParaRPr lang="zh-HK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D3704-FAC1-415D-8829-9E4B0DBC7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428" y="2286000"/>
            <a:ext cx="4619281" cy="4022725"/>
          </a:xfrm>
        </p:spPr>
      </p:pic>
    </p:spTree>
    <p:extLst>
      <p:ext uri="{BB962C8B-B14F-4D97-AF65-F5344CB8AC3E}">
        <p14:creationId xmlns:p14="http://schemas.microsoft.com/office/powerpoint/2010/main" val="2618183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714</Words>
  <Application>Microsoft Office PowerPoint</Application>
  <PresentationFormat>Widescreen</PresentationFormat>
  <Paragraphs>100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Tw Cen MT</vt:lpstr>
      <vt:lpstr>Tw Cen MT Condensed</vt:lpstr>
      <vt:lpstr>Wingdings</vt:lpstr>
      <vt:lpstr>Wingdings 3</vt:lpstr>
      <vt:lpstr>Integral</vt:lpstr>
      <vt:lpstr>應用機器學習</vt:lpstr>
      <vt:lpstr>課程目標</vt:lpstr>
      <vt:lpstr>今天課堂概要</vt:lpstr>
      <vt:lpstr>Neural network design</vt:lpstr>
      <vt:lpstr>PowerPoint Presentation</vt:lpstr>
      <vt:lpstr>PowerPoint Presentation</vt:lpstr>
      <vt:lpstr>Activation function</vt:lpstr>
      <vt:lpstr>Convolution</vt:lpstr>
      <vt:lpstr>Pooling</vt:lpstr>
      <vt:lpstr>LSTM Cell</vt:lpstr>
      <vt:lpstr>Initializing neural networks</vt:lpstr>
      <vt:lpstr>Trainnnig Algo: Mini-batch gradient descent</vt:lpstr>
      <vt:lpstr>Epoch - Batch Size - Iterations</vt:lpstr>
      <vt:lpstr>Regularization</vt:lpstr>
      <vt:lpstr>Dropout</vt:lpstr>
      <vt:lpstr>Mnist dataset</vt:lpstr>
      <vt:lpstr>Install keras</vt:lpstr>
      <vt:lpstr>今天課堂概要</vt:lpstr>
      <vt:lpstr>下一課…</vt:lpstr>
      <vt:lpstr>Suggested books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應用機器學習</dc:title>
  <dc:creator>singfan chan</dc:creator>
  <cp:lastModifiedBy>singfan chan</cp:lastModifiedBy>
  <cp:revision>21</cp:revision>
  <dcterms:created xsi:type="dcterms:W3CDTF">2019-09-08T14:25:47Z</dcterms:created>
  <dcterms:modified xsi:type="dcterms:W3CDTF">2020-09-13T06:41:20Z</dcterms:modified>
</cp:coreProperties>
</file>