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7"/>
  </p:notesMasterIdLst>
  <p:sldIdLst>
    <p:sldId id="257" r:id="rId2"/>
    <p:sldId id="263" r:id="rId3"/>
    <p:sldId id="299" r:id="rId4"/>
    <p:sldId id="316" r:id="rId5"/>
    <p:sldId id="317" r:id="rId6"/>
    <p:sldId id="318" r:id="rId7"/>
    <p:sldId id="325" r:id="rId8"/>
    <p:sldId id="324" r:id="rId9"/>
    <p:sldId id="319" r:id="rId10"/>
    <p:sldId id="320" r:id="rId11"/>
    <p:sldId id="321" r:id="rId12"/>
    <p:sldId id="322" r:id="rId13"/>
    <p:sldId id="323" r:id="rId14"/>
    <p:sldId id="314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9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4F52-D699-4982-A880-C510A80757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6D77-E6B4-41AD-ACD4-846E8E2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26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8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應用機器學習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Brian Chan </a:t>
            </a:r>
            <a:r>
              <a:rPr lang="zh-TW" altLang="en-US" sz="1600" dirty="0"/>
              <a:t>陳醒凡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06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FFE27-C8B3-4D11-A19E-B82B81087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AC031-3238-4A78-AAED-82E84B6C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altLang="zh-HK" sz="4400"/>
              <a:t>Evaluation matrix</a:t>
            </a:r>
            <a:endParaRPr lang="zh-HK" altLang="en-US" sz="4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2FB2D-0639-41A5-BE02-A5CEA697B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2DF2135-02A3-45CA-9C8F-EF58DA3E8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3270" y="1458930"/>
                <a:ext cx="4816729" cy="47980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Recall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altLang="zh-HK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F1          =</a:t>
                </a:r>
                <a14:m>
                  <m:oMath xmlns:m="http://schemas.openxmlformats.org/officeDocument/2006/math">
                    <m:r>
                      <a:rPr lang="en-US" altLang="zh-HK" sz="1800" i="1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US" altLang="zh-H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𝑃𝑅𝐸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𝑅𝐸𝐶𝐴𝐿𝐿</m:t>
                        </m:r>
                      </m:num>
                      <m:den>
                        <m:r>
                          <a:rPr lang="en-US" altLang="zh-HK" sz="1800" i="1">
                            <a:latin typeface="Cambria Math" panose="02040503050406030204" pitchFamily="18" charset="0"/>
                          </a:rPr>
                          <m:t>𝑃𝑅𝐸</m:t>
                        </m:r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1800" i="1">
                            <a:latin typeface="Cambria Math" panose="02040503050406030204" pitchFamily="18" charset="0"/>
                          </a:rPr>
                          <m:t>𝑅𝐸𝐶𝐴𝐿𝐿</m:t>
                        </m:r>
                      </m:den>
                    </m:f>
                    <m:r>
                      <a:rPr lang="en-US" altLang="zh-H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𝑃𝑟𝑒</m:t>
                            </m:r>
                          </m:den>
                        </m:f>
                        <m:r>
                          <a:rPr lang="en-US" altLang="zh-HK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HK" sz="18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2DF2135-02A3-45CA-9C8F-EF58DA3E8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3270" y="1458930"/>
                <a:ext cx="4816729" cy="4798032"/>
              </a:xfrm>
              <a:blipFill>
                <a:blip r:embed="rId3"/>
                <a:stretch>
                  <a:fillRect l="-202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E5E341D-33BD-4944-B831-AA1B2E44A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105927"/>
            <a:ext cx="4175762" cy="37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1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F67-8BCB-4C05-874A-6BFF574E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“Misleading” accuracy</a:t>
            </a:r>
            <a:endParaRPr lang="zh-HK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082F88-3B8E-4F9C-A062-D97FA574F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462392"/>
              </p:ext>
            </p:extLst>
          </p:nvPr>
        </p:nvGraphicFramePr>
        <p:xfrm>
          <a:off x="1126224" y="2948144"/>
          <a:ext cx="972026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881148536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36725553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79698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Predict true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Predict false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10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Actual true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0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Actual false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900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63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5AA8AF-5FA8-4390-88F9-ACDFFB94C468}"/>
              </a:ext>
            </a:extLst>
          </p:cNvPr>
          <p:cNvSpPr txBox="1"/>
          <p:nvPr/>
        </p:nvSpPr>
        <p:spPr>
          <a:xfrm>
            <a:off x="1126224" y="4240863"/>
            <a:ext cx="99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Accuracy = (20+900)/(20+70+10+900) = 0.92</a:t>
            </a:r>
            <a:endParaRPr lang="zh-HK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5DF12-265A-4842-8E06-D4ED1D30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53891"/>
              </p:ext>
            </p:extLst>
          </p:nvPr>
        </p:nvGraphicFramePr>
        <p:xfrm>
          <a:off x="1126223" y="4610195"/>
          <a:ext cx="972026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423840476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64902285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737430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Predict true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Predict false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Actual true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29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1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Actual false</a:t>
                      </a:r>
                      <a:endParaRPr lang="zh-HK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939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901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EE8855-44B4-40D1-BC4D-FAF732B7FECF}"/>
              </a:ext>
            </a:extLst>
          </p:cNvPr>
          <p:cNvSpPr txBox="1"/>
          <p:nvPr/>
        </p:nvSpPr>
        <p:spPr>
          <a:xfrm>
            <a:off x="1023937" y="2578812"/>
            <a:ext cx="10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Suppose that there is a data set which has 1,000 data points (970 with false label and 30 with true label).</a:t>
            </a:r>
            <a:endParaRPr lang="zh-HK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434A4-850B-4A3A-85A5-1B58AFA30AB1}"/>
              </a:ext>
            </a:extLst>
          </p:cNvPr>
          <p:cNvSpPr txBox="1"/>
          <p:nvPr/>
        </p:nvSpPr>
        <p:spPr>
          <a:xfrm>
            <a:off x="1102194" y="5902914"/>
            <a:ext cx="99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Accuracy = 940/970= </a:t>
            </a:r>
            <a:r>
              <a:rPr lang="en-US" altLang="zh-HK" dirty="0">
                <a:solidFill>
                  <a:srgbClr val="FF0000"/>
                </a:solidFill>
              </a:rPr>
              <a:t>0.96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6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8AA9-1124-420F-A873-A3A27C23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Evaluation measures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BE1A-C47E-48CF-9332-7AE66483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HK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1:</a:t>
            </a:r>
          </a:p>
          <a:p>
            <a:r>
              <a:rPr lang="en-US" altLang="zh-HK" dirty="0"/>
              <a:t>Precision = 20/(20+70)=0.222</a:t>
            </a:r>
          </a:p>
          <a:p>
            <a:r>
              <a:rPr lang="en-US" altLang="zh-HK" dirty="0"/>
              <a:t>Recall = 20/(20+10)=0.667</a:t>
            </a:r>
          </a:p>
          <a:p>
            <a:r>
              <a:rPr lang="en-US" altLang="zh-HK" dirty="0"/>
              <a:t>F1 = 0.333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2:</a:t>
            </a:r>
          </a:p>
          <a:p>
            <a:r>
              <a:rPr lang="en-US" altLang="zh-HK" dirty="0"/>
              <a:t>Precision = 0/(30)</a:t>
            </a:r>
            <a:endParaRPr lang="zh-HK" altLang="en-US" dirty="0"/>
          </a:p>
          <a:p>
            <a:r>
              <a:rPr lang="en-US" altLang="zh-HK" dirty="0"/>
              <a:t>Recall = 1/(1+30)=0.032</a:t>
            </a:r>
          </a:p>
          <a:p>
            <a:r>
              <a:rPr lang="en-US" altLang="zh-HK" dirty="0"/>
              <a:t>F1 = 0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8312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149C-1BDF-4279-B6A6-6511A748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imbalanced class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7143-95F3-4346-AAE1-15F7C0EC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Re-sampling</a:t>
            </a:r>
          </a:p>
          <a:p>
            <a:r>
              <a:rPr lang="en-US" altLang="zh-HK" dirty="0"/>
              <a:t>Class weighting</a:t>
            </a:r>
          </a:p>
          <a:p>
            <a:r>
              <a:rPr lang="en-US" altLang="zh-HK" dirty="0"/>
              <a:t>SMOTE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6022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>
                <a:solidFill>
                  <a:srgbClr val="FFFFFF"/>
                </a:solidFill>
              </a:rPr>
              <a:t>今天</a:t>
            </a:r>
            <a:r>
              <a:rPr lang="zh-TW" altLang="en-US">
                <a:solidFill>
                  <a:srgbClr val="FFFFFF"/>
                </a:solidFill>
              </a:rPr>
              <a:t>課堂</a:t>
            </a:r>
            <a:r>
              <a:rPr lang="zh-TW" altLang="zh-HK">
                <a:solidFill>
                  <a:srgbClr val="FFFFFF"/>
                </a:solidFill>
              </a:rPr>
              <a:t>概要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Model Evaluation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Pipeline &amp; Validation (Holdout &amp; k-fold)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Over- and underfitting addressed with validation curves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Evaluation matrix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74824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DAC6F-C012-4F8E-B01D-8792335E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下</a:t>
            </a:r>
            <a:r>
              <a:rPr lang="zh-TW" altLang="en-US" dirty="0">
                <a:solidFill>
                  <a:srgbClr val="FFFFFF"/>
                </a:solidFill>
              </a:rPr>
              <a:t>一課</a:t>
            </a:r>
            <a:r>
              <a:rPr lang="en-US" altLang="zh-TW" dirty="0">
                <a:solidFill>
                  <a:srgbClr val="FFFFFF"/>
                </a:solidFill>
              </a:rPr>
              <a:t>…</a:t>
            </a:r>
            <a:endParaRPr lang="zh-HK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3350-5BC8-4858-A33D-12AA5D0E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Summarize the topics covered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Introduction of deep learning and demonstration of selected application (e.g. Text summarization or computer vision)</a:t>
            </a:r>
          </a:p>
        </p:txBody>
      </p:sp>
    </p:spTree>
    <p:extLst>
      <p:ext uri="{BB962C8B-B14F-4D97-AF65-F5344CB8AC3E}">
        <p14:creationId xmlns:p14="http://schemas.microsoft.com/office/powerpoint/2010/main" val="905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zh-TW" altLang="zh-HK" dirty="0"/>
              <a:t>課程目標</a:t>
            </a:r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568" y="804333"/>
            <a:ext cx="7362432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了解基本的數據分析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了解基本的機器學習</a:t>
            </a:r>
            <a:r>
              <a:rPr lang="en-US" altLang="zh-TW" dirty="0"/>
              <a:t>(</a:t>
            </a:r>
            <a:r>
              <a:rPr lang="zh-TW" altLang="zh-HK" dirty="0"/>
              <a:t>M</a:t>
            </a:r>
            <a:r>
              <a:rPr lang="en-US" altLang="zh-TW" dirty="0" err="1"/>
              <a:t>achine</a:t>
            </a:r>
            <a:r>
              <a:rPr lang="en-US" altLang="zh-TW" dirty="0"/>
              <a:t> Learning)</a:t>
            </a:r>
            <a:r>
              <a:rPr lang="zh-TW" altLang="zh-HK" dirty="0"/>
              <a:t>方法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掌握</a:t>
            </a:r>
            <a:r>
              <a:rPr lang="zh-TW" altLang="zh-HK" dirty="0"/>
              <a:t>Python的基本操作和一些有用的</a:t>
            </a:r>
            <a:r>
              <a:rPr lang="en-US" altLang="zh-TW" dirty="0"/>
              <a:t>package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處理</a:t>
            </a:r>
            <a:r>
              <a:rPr lang="zh-TW" altLang="en-US" dirty="0"/>
              <a:t>及</a:t>
            </a:r>
            <a:r>
              <a:rPr lang="zh-TW" altLang="zh-HK" dirty="0"/>
              <a:t>從網上下載數據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在Python上應用機器學習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9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>
                <a:solidFill>
                  <a:srgbClr val="FFFFFF"/>
                </a:solidFill>
              </a:rPr>
              <a:t>今天</a:t>
            </a:r>
            <a:r>
              <a:rPr lang="zh-TW" altLang="en-US">
                <a:solidFill>
                  <a:srgbClr val="FFFFFF"/>
                </a:solidFill>
              </a:rPr>
              <a:t>課堂</a:t>
            </a:r>
            <a:r>
              <a:rPr lang="zh-TW" altLang="zh-HK">
                <a:solidFill>
                  <a:srgbClr val="FFFFFF"/>
                </a:solidFill>
              </a:rPr>
              <a:t>概要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Model Evaluation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Pipeline &amp; Validation (Holdout &amp; k-fold)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Over- and underfitting addressed with validation curves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Evaluation matrix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8909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ADE2-FCC4-4908-B4FE-241C4A3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endParaRPr lang="zh-HK" altLang="en-US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240AC9-2BB4-49BE-8C88-71C7CFAB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6648" y="2286000"/>
            <a:ext cx="5234841" cy="4022725"/>
          </a:xfrm>
        </p:spPr>
      </p:pic>
    </p:spTree>
    <p:extLst>
      <p:ext uri="{BB962C8B-B14F-4D97-AF65-F5344CB8AC3E}">
        <p14:creationId xmlns:p14="http://schemas.microsoft.com/office/powerpoint/2010/main" val="16868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ADE2-FCC4-4908-B4FE-241C4A3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Holdout Validation</a:t>
            </a:r>
            <a:endParaRPr lang="zh-HK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34776B-67D9-4267-A859-F300E6C35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559" y="2286000"/>
            <a:ext cx="5443019" cy="4022725"/>
          </a:xfrm>
        </p:spPr>
      </p:pic>
    </p:spTree>
    <p:extLst>
      <p:ext uri="{BB962C8B-B14F-4D97-AF65-F5344CB8AC3E}">
        <p14:creationId xmlns:p14="http://schemas.microsoft.com/office/powerpoint/2010/main" val="296745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ADE2-FCC4-4908-B4FE-241C4A3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Validation</a:t>
            </a:r>
            <a:endParaRPr lang="zh-HK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B6CD5-2E55-4509-BEF4-255C7ECA6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9554" y="2084832"/>
            <a:ext cx="7235555" cy="40227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17936A-CCFA-424C-81B7-4DABAF12392A}"/>
              </a:ext>
            </a:extLst>
          </p:cNvPr>
          <p:cNvSpPr txBox="1"/>
          <p:nvPr/>
        </p:nvSpPr>
        <p:spPr>
          <a:xfrm>
            <a:off x="8455630" y="3964460"/>
            <a:ext cx="3267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Intend to avoid the possible </a:t>
            </a:r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bias introduced by relying on any one particular division into test and train components</a:t>
            </a:r>
            <a:r>
              <a:rPr lang="en-US" altLang="zh-HK" dirty="0"/>
              <a:t>, to partition the original set in several different ways and to compute an average score over the different partitions.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2096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F9FFE27-C8B3-4D11-A19E-B82B81087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E12A7-D0DB-420A-88CB-62221350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altLang="zh-HK" sz="4400" b="1"/>
              <a:t>Diagnosing bias and variance</a:t>
            </a:r>
            <a:br>
              <a:rPr lang="en-US" altLang="zh-HK" sz="4400" b="1"/>
            </a:br>
            <a:endParaRPr lang="zh-HK" altLang="en-US" sz="44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B2FB2D-0639-41A5-BE02-A5CEA697B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6">
            <a:extLst>
              <a:ext uri="{FF2B5EF4-FFF2-40B4-BE49-F238E27FC236}">
                <a16:creationId xmlns:a16="http://schemas.microsoft.com/office/drawing/2014/main" id="{A2663B07-EAF1-41DF-8D71-25A887E7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/>
              <a:t>High bias – Too restricted model</a:t>
            </a: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/>
              <a:t>High variance – Too complicated model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378A89B-F228-4F28-A691-A54E5BF1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39" y="1254093"/>
            <a:ext cx="5419241" cy="46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0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12A7-D0DB-420A-88CB-62221350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Diagnosing bias and variance</a:t>
            </a:r>
            <a:br>
              <a:rPr lang="en-US" altLang="zh-HK" b="1" dirty="0"/>
            </a:br>
            <a:endParaRPr lang="zh-HK" alt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D43C404-BE64-4AFA-A61C-582E9C37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695" y="2250059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55032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ADE2-FCC4-4908-B4FE-241C4A3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Over- and underfitting addressed with validation curves</a:t>
            </a:r>
            <a:br>
              <a:rPr lang="en-US" altLang="zh-TW" dirty="0"/>
            </a:br>
            <a:endParaRPr lang="zh-HK" altLang="en-US" dirty="0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99EAA6C0-7B36-4D48-9506-5DC65A618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920" y="2355543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262767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380</Words>
  <Application>Microsoft Office PowerPoint</Application>
  <PresentationFormat>Widescreen</PresentationFormat>
  <Paragraphs>87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Tw Cen MT</vt:lpstr>
      <vt:lpstr>Tw Cen MT Condensed</vt:lpstr>
      <vt:lpstr>Wingdings 3</vt:lpstr>
      <vt:lpstr>Integral</vt:lpstr>
      <vt:lpstr>應用機器學習</vt:lpstr>
      <vt:lpstr>課程目標</vt:lpstr>
      <vt:lpstr>今天課堂概要</vt:lpstr>
      <vt:lpstr>Pipeline</vt:lpstr>
      <vt:lpstr>Holdout Validation</vt:lpstr>
      <vt:lpstr>k-fold Validation</vt:lpstr>
      <vt:lpstr>Diagnosing bias and variance </vt:lpstr>
      <vt:lpstr>Diagnosing bias and variance </vt:lpstr>
      <vt:lpstr>Over- and underfitting addressed with validation curves </vt:lpstr>
      <vt:lpstr>Evaluation matrix</vt:lpstr>
      <vt:lpstr>“Misleading” accuracy</vt:lpstr>
      <vt:lpstr>Evaluation measures</vt:lpstr>
      <vt:lpstr>imbalanced class</vt:lpstr>
      <vt:lpstr>今天課堂概要</vt:lpstr>
      <vt:lpstr>下一課…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應用機器學習</dc:title>
  <dc:creator>singfan chan</dc:creator>
  <cp:lastModifiedBy>singfan chan</cp:lastModifiedBy>
  <cp:revision>2</cp:revision>
  <dcterms:created xsi:type="dcterms:W3CDTF">2020-07-12T05:56:58Z</dcterms:created>
  <dcterms:modified xsi:type="dcterms:W3CDTF">2020-07-12T06:00:46Z</dcterms:modified>
</cp:coreProperties>
</file>