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7" r:id="rId2"/>
    <p:sldId id="263" r:id="rId3"/>
    <p:sldId id="299" r:id="rId4"/>
    <p:sldId id="316" r:id="rId5"/>
    <p:sldId id="317" r:id="rId6"/>
    <p:sldId id="318" r:id="rId7"/>
    <p:sldId id="325" r:id="rId8"/>
    <p:sldId id="324" r:id="rId9"/>
    <p:sldId id="319" r:id="rId10"/>
    <p:sldId id="320" r:id="rId11"/>
    <p:sldId id="321" r:id="rId12"/>
    <p:sldId id="322" r:id="rId13"/>
    <p:sldId id="323" r:id="rId14"/>
    <p:sldId id="314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9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2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FFE27-C8B3-4D11-A19E-B82B8108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AC031-3238-4A78-AAED-82E84B6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altLang="zh-HK" sz="4400"/>
              <a:t>Evaluation matrix</a:t>
            </a:r>
            <a:endParaRPr lang="zh-HK" altLang="en-US" sz="4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2FB2D-0639-41A5-BE02-A5CEA697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2DF2135-02A3-45CA-9C8F-EF58DA3E8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3270" y="1458930"/>
                <a:ext cx="4816729" cy="4798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Recall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zh-HK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F1          =</a:t>
                </a:r>
                <a14:m>
                  <m:oMath xmlns:m="http://schemas.openxmlformats.org/officeDocument/2006/math">
                    <m:r>
                      <a:rPr lang="en-US" altLang="zh-HK" sz="1800" i="1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H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𝑃𝑅𝐸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𝑅𝐸𝐶𝐴𝐿𝐿</m:t>
                        </m:r>
                      </m:num>
                      <m:den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𝑃𝑅𝐸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𝑅𝐸𝐶𝐴𝐿𝐿</m:t>
                        </m:r>
                      </m:den>
                    </m:f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𝑃𝑟𝑒</m:t>
                            </m:r>
                          </m:den>
                        </m:f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2DF2135-02A3-45CA-9C8F-EF58DA3E8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3270" y="1458930"/>
                <a:ext cx="4816729" cy="4798032"/>
              </a:xfrm>
              <a:blipFill>
                <a:blip r:embed="rId3"/>
                <a:stretch>
                  <a:fillRect l="-202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5E341D-33BD-4944-B831-AA1B2E44A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105927"/>
            <a:ext cx="4175762" cy="37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F67-8BCB-4C05-874A-6BFF574E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82F88-3B8E-4F9C-A062-D97FA574F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462392"/>
              </p:ext>
            </p:extLst>
          </p:nvPr>
        </p:nvGraphicFramePr>
        <p:xfrm>
          <a:off x="1126224" y="2948144"/>
          <a:ext cx="972026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88114853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36725553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7969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0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900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6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5AA8AF-5FA8-4390-88F9-ACDFFB94C468}"/>
              </a:ext>
            </a:extLst>
          </p:cNvPr>
          <p:cNvSpPr txBox="1"/>
          <p:nvPr/>
        </p:nvSpPr>
        <p:spPr>
          <a:xfrm>
            <a:off x="1126224" y="4240863"/>
            <a:ext cx="99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Accuracy = (20+900)/(20+70+10+900) = 0.92</a:t>
            </a:r>
            <a:endParaRPr lang="zh-HK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5DF12-265A-4842-8E06-D4ED1D30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3891"/>
              </p:ext>
            </p:extLst>
          </p:nvPr>
        </p:nvGraphicFramePr>
        <p:xfrm>
          <a:off x="1126223" y="4610195"/>
          <a:ext cx="972026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423840476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64902285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73743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29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939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901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EE8855-44B4-40D1-BC4D-FAF732B7FECF}"/>
              </a:ext>
            </a:extLst>
          </p:cNvPr>
          <p:cNvSpPr txBox="1"/>
          <p:nvPr/>
        </p:nvSpPr>
        <p:spPr>
          <a:xfrm>
            <a:off x="1023937" y="2578812"/>
            <a:ext cx="10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Suppose that there is a data set which has 1,000 data points (970 with false label and 30 with true label).</a:t>
            </a:r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434A4-850B-4A3A-85A5-1B58AFA30AB1}"/>
              </a:ext>
            </a:extLst>
          </p:cNvPr>
          <p:cNvSpPr txBox="1"/>
          <p:nvPr/>
        </p:nvSpPr>
        <p:spPr>
          <a:xfrm>
            <a:off x="1102194" y="5902914"/>
            <a:ext cx="99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Accuracy = 940/970= </a:t>
            </a:r>
            <a:r>
              <a:rPr lang="en-US" altLang="zh-HK" dirty="0">
                <a:solidFill>
                  <a:srgbClr val="FF0000"/>
                </a:solidFill>
              </a:rPr>
              <a:t>0.96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AA9-1124-420F-A873-A3A27C23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BE1A-C47E-48CF-9332-7AE66483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1:</a:t>
            </a:r>
          </a:p>
          <a:p>
            <a:r>
              <a:rPr lang="en-US" altLang="zh-HK" dirty="0"/>
              <a:t>Precision = 20/(20+70)=0.222</a:t>
            </a:r>
          </a:p>
          <a:p>
            <a:r>
              <a:rPr lang="en-US" altLang="zh-HK" dirty="0"/>
              <a:t>Recall = 20/(20+10)=0.667</a:t>
            </a:r>
          </a:p>
          <a:p>
            <a:r>
              <a:rPr lang="en-US" altLang="zh-HK" dirty="0"/>
              <a:t>F1 = 0.333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2:</a:t>
            </a:r>
          </a:p>
          <a:p>
            <a:r>
              <a:rPr lang="en-US" altLang="zh-HK" dirty="0"/>
              <a:t>Precision = 0/(30)</a:t>
            </a:r>
            <a:endParaRPr lang="zh-HK" altLang="en-US" dirty="0"/>
          </a:p>
          <a:p>
            <a:r>
              <a:rPr lang="en-US" altLang="zh-HK" dirty="0"/>
              <a:t>Recall = 1/(1+30)=0.032</a:t>
            </a:r>
          </a:p>
          <a:p>
            <a:r>
              <a:rPr lang="en-US" altLang="zh-HK" dirty="0"/>
              <a:t>F1 = 0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8312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149C-1BDF-4279-B6A6-6511A748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Unbalanced data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7143-95F3-4346-AAE1-15F7C0EC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Re-sampling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6022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Model Evaluation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Pipeline &amp; Validation (Holdout &amp; k-fold)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Over- and underfitting addressed with validation curves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Evaluation matrix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74824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Summarize the topics covered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Introduction of deep learning and demonstration of selected application (e.g. Text summarization or computer vision)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Model Evaluation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Pipeline &amp; Validation (Holdout &amp; k-fold)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Over- and underfitting addressed with validation curves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Evaluation matrix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endParaRPr lang="zh-HK" alt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240AC9-2BB4-49BE-8C88-71C7CFAB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6648" y="2286000"/>
            <a:ext cx="5234841" cy="4022725"/>
          </a:xfrm>
        </p:spPr>
      </p:pic>
    </p:spTree>
    <p:extLst>
      <p:ext uri="{BB962C8B-B14F-4D97-AF65-F5344CB8AC3E}">
        <p14:creationId xmlns:p14="http://schemas.microsoft.com/office/powerpoint/2010/main" val="1686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Holdout Validation</a:t>
            </a:r>
            <a:endParaRPr lang="zh-HK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4776B-67D9-4267-A859-F300E6C3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559" y="2286000"/>
            <a:ext cx="5443019" cy="4022725"/>
          </a:xfrm>
        </p:spPr>
      </p:pic>
    </p:spTree>
    <p:extLst>
      <p:ext uri="{BB962C8B-B14F-4D97-AF65-F5344CB8AC3E}">
        <p14:creationId xmlns:p14="http://schemas.microsoft.com/office/powerpoint/2010/main" val="29674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Validation</a:t>
            </a:r>
            <a:endParaRPr lang="zh-HK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B6CD5-2E55-4509-BEF4-255C7ECA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291" y="2286000"/>
            <a:ext cx="7235555" cy="4022725"/>
          </a:xfrm>
        </p:spPr>
      </p:pic>
    </p:spTree>
    <p:extLst>
      <p:ext uri="{BB962C8B-B14F-4D97-AF65-F5344CB8AC3E}">
        <p14:creationId xmlns:p14="http://schemas.microsoft.com/office/powerpoint/2010/main" val="412096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12A7-D0DB-420A-88CB-6222135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HK" sz="3500" b="1">
                <a:solidFill>
                  <a:srgbClr val="FFFFFF"/>
                </a:solidFill>
              </a:rPr>
              <a:t>Diagnosing bias and variance</a:t>
            </a:r>
            <a:br>
              <a:rPr lang="en-US" altLang="zh-HK" sz="3500" b="1">
                <a:solidFill>
                  <a:srgbClr val="FFFFFF"/>
                </a:solidFill>
              </a:rPr>
            </a:br>
            <a:endParaRPr lang="zh-HK" altLang="en-US" sz="3500">
              <a:solidFill>
                <a:srgbClr val="FFFFFF"/>
              </a:solidFill>
            </a:endParaRPr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6">
            <a:extLst>
              <a:ext uri="{FF2B5EF4-FFF2-40B4-BE49-F238E27FC236}">
                <a16:creationId xmlns:a16="http://schemas.microsoft.com/office/drawing/2014/main" id="{A2663B07-EAF1-41DF-8D71-25A887E7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85" y="1155843"/>
            <a:ext cx="5302056" cy="4926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High bias – Too restricted model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High variance – Too complicated model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378A89B-F228-4F28-A691-A54E5BF1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19218"/>
            <a:ext cx="4281055" cy="36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12A7-D0DB-420A-88CB-62221350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Diagnosing bias and variance</a:t>
            </a:r>
            <a:br>
              <a:rPr lang="en-US" altLang="zh-HK" b="1" dirty="0"/>
            </a:br>
            <a:endParaRPr lang="zh-HK" alt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D43C404-BE64-4AFA-A61C-582E9C37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95" y="2250059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55032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Over- and underfitting addressed with validation curves</a:t>
            </a:r>
            <a:br>
              <a:rPr lang="en-US" altLang="zh-TW" dirty="0"/>
            </a:br>
            <a:endParaRPr lang="zh-HK" alt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99EAA6C0-7B36-4D48-9506-5DC65A61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20" y="2355543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262767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330</Words>
  <Application>Microsoft Office PowerPoint</Application>
  <PresentationFormat>Widescreen</PresentationFormat>
  <Paragraphs>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Tw Cen MT</vt:lpstr>
      <vt:lpstr>Tw Cen MT Condensed</vt:lpstr>
      <vt:lpstr>Wingdings 3</vt:lpstr>
      <vt:lpstr>Integral</vt:lpstr>
      <vt:lpstr>應用機器學習</vt:lpstr>
      <vt:lpstr>課程目標</vt:lpstr>
      <vt:lpstr>今天課堂概要</vt:lpstr>
      <vt:lpstr>Pipeline</vt:lpstr>
      <vt:lpstr>Holdout Validation</vt:lpstr>
      <vt:lpstr>k-fold Validation</vt:lpstr>
      <vt:lpstr>Diagnosing bias and variance </vt:lpstr>
      <vt:lpstr>Diagnosing bias and variance </vt:lpstr>
      <vt:lpstr>Over- and underfitting addressed with validation curves </vt:lpstr>
      <vt:lpstr>Evaluation matrix</vt:lpstr>
      <vt:lpstr>PowerPoint Presentation</vt:lpstr>
      <vt:lpstr>PowerPoint Presentation</vt:lpstr>
      <vt:lpstr>Unbalanced data</vt:lpstr>
      <vt:lpstr>今天課堂概要</vt:lpstr>
      <vt:lpstr>下一課…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2</cp:revision>
  <dcterms:created xsi:type="dcterms:W3CDTF">2019-09-08T14:25:47Z</dcterms:created>
  <dcterms:modified xsi:type="dcterms:W3CDTF">2019-09-08T14:27:17Z</dcterms:modified>
</cp:coreProperties>
</file>