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7" r:id="rId2"/>
    <p:sldId id="263" r:id="rId3"/>
    <p:sldId id="299" r:id="rId4"/>
    <p:sldId id="327" r:id="rId5"/>
    <p:sldId id="328" r:id="rId6"/>
    <p:sldId id="331" r:id="rId7"/>
    <p:sldId id="332" r:id="rId8"/>
    <p:sldId id="339" r:id="rId9"/>
    <p:sldId id="340" r:id="rId10"/>
    <p:sldId id="341" r:id="rId11"/>
    <p:sldId id="326" r:id="rId12"/>
    <p:sldId id="330" r:id="rId13"/>
    <p:sldId id="329" r:id="rId14"/>
    <p:sldId id="333" r:id="rId15"/>
    <p:sldId id="334" r:id="rId16"/>
    <p:sldId id="335" r:id="rId17"/>
    <p:sldId id="336" r:id="rId18"/>
    <p:sldId id="337" r:id="rId19"/>
    <p:sldId id="293" r:id="rId20"/>
    <p:sldId id="338" r:id="rId21"/>
    <p:sldId id="34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1904" autoAdjust="0"/>
  </p:normalViewPr>
  <p:slideViewPr>
    <p:cSldViewPr snapToGrid="0">
      <p:cViewPr varScale="1">
        <p:scale>
          <a:sx n="76" d="100"/>
          <a:sy n="76" d="100"/>
        </p:scale>
        <p:origin x="13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https://towardsdatascience.com/gradient-descent-algorithm-and-its-variants-10f652806a3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1" dirty="0"/>
              <a:t>Some Observations:</a:t>
            </a:r>
          </a:p>
          <a:p>
            <a:r>
              <a:rPr lang="en-US" altLang="zh-HK" dirty="0"/>
              <a:t>Dropout forces a neural network to learn more robust features that are useful in conjunction with many different random subsets of the other neurons.</a:t>
            </a:r>
          </a:p>
          <a:p>
            <a:r>
              <a:rPr lang="en-US" altLang="zh-HK" dirty="0"/>
              <a:t>Dropout roughly doubles the number of iterations required to converge. However, training time for each epoch is less.</a:t>
            </a:r>
          </a:p>
          <a:p>
            <a:r>
              <a:rPr lang="en-US" altLang="zh-HK" dirty="0"/>
              <a:t>With H hidden units, each of which can be dropped, we have 2^H possible models. In testing phase, the entire network is considered and each activation is reduced by a factor </a:t>
            </a:r>
            <a:r>
              <a:rPr lang="en-US" altLang="zh-HK" i="1" dirty="0"/>
              <a:t>p.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.com.tw/products/0010778000?sloc=ma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C07-6F24-4DC5-BD44-75BB16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LSTM Cell</a:t>
            </a:r>
            <a:endParaRPr lang="zh-HK" alt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FFAA58-B474-46AA-8331-C364C2E3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44"/>
          <a:stretch/>
        </p:blipFill>
        <p:spPr>
          <a:xfrm>
            <a:off x="2661008" y="2300590"/>
            <a:ext cx="6244270" cy="3658422"/>
          </a:xfrm>
        </p:spPr>
      </p:pic>
    </p:spTree>
    <p:extLst>
      <p:ext uri="{BB962C8B-B14F-4D97-AF65-F5344CB8AC3E}">
        <p14:creationId xmlns:p14="http://schemas.microsoft.com/office/powerpoint/2010/main" val="41598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3A0-A7BE-44CE-B3A7-52A6A3F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Initializing neural networks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7EE-0713-457B-85FC-B90C8C25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3"/>
              </a:rPr>
              <a:t>https://www.deeplearning.ai/ai-notes/initialization/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046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F1B5-AA61-4B86-9798-F44CD86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75396" cy="1499616"/>
          </a:xfrm>
        </p:spPr>
        <p:txBody>
          <a:bodyPr/>
          <a:lstStyle/>
          <a:p>
            <a:r>
              <a:rPr lang="en-US" altLang="zh-HK" dirty="0" err="1"/>
              <a:t>Trainnnig</a:t>
            </a:r>
            <a:r>
              <a:rPr lang="en-US" altLang="zh-HK" dirty="0"/>
              <a:t> </a:t>
            </a:r>
            <a:r>
              <a:rPr lang="en-US" altLang="zh-HK" dirty="0" err="1"/>
              <a:t>Algo</a:t>
            </a:r>
            <a:r>
              <a:rPr lang="en-US" altLang="zh-HK" dirty="0"/>
              <a:t>: Mini-batch gradient descent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191C-AFC6-4027-8679-FD43C3E2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Mini-batch gradient descent </a:t>
            </a:r>
            <a:r>
              <a:rPr lang="en-US" altLang="zh-HK" dirty="0"/>
              <a:t>is a variation of the gradient descent algorithm that splits the training dataset into small batches that are used to calculate model error and update model coefficients.</a:t>
            </a:r>
          </a:p>
          <a:p>
            <a:endParaRPr lang="en-US" altLang="zh-HK" dirty="0"/>
          </a:p>
          <a:p>
            <a:r>
              <a:rPr lang="en-US" altLang="zh-HK" b="1" dirty="0"/>
              <a:t>Upsides</a:t>
            </a:r>
          </a:p>
          <a:p>
            <a:r>
              <a:rPr lang="en-US" altLang="zh-HK" dirty="0"/>
              <a:t>The model update frequency is higher than batch gradient descent which allows for a more robust convergence, avoiding local minima.</a:t>
            </a:r>
          </a:p>
          <a:p>
            <a:r>
              <a:rPr lang="en-US" altLang="zh-HK" dirty="0"/>
              <a:t>The batched updates provide a computationally more efficient process than stochastic gradient descent.</a:t>
            </a:r>
          </a:p>
          <a:p>
            <a:r>
              <a:rPr lang="en-US" altLang="zh-HK" dirty="0"/>
              <a:t>The batching allows both the efficiency of not having all training data in memory and algorithm implementations.</a:t>
            </a:r>
          </a:p>
          <a:p>
            <a:r>
              <a:rPr lang="en-US" altLang="zh-HK" b="1" dirty="0"/>
              <a:t>Downsides</a:t>
            </a:r>
          </a:p>
          <a:p>
            <a:r>
              <a:rPr lang="en-US" altLang="zh-HK" dirty="0"/>
              <a:t>Mini-batch requires the configuration of an additional “mini-batch size” hyperparameter for the learning algorithm.</a:t>
            </a:r>
          </a:p>
          <a:p>
            <a:r>
              <a:rPr lang="en-US" altLang="zh-HK" dirty="0"/>
              <a:t>Error information must be accumulated across mini-batches of training examples like batch gradient descent.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62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F1D-0933-4AC6-BF4E-819CEAB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Epoch - Batch Size - Iterations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AADD-E58E-4253-BD0D-E66D5DD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Epoch: One Epoch is when an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ENTIRE</a:t>
            </a:r>
            <a:r>
              <a:rPr lang="en-US" altLang="zh-HK" dirty="0"/>
              <a:t> dataset is passed forward and backward through the neural network only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ONCE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Batch Size: Total number of training examples present in a single batch.</a:t>
            </a:r>
          </a:p>
          <a:p>
            <a:endParaRPr lang="en-US" altLang="zh-HK" dirty="0"/>
          </a:p>
          <a:p>
            <a:r>
              <a:rPr lang="en-US" altLang="zh-HK" dirty="0"/>
              <a:t>Iterations: The number of batches needed to complete one epoch.</a:t>
            </a:r>
          </a:p>
          <a:p>
            <a:endParaRPr lang="en-US" altLang="zh-HK" dirty="0"/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We can divide the dataset of 2000 examples into batches of 500 then it will take 4 iterations to complete 1 epoch.</a:t>
            </a:r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Where Batch Size is 500 and Iterations is 4, for 1 complete epoch.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A6B0-5307-4159-B621-B8C37A6D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Regularization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FF5-2CB0-4E4E-AA42-FE51FDF6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Regularization with penalization of L1 &amp; L2</a:t>
            </a:r>
          </a:p>
          <a:p>
            <a:r>
              <a:rPr lang="en-US" altLang="zh-HK" dirty="0"/>
              <a:t>Dropout (Srivastava 2014)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3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277-3C9B-4505-BD22-150E58A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Dropout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5EEA-57A1-4EB3-BAA9-C2C3BA81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The term “dropout” refers to dropping out units (both hidden and visible) in a neural network.</a:t>
            </a:r>
          </a:p>
          <a:p>
            <a:r>
              <a:rPr lang="en-US" altLang="zh-HK" dirty="0"/>
              <a:t>Simply put, dropout refers to ignoring units (i.e. neurons) during the training phase of certain set of neurons which is chosen at random. By “ignoring”, I mean these units are not considered during a particular forward or backward pass.</a:t>
            </a:r>
          </a:p>
          <a:p>
            <a:endParaRPr lang="en-US" altLang="zh-HK" dirty="0"/>
          </a:p>
          <a:p>
            <a:r>
              <a:rPr lang="en-US" altLang="zh-HK" b="1" dirty="0"/>
              <a:t>Some Observations: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forces a neural network to learn more robust features that are useful in conjunction with many different random subsets of the other neurons.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roughly doubles the number of iterations required to converge. However, training time for each epoch is less.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4150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CD8-CB73-46A7-9861-AF747FD9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Mnist</a:t>
            </a:r>
            <a:r>
              <a:rPr lang="en-US" altLang="zh-HK" dirty="0"/>
              <a:t> 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948B-9609-49BD-A191-2457389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http://yann.lecun.com/exdb/mnist/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17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A40D-5B35-46C4-83B1-05A5ADF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Install </a:t>
            </a:r>
            <a:r>
              <a:rPr lang="en-US" altLang="zh-HK" dirty="0" err="1"/>
              <a:t>keras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F55-BF41-43E4-86F5-6A9A3F6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Run code on anaconda prompt: pip install </a:t>
            </a:r>
            <a:r>
              <a:rPr lang="en-US" altLang="zh-HK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en-US" altLang="zh-HK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HK" dirty="0"/>
          </a:p>
          <a:p>
            <a:r>
              <a:rPr lang="en-US" altLang="zh-HK" dirty="0"/>
              <a:t>https://www.tensorflow.org/install/gpu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952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24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Medium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2670-A058-4D13-A587-604C5E57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en-US" altLang="zh-HK" dirty="0"/>
              <a:t>Suggested books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F4A-FD8F-4F64-B7FE-F933477F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27048" cy="4023360"/>
          </a:xfrm>
        </p:spPr>
        <p:txBody>
          <a:bodyPr>
            <a:normAutofit/>
          </a:bodyPr>
          <a:lstStyle/>
          <a:p>
            <a:r>
              <a:rPr lang="en-US" altLang="zh-HK" sz="2000"/>
              <a:t>Deep Learning with Python </a:t>
            </a:r>
          </a:p>
          <a:p>
            <a:r>
              <a:rPr lang="en-US" altLang="zh-HK" sz="2000"/>
              <a:t>by Francois Chollet</a:t>
            </a:r>
          </a:p>
          <a:p>
            <a:endParaRPr lang="en-US" altLang="zh-HK" sz="2000"/>
          </a:p>
          <a:p>
            <a:r>
              <a:rPr lang="en-US" altLang="zh-HK" sz="2000"/>
              <a:t>Hands-On Machine Learning with Scikit-Learn and TensorFlow</a:t>
            </a:r>
          </a:p>
          <a:p>
            <a:r>
              <a:rPr lang="en-US" altLang="zh-HK" sz="2000"/>
              <a:t> by Aurelien Geron </a:t>
            </a:r>
          </a:p>
          <a:p>
            <a:endParaRPr lang="en-US" altLang="zh-HK" sz="2000"/>
          </a:p>
          <a:p>
            <a:r>
              <a:rPr lang="en-US" altLang="zh-HK" sz="2000"/>
              <a:t>Python Machine Learning </a:t>
            </a:r>
          </a:p>
          <a:p>
            <a:r>
              <a:rPr lang="en-US" altLang="zh-HK" sz="2000"/>
              <a:t>by Sebastian Raschka</a:t>
            </a:r>
            <a:endParaRPr lang="zh-HK" altLang="en-US" sz="200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F5A9CB-9484-4E26-863F-D0FAE61F6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 r="2440" b="-7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57A7DE-CBAF-41EF-8581-F1C9032E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izard&#10;&#10;Description automatically generated">
            <a:extLst>
              <a:ext uri="{FF2B5EF4-FFF2-40B4-BE49-F238E27FC236}">
                <a16:creationId xmlns:a16="http://schemas.microsoft.com/office/drawing/2014/main" id="{2C2D7DEC-2B90-429D-B7F1-19F43DBC6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430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8895-CF9D-46C0-A025-0E09B565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81" b="3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C344-EA70-4BC7-99BA-4FB0924C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Python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5178-6868-42F5-89D4-3188B176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：網路爬蟲與資料視覺化應用實務</a:t>
            </a:r>
          </a:p>
          <a:p>
            <a:r>
              <a:rPr lang="zh-HK" altLang="en-US" b="1" dirty="0"/>
              <a:t>高效率資料分析：使用</a:t>
            </a:r>
            <a:r>
              <a:rPr lang="en-US" altLang="zh-HK" b="1" dirty="0"/>
              <a:t>Python</a:t>
            </a:r>
          </a:p>
          <a:p>
            <a:r>
              <a:rPr lang="en-US" altLang="zh-TW" b="1" dirty="0"/>
              <a:t>Python </a:t>
            </a:r>
            <a:r>
              <a:rPr lang="zh-TW" altLang="en-US" b="1" dirty="0"/>
              <a:t>資料運算與分析實戰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https://www.books.com.tw/products/0010778000?sloc=main</a:t>
            </a:r>
            <a:endParaRPr lang="en-US" altLang="zh-TW" b="1" dirty="0"/>
          </a:p>
          <a:p>
            <a:endParaRPr lang="zh-TW" altLang="en-US" b="1" dirty="0"/>
          </a:p>
          <a:p>
            <a:endParaRPr lang="zh-HK" altLang="en-US" dirty="0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2F7FA51-210B-47DD-89D6-6D9C18132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99" y="5333528"/>
            <a:ext cx="1495425" cy="12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372F-7CEB-43D5-93F8-0397414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Neural network design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44589-5FE3-4DE3-AD7E-4B5DA2F7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667" y="2286000"/>
            <a:ext cx="6590803" cy="4022725"/>
          </a:xfrm>
        </p:spPr>
      </p:pic>
    </p:spTree>
    <p:extLst>
      <p:ext uri="{BB962C8B-B14F-4D97-AF65-F5344CB8AC3E}">
        <p14:creationId xmlns:p14="http://schemas.microsoft.com/office/powerpoint/2010/main" val="1751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35AF-50E1-4025-894E-228FC83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E1009-5785-4D5B-B076-FF9299C7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25" y="642547"/>
            <a:ext cx="6507514" cy="5762162"/>
          </a:xfrm>
        </p:spPr>
      </p:pic>
    </p:spTree>
    <p:extLst>
      <p:ext uri="{BB962C8B-B14F-4D97-AF65-F5344CB8AC3E}">
        <p14:creationId xmlns:p14="http://schemas.microsoft.com/office/powerpoint/2010/main" val="34405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FE0E-549B-4AF5-A5FA-8681AD5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37224E-FD22-4D03-A64D-57A8294C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67" y="1193340"/>
            <a:ext cx="4094705" cy="2399016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305534-5ACF-4DF3-AFD1-48E009B3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907010"/>
            <a:ext cx="5254146" cy="252199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D686AD-A508-4FD2-A529-02ACBA7C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69" y="3961195"/>
            <a:ext cx="6115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E84-B25D-4F05-9545-9B9768B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Activation function</a:t>
            </a:r>
            <a:endParaRPr lang="zh-HK" altLang="en-US" dirty="0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A57373D-5607-40AD-8A1A-4C6405E3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238687" cy="543001"/>
          </a:xfr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0D3E763-9B47-4C11-9E6C-8EBF6E0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2" y="2805025"/>
            <a:ext cx="2486372" cy="124794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59AB444-3E55-44D7-B219-B762B84D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37" y="3171554"/>
            <a:ext cx="6861745" cy="2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E9-59ED-45A4-BFCC-B43592BB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Convolution</a:t>
            </a:r>
            <a:endParaRPr lang="zh-HK" alt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D99914D4-EE4F-498F-9D18-F95FE77F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96" y="2291654"/>
            <a:ext cx="4381500" cy="3600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6B87E-B1C4-4622-817C-D0681430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5" y="2084832"/>
            <a:ext cx="3565133" cy="3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A3-B98C-4BBA-BB93-D7E7D30A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Pooling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D3704-FAC1-415D-8829-9E4B0DBC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28" y="2286000"/>
            <a:ext cx="4619281" cy="4022725"/>
          </a:xfrm>
        </p:spPr>
      </p:pic>
    </p:spTree>
    <p:extLst>
      <p:ext uri="{BB962C8B-B14F-4D97-AF65-F5344CB8AC3E}">
        <p14:creationId xmlns:p14="http://schemas.microsoft.com/office/powerpoint/2010/main" val="26181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731</Words>
  <Application>Microsoft Office PowerPoint</Application>
  <PresentationFormat>Widescreen</PresentationFormat>
  <Paragraphs>102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Tw Cen MT</vt:lpstr>
      <vt:lpstr>Tw Cen MT Condensed</vt:lpstr>
      <vt:lpstr>Wingdings</vt:lpstr>
      <vt:lpstr>Wingdings 3</vt:lpstr>
      <vt:lpstr>Integral</vt:lpstr>
      <vt:lpstr>應用機器學習</vt:lpstr>
      <vt:lpstr>課程目標</vt:lpstr>
      <vt:lpstr>今天課堂概要</vt:lpstr>
      <vt:lpstr>Neural network design</vt:lpstr>
      <vt:lpstr>PowerPoint Presentation</vt:lpstr>
      <vt:lpstr>PowerPoint Presentation</vt:lpstr>
      <vt:lpstr>Activation function</vt:lpstr>
      <vt:lpstr>Convolution</vt:lpstr>
      <vt:lpstr>Pooling</vt:lpstr>
      <vt:lpstr>LSTM Cell</vt:lpstr>
      <vt:lpstr>Initializing neural networks</vt:lpstr>
      <vt:lpstr>Trainnnig Algo: Mini-batch gradient descent</vt:lpstr>
      <vt:lpstr>Epoch - Batch Size - Iterations</vt:lpstr>
      <vt:lpstr>Regularization</vt:lpstr>
      <vt:lpstr>Dropout</vt:lpstr>
      <vt:lpstr>Mnist dataset</vt:lpstr>
      <vt:lpstr>Install keras</vt:lpstr>
      <vt:lpstr>今天課堂概要</vt:lpstr>
      <vt:lpstr>下一課…</vt:lpstr>
      <vt:lpstr>Suggested books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22</cp:revision>
  <dcterms:created xsi:type="dcterms:W3CDTF">2019-09-08T14:25:47Z</dcterms:created>
  <dcterms:modified xsi:type="dcterms:W3CDTF">2020-09-13T06:46:08Z</dcterms:modified>
</cp:coreProperties>
</file>