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7"/>
      <p:bold r:id="rId8"/>
    </p:embeddedFont>
    <p:embeddedFont>
      <p:font typeface="Book Antiqua" panose="02040602050305030304" pitchFamily="18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ucida Sans" panose="020B0602030504020204" pitchFamily="34" charset="77"/>
      <p:regular r:id="rId17"/>
      <p:bold r:id="rId18"/>
      <p:italic r:id="rId19"/>
      <p:boldItalic r:id="rId20"/>
    </p:embeddedFont>
    <p:embeddedFont>
      <p:font typeface="Wingdings 2" pitchFamily="2" charset="2"/>
      <p:regular r:id="rId21"/>
    </p:embeddedFont>
    <p:embeddedFont>
      <p:font typeface="Wingdings 3" pitchFamily="2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 autoAdjust="0"/>
  </p:normalViewPr>
  <p:slideViewPr>
    <p:cSldViewPr>
      <p:cViewPr varScale="1">
        <p:scale>
          <a:sx n="140" d="100"/>
          <a:sy n="140" d="100"/>
        </p:scale>
        <p:origin x="28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3DDB-0F27-48C8-B9CF-0D185F38B12D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471C6-AD5F-4A48-85CD-A0853D0DC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06354" y="458797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  <a:t>4/12/21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96"/>
          <p:cNvSpPr txBox="1"/>
          <p:nvPr/>
        </p:nvSpPr>
        <p:spPr>
          <a:xfrm>
            <a:off x="110829" y="0"/>
            <a:ext cx="387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Scraping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4CA36-2B56-7B4D-8FC3-F289C1A33818}"/>
              </a:ext>
            </a:extLst>
          </p:cNvPr>
          <p:cNvSpPr txBox="1"/>
          <p:nvPr/>
        </p:nvSpPr>
        <p:spPr>
          <a:xfrm>
            <a:off x="137256" y="409732"/>
            <a:ext cx="5357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Python to scrap data from </a:t>
            </a:r>
            <a:r>
              <a:rPr lang="en-US" dirty="0" err="1"/>
              <a:t>Openrice</a:t>
            </a:r>
            <a:r>
              <a:rPr lang="en-US" dirty="0"/>
              <a:t> Website. </a:t>
            </a:r>
          </a:p>
          <a:p>
            <a:r>
              <a:rPr lang="en-US" dirty="0"/>
              <a:t>https://</a:t>
            </a:r>
            <a:r>
              <a:rPr lang="en-US" dirty="0" err="1"/>
              <a:t>www.openrice.com</a:t>
            </a:r>
            <a:r>
              <a:rPr lang="en-US" dirty="0"/>
              <a:t>/</a:t>
            </a:r>
            <a:r>
              <a:rPr lang="en-US" dirty="0" err="1"/>
              <a:t>zh</a:t>
            </a:r>
            <a:r>
              <a:rPr lang="en-US" dirty="0"/>
              <a:t>/</a:t>
            </a:r>
            <a:r>
              <a:rPr lang="en-US" dirty="0" err="1"/>
              <a:t>hongkong</a:t>
            </a:r>
            <a:r>
              <a:rPr lang="en-US" dirty="0"/>
              <a:t>/restaurants/district/%E9%9B%A2%E5%B3%B6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B53CACA-5EC6-C549-9C75-2E3D6AFEF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6" y="1692687"/>
            <a:ext cx="5295900" cy="92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3D5277-68E6-D444-B62F-08EB765B4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6" y="2678158"/>
            <a:ext cx="8621903" cy="700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69E895-5D81-3246-82D0-2450A05F3878}"/>
              </a:ext>
            </a:extLst>
          </p:cNvPr>
          <p:cNvSpPr txBox="1"/>
          <p:nvPr/>
        </p:nvSpPr>
        <p:spPr>
          <a:xfrm>
            <a:off x="0" y="3400420"/>
            <a:ext cx="9206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above two steps for example. We inspect the website source page and find the </a:t>
            </a:r>
          </a:p>
          <a:p>
            <a:r>
              <a:rPr lang="en-US" dirty="0"/>
              <a:t>attribute we require such as restaurant name, address, region, price and score and so on.</a:t>
            </a:r>
          </a:p>
          <a:p>
            <a:r>
              <a:rPr lang="en-US" dirty="0"/>
              <a:t>After scraping, we save it to a csv file.</a:t>
            </a: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E58930-BC4E-004C-B02A-70D7D044A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32" y="-21069"/>
            <a:ext cx="3355340" cy="26280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AA8D83-1D0E-5640-A3FF-0D484DD83E39}"/>
              </a:ext>
            </a:extLst>
          </p:cNvPr>
          <p:cNvSpPr txBox="1"/>
          <p:nvPr/>
        </p:nvSpPr>
        <p:spPr>
          <a:xfrm>
            <a:off x="850392" y="1216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6">
            <a:extLst>
              <a:ext uri="{FF2B5EF4-FFF2-40B4-BE49-F238E27FC236}">
                <a16:creationId xmlns:a16="http://schemas.microsoft.com/office/drawing/2014/main" id="{F09B0E2B-1D76-B040-9ED9-6F2D1EDB30DD}"/>
              </a:ext>
            </a:extLst>
          </p:cNvPr>
          <p:cNvSpPr txBox="1"/>
          <p:nvPr/>
        </p:nvSpPr>
        <p:spPr>
          <a:xfrm>
            <a:off x="110829" y="0"/>
            <a:ext cx="554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 processing and describing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D10AB-BA88-E044-A2CB-FD5CB3E8DB8B}"/>
              </a:ext>
            </a:extLst>
          </p:cNvPr>
          <p:cNvSpPr txBox="1"/>
          <p:nvPr/>
        </p:nvSpPr>
        <p:spPr>
          <a:xfrm>
            <a:off x="467544" y="420410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row dataset we collected: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87113BC-FC1C-824F-8255-9D068437B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745786"/>
            <a:ext cx="5760640" cy="1728192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752F57F-4FBC-8F46-822B-312041881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571750"/>
            <a:ext cx="5852863" cy="2249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5AF5BB-E4DA-2343-87E2-DE9885964454}"/>
              </a:ext>
            </a:extLst>
          </p:cNvPr>
          <p:cNvSpPr txBox="1"/>
          <p:nvPr/>
        </p:nvSpPr>
        <p:spPr>
          <a:xfrm>
            <a:off x="6464424" y="849728"/>
            <a:ext cx="26795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the dataset, there are 765 rows and 10 </a:t>
            </a:r>
            <a:r>
              <a:rPr lang="en-US" sz="1600" dirty="0" err="1"/>
              <a:t>colums</a:t>
            </a:r>
            <a:r>
              <a:rPr lang="en-US" sz="1600" dirty="0"/>
              <a:t> which means there are 765 restaurants we collected from </a:t>
            </a:r>
            <a:r>
              <a:rPr lang="en-US" sz="1600" dirty="0" err="1"/>
              <a:t>Openrice</a:t>
            </a:r>
            <a:r>
              <a:rPr lang="en-US" sz="1600" dirty="0"/>
              <a:t> and their 10 attributes such as name, detailed address, region, price, good or bad reputation counts and so on.</a:t>
            </a:r>
          </a:p>
        </p:txBody>
      </p:sp>
    </p:spTree>
    <p:extLst>
      <p:ext uri="{BB962C8B-B14F-4D97-AF65-F5344CB8AC3E}">
        <p14:creationId xmlns:p14="http://schemas.microsoft.com/office/powerpoint/2010/main" val="260585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B0CC83-45CB-9546-8342-1CAFD44E1FEE}"/>
              </a:ext>
            </a:extLst>
          </p:cNvPr>
          <p:cNvSpPr/>
          <p:nvPr/>
        </p:nvSpPr>
        <p:spPr>
          <a:xfrm>
            <a:off x="0" y="0"/>
            <a:ext cx="418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 processing and describing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C0677-EAC2-6242-BFBD-E0655C7D18E3}"/>
              </a:ext>
            </a:extLst>
          </p:cNvPr>
          <p:cNvSpPr txBox="1"/>
          <p:nvPr/>
        </p:nvSpPr>
        <p:spPr>
          <a:xfrm>
            <a:off x="152436" y="369332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order to show the map information of all of there restaurants in Tableau, we collect </a:t>
            </a:r>
          </a:p>
          <a:p>
            <a:r>
              <a:rPr lang="en-US" dirty="0"/>
              <a:t>their</a:t>
            </a:r>
            <a:r>
              <a:rPr lang="zh-CN" altLang="en-US" dirty="0"/>
              <a:t> </a:t>
            </a:r>
            <a:r>
              <a:rPr lang="en-HK" dirty="0"/>
              <a:t> longitude</a:t>
            </a:r>
            <a:r>
              <a:rPr lang="zh-CN" altLang="en-US" dirty="0"/>
              <a:t> </a:t>
            </a:r>
            <a:r>
              <a:rPr lang="en-US" altLang="zh-CN" dirty="0"/>
              <a:t>and l</a:t>
            </a:r>
            <a:r>
              <a:rPr lang="en-HK" dirty="0" err="1"/>
              <a:t>atitude</a:t>
            </a:r>
            <a:r>
              <a:rPr lang="en-US" dirty="0"/>
              <a:t> of different region such as Kowloon City, To Kwa Wan in </a:t>
            </a:r>
          </a:p>
          <a:p>
            <a:r>
              <a:rPr lang="en-US" dirty="0"/>
              <a:t>Hong Kong. Then merge it into our raw dataset.</a:t>
            </a:r>
            <a:endParaRPr lang="en-HK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65E0A06-B363-9444-B1DA-87F0604B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6" y="1307148"/>
            <a:ext cx="3149600" cy="24003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5D3F3B6-6429-B143-8899-CDBCF4190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15" y="1430787"/>
            <a:ext cx="5505195" cy="21530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AF3D30-B03D-374F-AA62-7EF7EB12EA0E}"/>
              </a:ext>
            </a:extLst>
          </p:cNvPr>
          <p:cNvSpPr txBox="1"/>
          <p:nvPr/>
        </p:nvSpPr>
        <p:spPr>
          <a:xfrm>
            <a:off x="274320" y="3886200"/>
            <a:ext cx="695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60 rows and 3 columns of </a:t>
            </a:r>
            <a:r>
              <a:rPr lang="en-HK" dirty="0"/>
              <a:t>longitude and latitude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2174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07B71-0CA6-FD4F-970D-ACB84D3DA60F}"/>
              </a:ext>
            </a:extLst>
          </p:cNvPr>
          <p:cNvSpPr/>
          <p:nvPr/>
        </p:nvSpPr>
        <p:spPr>
          <a:xfrm>
            <a:off x="0" y="0"/>
            <a:ext cx="418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 processing and describing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4169-74B7-424D-8F69-8CB51040602C}"/>
              </a:ext>
            </a:extLst>
          </p:cNvPr>
          <p:cNvSpPr txBox="1"/>
          <p:nvPr/>
        </p:nvSpPr>
        <p:spPr>
          <a:xfrm>
            <a:off x="256033" y="484632"/>
            <a:ext cx="561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merge the longitude and latitude with the row dataset, we get a final dataset like below. </a:t>
            </a: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2E37CAE4-AFC9-2246-86C1-6E14DE252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166393"/>
            <a:ext cx="8496944" cy="2416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D3AFAB-180E-E547-9997-AF49C31A49D9}"/>
              </a:ext>
            </a:extLst>
          </p:cNvPr>
          <p:cNvSpPr txBox="1"/>
          <p:nvPr/>
        </p:nvSpPr>
        <p:spPr>
          <a:xfrm>
            <a:off x="758952" y="3867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0974B7-092A-994B-86E5-57EFB9DCF3F0}"/>
              </a:ext>
            </a:extLst>
          </p:cNvPr>
          <p:cNvSpPr txBox="1"/>
          <p:nvPr/>
        </p:nvSpPr>
        <p:spPr>
          <a:xfrm>
            <a:off x="256033" y="3729412"/>
            <a:ext cx="8577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final dataset, there almost no difference with the raw dataset except two </a:t>
            </a:r>
          </a:p>
          <a:p>
            <a:r>
              <a:rPr lang="en-US" dirty="0"/>
              <a:t>additional columns.</a:t>
            </a:r>
          </a:p>
        </p:txBody>
      </p:sp>
    </p:spTree>
    <p:extLst>
      <p:ext uri="{BB962C8B-B14F-4D97-AF65-F5344CB8AC3E}">
        <p14:creationId xmlns:p14="http://schemas.microsoft.com/office/powerpoint/2010/main" val="36022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一PPT，www.1ppt.com">
  <a:themeElements>
    <a:clrScheme name="自定义 1779">
      <a:dk1>
        <a:srgbClr val="3A2A21"/>
      </a:dk1>
      <a:lt1>
        <a:srgbClr val="3A2A21"/>
      </a:lt1>
      <a:dk2>
        <a:srgbClr val="3A2A21"/>
      </a:dk2>
      <a:lt2>
        <a:srgbClr val="3A2A21"/>
      </a:lt2>
      <a:accent1>
        <a:srgbClr val="3A2A21"/>
      </a:accent1>
      <a:accent2>
        <a:srgbClr val="FDFAEF"/>
      </a:accent2>
      <a:accent3>
        <a:srgbClr val="C6AA9A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</TotalTime>
  <Words>242</Words>
  <Application>Microsoft Macintosh PowerPoint</Application>
  <PresentationFormat>On-screen Show (16:9)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Wingdings 3</vt:lpstr>
      <vt:lpstr>Book Antiqua</vt:lpstr>
      <vt:lpstr>Calibri</vt:lpstr>
      <vt:lpstr>Lucida Sans</vt:lpstr>
      <vt:lpstr>微软雅黑</vt:lpstr>
      <vt:lpstr>Wingdings</vt:lpstr>
      <vt:lpstr>Wingdings 2</vt:lpstr>
      <vt:lpstr>第一PPT，www.1ppt.com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餐饮</dc:title>
  <dc:creator>第一PPT</dc:creator>
  <cp:keywords>www.1ppt.com</cp:keywords>
  <dc:description>www.1ppt.com</dc:description>
  <cp:lastModifiedBy>Office</cp:lastModifiedBy>
  <cp:revision>56</cp:revision>
  <dcterms:created xsi:type="dcterms:W3CDTF">2021-04-12T06:18:10Z</dcterms:created>
  <dcterms:modified xsi:type="dcterms:W3CDTF">2021-04-12T09:06:29Z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1028-3.4.2.5348</vt:lpwstr>
  </property>
</Properties>
</file>