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6" r:id="rId6"/>
    <p:sldId id="268" r:id="rId7"/>
    <p:sldId id="269" r:id="rId8"/>
    <p:sldId id="270" r:id="rId9"/>
    <p:sldId id="272" r:id="rId10"/>
    <p:sldId id="273" r:id="rId11"/>
    <p:sldId id="260" r:id="rId12"/>
    <p:sldId id="261" r:id="rId13"/>
    <p:sldId id="263" r:id="rId14"/>
    <p:sldId id="26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ing" initials="M" lastIdx="1" clrIdx="0">
    <p:extLst>
      <p:ext uri="{19B8F6BF-5375-455C-9EA6-DF929625EA0E}">
        <p15:presenceInfo xmlns:p15="http://schemas.microsoft.com/office/powerpoint/2012/main" userId="Ma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286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28822846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39915578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29689872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30825448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EBC6E81C-1799-44BD-8B19-E155E6FAA16B}" type="datetimeFigureOut">
              <a:rPr lang="zh-CN" altLang="en-US" smtClean="0"/>
              <a:t>2020/12/9</a:t>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22833009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19099712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4291440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2200053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41355777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C6E81C-1799-44BD-8B19-E155E6FAA16B}" type="datetimeFigureOut">
              <a:rPr lang="zh-CN" altLang="en-US" smtClean="0"/>
              <a:t>2020/12/9</a:t>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17770189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C6E81C-1799-44BD-8B19-E155E6FAA16B}" type="datetimeFigureOut">
              <a:rPr lang="zh-CN" altLang="en-US" smtClean="0"/>
              <a:t>2020/12/9</a:t>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6193577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BC6E81C-1799-44BD-8B19-E155E6FAA16B}" type="datetimeFigureOut">
              <a:rPr lang="zh-CN" altLang="en-US" smtClean="0"/>
              <a:t>2020/12/9</a:t>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ABDDAA5F-7904-4DA8-BB5A-365668564CE2}" type="slidenum">
              <a:rPr lang="zh-CN" altLang="en-US" smtClean="0"/>
              <a:t>‹#›</a:t>
            </a:fld>
            <a:endParaRPr lang="zh-CN" altLang="en-US"/>
          </a:p>
        </p:txBody>
      </p:sp>
    </p:spTree>
    <p:extLst>
      <p:ext uri="{BB962C8B-B14F-4D97-AF65-F5344CB8AC3E}">
        <p14:creationId xmlns:p14="http://schemas.microsoft.com/office/powerpoint/2010/main" val="19102684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E77D6-E3E5-4571-807D-DC3E41453807}"/>
              </a:ext>
            </a:extLst>
          </p:cNvPr>
          <p:cNvSpPr>
            <a:spLocks noGrp="1"/>
          </p:cNvSpPr>
          <p:nvPr>
            <p:ph type="ctrTitle"/>
          </p:nvPr>
        </p:nvSpPr>
        <p:spPr/>
        <p:txBody>
          <a:bodyPr/>
          <a:lstStyle/>
          <a:p>
            <a:r>
              <a:rPr lang="en-US" altLang="zh-CN" sz="6600" dirty="0"/>
              <a:t>NBA Report</a:t>
            </a:r>
            <a:br>
              <a:rPr lang="en-US" altLang="zh-CN" sz="6600" dirty="0"/>
            </a:br>
            <a:r>
              <a:rPr lang="en-US" altLang="zh-CN" sz="6600" dirty="0"/>
              <a:t>Management</a:t>
            </a:r>
            <a:r>
              <a:rPr lang="zh-CN" altLang="en-US" sz="6600" dirty="0"/>
              <a:t> </a:t>
            </a:r>
            <a:r>
              <a:rPr lang="en-US" altLang="zh-CN" sz="6600" dirty="0"/>
              <a:t>system</a:t>
            </a:r>
            <a:endParaRPr lang="zh-CN" altLang="en-US" sz="6600" dirty="0"/>
          </a:p>
        </p:txBody>
      </p:sp>
      <p:sp>
        <p:nvSpPr>
          <p:cNvPr id="3" name="副标题 2">
            <a:extLst>
              <a:ext uri="{FF2B5EF4-FFF2-40B4-BE49-F238E27FC236}">
                <a16:creationId xmlns:a16="http://schemas.microsoft.com/office/drawing/2014/main" id="{0F1F4D0A-1198-420C-B9A5-ED751483AC60}"/>
              </a:ext>
            </a:extLst>
          </p:cNvPr>
          <p:cNvSpPr>
            <a:spLocks noGrp="1"/>
          </p:cNvSpPr>
          <p:nvPr>
            <p:ph type="subTitle" idx="1"/>
          </p:nvPr>
        </p:nvSpPr>
        <p:spPr>
          <a:xfrm>
            <a:off x="1051560" y="4468031"/>
            <a:ext cx="7891272" cy="1658841"/>
          </a:xfrm>
        </p:spPr>
        <p:txBody>
          <a:bodyPr>
            <a:normAutofit/>
          </a:bodyPr>
          <a:lstStyle/>
          <a:p>
            <a:r>
              <a:rPr lang="en-US" altLang="zh-CN" dirty="0">
                <a:solidFill>
                  <a:srgbClr val="C00000"/>
                </a:solidFill>
              </a:rPr>
              <a:t>AIDM7360 Group:</a:t>
            </a:r>
            <a:r>
              <a:rPr lang="zh-CN" altLang="en-US" dirty="0">
                <a:solidFill>
                  <a:srgbClr val="C00000"/>
                </a:solidFill>
              </a:rPr>
              <a:t> 德莱联盟</a:t>
            </a:r>
            <a:endParaRPr lang="en-US" altLang="zh-CN" dirty="0">
              <a:solidFill>
                <a:srgbClr val="C00000"/>
              </a:solidFill>
            </a:endParaRPr>
          </a:p>
          <a:p>
            <a:r>
              <a:rPr lang="en-US" altLang="zh-CN" dirty="0">
                <a:solidFill>
                  <a:srgbClr val="C00000"/>
                </a:solidFill>
              </a:rPr>
              <a:t>Chen Cang 20439369    Ge Qichao 20461313</a:t>
            </a:r>
          </a:p>
          <a:p>
            <a:r>
              <a:rPr lang="en-US" altLang="zh-CN" dirty="0">
                <a:solidFill>
                  <a:srgbClr val="C00000"/>
                </a:solidFill>
              </a:rPr>
              <a:t>Ma Min 20466455           Zhao Xingxu 20431015</a:t>
            </a:r>
          </a:p>
        </p:txBody>
      </p:sp>
    </p:spTree>
    <p:extLst>
      <p:ext uri="{BB962C8B-B14F-4D97-AF65-F5344CB8AC3E}">
        <p14:creationId xmlns:p14="http://schemas.microsoft.com/office/powerpoint/2010/main" val="3281720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E9568-6DB9-4405-BD5B-209A777D425C}"/>
              </a:ext>
            </a:extLst>
          </p:cNvPr>
          <p:cNvSpPr>
            <a:spLocks noGrp="1"/>
          </p:cNvSpPr>
          <p:nvPr>
            <p:ph type="title"/>
          </p:nvPr>
        </p:nvSpPr>
        <p:spPr>
          <a:xfrm>
            <a:off x="269748" y="-317577"/>
            <a:ext cx="10058400" cy="1458269"/>
          </a:xfrm>
        </p:spPr>
        <p:txBody>
          <a:bodyPr/>
          <a:lstStyle/>
          <a:p>
            <a:r>
              <a:rPr lang="en-US" altLang="zh-CN" dirty="0">
                <a:solidFill>
                  <a:schemeClr val="accent2">
                    <a:lumMod val="75000"/>
                  </a:schemeClr>
                </a:solidFill>
              </a:rPr>
              <a:t>Templates &amp; SQL Queries</a:t>
            </a:r>
            <a:endParaRPr lang="zh-CN" altLang="en-US" dirty="0">
              <a:solidFill>
                <a:schemeClr val="accent2">
                  <a:lumMod val="75000"/>
                </a:schemeClr>
              </a:solidFill>
            </a:endParaRPr>
          </a:p>
        </p:txBody>
      </p:sp>
      <p:sp>
        <p:nvSpPr>
          <p:cNvPr id="3" name="内容占位符 2">
            <a:extLst>
              <a:ext uri="{FF2B5EF4-FFF2-40B4-BE49-F238E27FC236}">
                <a16:creationId xmlns:a16="http://schemas.microsoft.com/office/drawing/2014/main" id="{589A1DDC-0975-431D-B66F-5A3AC904DD6B}"/>
              </a:ext>
            </a:extLst>
          </p:cNvPr>
          <p:cNvSpPr>
            <a:spLocks noGrp="1"/>
          </p:cNvSpPr>
          <p:nvPr>
            <p:ph idx="1"/>
          </p:nvPr>
        </p:nvSpPr>
        <p:spPr>
          <a:xfrm>
            <a:off x="488409" y="653745"/>
            <a:ext cx="10058400" cy="452827"/>
          </a:xfrm>
        </p:spPr>
        <p:txBody>
          <a:bodyPr/>
          <a:lstStyle/>
          <a:p>
            <a:r>
              <a:rPr lang="en-US" altLang="zh-CN" dirty="0"/>
              <a:t>Our SQL queries apply subquery and aggregate functions, here are some parts:</a:t>
            </a:r>
            <a:endParaRPr lang="zh-CN" altLang="zh-CN" dirty="0"/>
          </a:p>
          <a:p>
            <a:endParaRPr lang="zh-CN" altLang="en-US" dirty="0"/>
          </a:p>
        </p:txBody>
      </p:sp>
      <p:pic>
        <p:nvPicPr>
          <p:cNvPr id="4" name="图片 3">
            <a:extLst>
              <a:ext uri="{FF2B5EF4-FFF2-40B4-BE49-F238E27FC236}">
                <a16:creationId xmlns:a16="http://schemas.microsoft.com/office/drawing/2014/main" id="{2CCBE3AD-D1E1-4569-A65C-671D651BA21A}"/>
              </a:ext>
            </a:extLst>
          </p:cNvPr>
          <p:cNvPicPr>
            <a:picLocks noChangeAspect="1"/>
          </p:cNvPicPr>
          <p:nvPr/>
        </p:nvPicPr>
        <p:blipFill>
          <a:blip r:embed="rId2"/>
          <a:stretch>
            <a:fillRect/>
          </a:stretch>
        </p:blipFill>
        <p:spPr>
          <a:xfrm>
            <a:off x="308027" y="991397"/>
            <a:ext cx="9000000" cy="517676"/>
          </a:xfrm>
          <a:prstGeom prst="rect">
            <a:avLst/>
          </a:prstGeom>
        </p:spPr>
      </p:pic>
      <p:pic>
        <p:nvPicPr>
          <p:cNvPr id="5" name="图片 4">
            <a:extLst>
              <a:ext uri="{FF2B5EF4-FFF2-40B4-BE49-F238E27FC236}">
                <a16:creationId xmlns:a16="http://schemas.microsoft.com/office/drawing/2014/main" id="{89D2B151-1AB4-43DC-B904-7348CB1C94C8}"/>
              </a:ext>
            </a:extLst>
          </p:cNvPr>
          <p:cNvPicPr>
            <a:picLocks noChangeAspect="1"/>
          </p:cNvPicPr>
          <p:nvPr/>
        </p:nvPicPr>
        <p:blipFill>
          <a:blip r:embed="rId3"/>
          <a:stretch>
            <a:fillRect/>
          </a:stretch>
        </p:blipFill>
        <p:spPr>
          <a:xfrm>
            <a:off x="308027" y="1511026"/>
            <a:ext cx="9705862" cy="518400"/>
          </a:xfrm>
          <a:prstGeom prst="rect">
            <a:avLst/>
          </a:prstGeom>
        </p:spPr>
      </p:pic>
      <p:sp>
        <p:nvSpPr>
          <p:cNvPr id="6" name="内容占位符 2">
            <a:extLst>
              <a:ext uri="{FF2B5EF4-FFF2-40B4-BE49-F238E27FC236}">
                <a16:creationId xmlns:a16="http://schemas.microsoft.com/office/drawing/2014/main" id="{FAFB1B86-AFBE-405C-85EB-246D718AFB86}"/>
              </a:ext>
            </a:extLst>
          </p:cNvPr>
          <p:cNvSpPr txBox="1">
            <a:spLocks/>
          </p:cNvSpPr>
          <p:nvPr/>
        </p:nvSpPr>
        <p:spPr>
          <a:xfrm>
            <a:off x="488409" y="1973639"/>
            <a:ext cx="10058400" cy="45282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CN" dirty="0"/>
              <a:t>We reuse some templates for no less than three times, here are some examples:</a:t>
            </a:r>
            <a:endParaRPr lang="zh-CN" altLang="zh-CN" dirty="0"/>
          </a:p>
          <a:p>
            <a:endParaRPr lang="zh-CN" altLang="zh-CN" dirty="0"/>
          </a:p>
          <a:p>
            <a:endParaRPr lang="zh-CN" altLang="en-US" dirty="0"/>
          </a:p>
        </p:txBody>
      </p:sp>
      <p:pic>
        <p:nvPicPr>
          <p:cNvPr id="7" name="图片 6">
            <a:extLst>
              <a:ext uri="{FF2B5EF4-FFF2-40B4-BE49-F238E27FC236}">
                <a16:creationId xmlns:a16="http://schemas.microsoft.com/office/drawing/2014/main" id="{A1E64CA1-B312-47D9-A16F-B4259C29DB83}"/>
              </a:ext>
            </a:extLst>
          </p:cNvPr>
          <p:cNvPicPr>
            <a:picLocks noChangeAspect="1"/>
          </p:cNvPicPr>
          <p:nvPr/>
        </p:nvPicPr>
        <p:blipFill>
          <a:blip r:embed="rId4"/>
          <a:stretch>
            <a:fillRect/>
          </a:stretch>
        </p:blipFill>
        <p:spPr>
          <a:xfrm>
            <a:off x="308027" y="2324192"/>
            <a:ext cx="8280000" cy="1528470"/>
          </a:xfrm>
          <a:prstGeom prst="rect">
            <a:avLst/>
          </a:prstGeom>
        </p:spPr>
      </p:pic>
      <p:pic>
        <p:nvPicPr>
          <p:cNvPr id="8" name="图片 7">
            <a:extLst>
              <a:ext uri="{FF2B5EF4-FFF2-40B4-BE49-F238E27FC236}">
                <a16:creationId xmlns:a16="http://schemas.microsoft.com/office/drawing/2014/main" id="{504A382E-9FE7-452B-A439-3837CB9CD345}"/>
              </a:ext>
            </a:extLst>
          </p:cNvPr>
          <p:cNvPicPr>
            <a:picLocks noChangeAspect="1"/>
          </p:cNvPicPr>
          <p:nvPr/>
        </p:nvPicPr>
        <p:blipFill>
          <a:blip r:embed="rId5"/>
          <a:stretch>
            <a:fillRect/>
          </a:stretch>
        </p:blipFill>
        <p:spPr>
          <a:xfrm>
            <a:off x="308027" y="3852662"/>
            <a:ext cx="9000000" cy="2600422"/>
          </a:xfrm>
          <a:prstGeom prst="rect">
            <a:avLst/>
          </a:prstGeom>
        </p:spPr>
      </p:pic>
    </p:spTree>
    <p:extLst>
      <p:ext uri="{BB962C8B-B14F-4D97-AF65-F5344CB8AC3E}">
        <p14:creationId xmlns:p14="http://schemas.microsoft.com/office/powerpoint/2010/main" val="15800896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394E2-A2D9-4E1D-A7B5-9481EE763E91}"/>
              </a:ext>
            </a:extLst>
          </p:cNvPr>
          <p:cNvSpPr>
            <a:spLocks noGrp="1"/>
          </p:cNvSpPr>
          <p:nvPr>
            <p:ph type="title"/>
          </p:nvPr>
        </p:nvSpPr>
        <p:spPr>
          <a:xfrm>
            <a:off x="985366" y="675860"/>
            <a:ext cx="10058400" cy="1609344"/>
          </a:xfrm>
        </p:spPr>
        <p:txBody>
          <a:bodyPr>
            <a:normAutofit/>
          </a:bodyPr>
          <a:lstStyle/>
          <a:p>
            <a:r>
              <a:rPr lang="en-US" altLang="zh-CN" dirty="0">
                <a:solidFill>
                  <a:schemeClr val="accent2">
                    <a:lumMod val="75000"/>
                  </a:schemeClr>
                </a:solidFill>
              </a:rPr>
              <a:t>Data Analysis &amp; Visualization</a:t>
            </a:r>
            <a:br>
              <a:rPr lang="en-US" altLang="zh-CN" dirty="0">
                <a:solidFill>
                  <a:schemeClr val="accent2">
                    <a:lumMod val="75000"/>
                  </a:schemeClr>
                </a:solidFill>
              </a:rPr>
            </a:br>
            <a:r>
              <a:rPr lang="en-US" altLang="zh-CN" sz="2200" dirty="0">
                <a:solidFill>
                  <a:schemeClr val="accent2">
                    <a:lumMod val="75000"/>
                  </a:schemeClr>
                </a:solidFill>
              </a:rPr>
              <a:t> </a:t>
            </a:r>
            <a:br>
              <a:rPr lang="en-US" altLang="zh-CN" dirty="0">
                <a:solidFill>
                  <a:schemeClr val="accent2">
                    <a:lumMod val="75000"/>
                  </a:schemeClr>
                </a:solidFill>
              </a:rPr>
            </a:br>
            <a:r>
              <a:rPr lang="en-US" altLang="zh-CN" sz="2400" dirty="0">
                <a:solidFill>
                  <a:srgbClr val="286BA2"/>
                </a:solidFill>
              </a:rPr>
              <a:t>mainly focusing on option 3 &amp; 4</a:t>
            </a:r>
            <a:endParaRPr lang="zh-CN" altLang="en-US" dirty="0">
              <a:solidFill>
                <a:srgbClr val="286BA2"/>
              </a:solidFill>
            </a:endParaRPr>
          </a:p>
        </p:txBody>
      </p:sp>
      <p:sp>
        <p:nvSpPr>
          <p:cNvPr id="3" name="内容占位符 2">
            <a:extLst>
              <a:ext uri="{FF2B5EF4-FFF2-40B4-BE49-F238E27FC236}">
                <a16:creationId xmlns:a16="http://schemas.microsoft.com/office/drawing/2014/main" id="{2DADA1FD-04F3-4581-8495-635DAA1D78C4}"/>
              </a:ext>
            </a:extLst>
          </p:cNvPr>
          <p:cNvSpPr>
            <a:spLocks noGrp="1"/>
          </p:cNvSpPr>
          <p:nvPr>
            <p:ph idx="1"/>
          </p:nvPr>
        </p:nvSpPr>
        <p:spPr>
          <a:xfrm>
            <a:off x="985366" y="2633873"/>
            <a:ext cx="10058400" cy="2668655"/>
          </a:xfrm>
        </p:spPr>
        <p:txBody>
          <a:bodyPr>
            <a:normAutofit/>
          </a:bodyPr>
          <a:lstStyle/>
          <a:p>
            <a:pPr>
              <a:lnSpc>
                <a:spcPct val="200000"/>
              </a:lnSpc>
            </a:pPr>
            <a:r>
              <a:rPr lang="en-US" altLang="zh-CN" sz="1800" b="1" kern="100" dirty="0">
                <a:ea typeface="DengXian" panose="02010600030101010101" pitchFamily="2" charset="-122"/>
                <a:cs typeface="Times New Roman" panose="02020603050405020304" pitchFamily="18" charset="0"/>
              </a:rPr>
              <a:t>Option 3: Compare James’s performance in one game with that in the games which Lakers won or lost</a:t>
            </a:r>
          </a:p>
          <a:p>
            <a:pPr>
              <a:lnSpc>
                <a:spcPct val="200000"/>
              </a:lnSpc>
            </a:pPr>
            <a:r>
              <a:rPr lang="en-US" altLang="zh-CN" sz="1800" b="1" kern="100" dirty="0">
                <a:ea typeface="DengXian" panose="02010600030101010101" pitchFamily="2" charset="-122"/>
                <a:cs typeface="Times New Roman" panose="02020603050405020304" pitchFamily="18" charset="0"/>
              </a:rPr>
              <a:t>Option 4: Compare the performance of James in one game with that of top players in Bucks &amp; Heat</a:t>
            </a:r>
            <a:endParaRPr lang="zh-CN" altLang="en-US" sz="1800" b="1" kern="100" dirty="0">
              <a:ea typeface="DengXian" panose="02010600030101010101" pitchFamily="2" charset="-122"/>
              <a:cs typeface="Times New Roman" panose="02020603050405020304" pitchFamily="18" charset="0"/>
            </a:endParaRPr>
          </a:p>
          <a:p>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7444866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41E86-93CC-4D7A-A55D-8267AFC54240}"/>
              </a:ext>
            </a:extLst>
          </p:cNvPr>
          <p:cNvSpPr>
            <a:spLocks noGrp="1"/>
          </p:cNvSpPr>
          <p:nvPr>
            <p:ph type="title"/>
          </p:nvPr>
        </p:nvSpPr>
        <p:spPr>
          <a:xfrm>
            <a:off x="856156" y="-285662"/>
            <a:ext cx="10712992" cy="1609344"/>
          </a:xfrm>
        </p:spPr>
        <p:txBody>
          <a:bodyPr>
            <a:normAutofit/>
          </a:bodyPr>
          <a:lstStyle/>
          <a:p>
            <a:pPr>
              <a:lnSpc>
                <a:spcPct val="100000"/>
              </a:lnSpc>
            </a:pPr>
            <a:r>
              <a:rPr lang="en-US" altLang="zh-CN" sz="2400" dirty="0">
                <a:solidFill>
                  <a:srgbClr val="286BA2"/>
                </a:solidFill>
              </a:rPr>
              <a:t>Compare James’s performance in one game with that in the games which Lakers won or lost</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698D4A42-82DB-47C6-BDB6-FCD18D5483C8}"/>
              </a:ext>
            </a:extLst>
          </p:cNvPr>
          <p:cNvSpPr>
            <a:spLocks noGrp="1"/>
          </p:cNvSpPr>
          <p:nvPr>
            <p:ph idx="1"/>
          </p:nvPr>
        </p:nvSpPr>
        <p:spPr>
          <a:xfrm>
            <a:off x="526774" y="4737962"/>
            <a:ext cx="10818743" cy="1980878"/>
          </a:xfrm>
        </p:spPr>
        <p:txBody>
          <a:bodyPr>
            <a:normAutofit fontScale="85000" lnSpcReduction="10000"/>
          </a:bodyPr>
          <a:lstStyle/>
          <a:p>
            <a:pPr>
              <a:lnSpc>
                <a:spcPct val="150000"/>
              </a:lnSpc>
            </a:pPr>
            <a:r>
              <a:rPr lang="en-US" altLang="zh-CN" sz="1600" b="1" dirty="0"/>
              <a:t>James’ scoring played a key role in whether the Lakers won</a:t>
            </a:r>
            <a:r>
              <a:rPr lang="en-US" altLang="zh-CN" sz="1600" dirty="0"/>
              <a:t>. The higher James’s points, the Lakers was more likely to win. In 2019/12/26, the Lakers lost the game, in which James scored more than 20 points, between “win_average” and “lose_average”.</a:t>
            </a:r>
          </a:p>
          <a:p>
            <a:pPr>
              <a:lnSpc>
                <a:spcPct val="150000"/>
              </a:lnSpc>
            </a:pPr>
            <a:r>
              <a:rPr lang="en-US" altLang="zh-CN" sz="1600" b="1" dirty="0"/>
              <a:t>In terms of assists, James performed better when the Lakers lost, which may need to further explored. </a:t>
            </a:r>
            <a:r>
              <a:rPr lang="en-US" altLang="zh-CN" sz="1600" dirty="0"/>
              <a:t>In the game on 2019/12/26, the number of James’ assists were basically equal to that of the average assists in the regular season.</a:t>
            </a:r>
          </a:p>
          <a:p>
            <a:pPr>
              <a:lnSpc>
                <a:spcPct val="150000"/>
              </a:lnSpc>
            </a:pPr>
            <a:r>
              <a:rPr lang="en-US" altLang="zh-CN" sz="1600" b="1" dirty="0"/>
              <a:t>Regarding turnovers, James' performance was almost the same when the Lakers won and lost.</a:t>
            </a:r>
          </a:p>
        </p:txBody>
      </p:sp>
      <p:pic>
        <p:nvPicPr>
          <p:cNvPr id="4" name="图片 3">
            <a:extLst>
              <a:ext uri="{FF2B5EF4-FFF2-40B4-BE49-F238E27FC236}">
                <a16:creationId xmlns:a16="http://schemas.microsoft.com/office/drawing/2014/main" id="{B9B32323-8415-4458-81E9-8C164E9AEFA6}"/>
              </a:ext>
            </a:extLst>
          </p:cNvPr>
          <p:cNvPicPr>
            <a:picLocks noChangeAspect="1"/>
          </p:cNvPicPr>
          <p:nvPr/>
        </p:nvPicPr>
        <p:blipFill>
          <a:blip r:embed="rId2"/>
          <a:stretch>
            <a:fillRect/>
          </a:stretch>
        </p:blipFill>
        <p:spPr>
          <a:xfrm>
            <a:off x="622852" y="900841"/>
            <a:ext cx="10500393" cy="3837122"/>
          </a:xfrm>
          <a:prstGeom prst="rect">
            <a:avLst/>
          </a:prstGeom>
        </p:spPr>
      </p:pic>
    </p:spTree>
    <p:extLst>
      <p:ext uri="{BB962C8B-B14F-4D97-AF65-F5344CB8AC3E}">
        <p14:creationId xmlns:p14="http://schemas.microsoft.com/office/powerpoint/2010/main" val="93486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41E86-93CC-4D7A-A55D-8267AFC54240}"/>
              </a:ext>
            </a:extLst>
          </p:cNvPr>
          <p:cNvSpPr>
            <a:spLocks noGrp="1"/>
          </p:cNvSpPr>
          <p:nvPr>
            <p:ph type="title"/>
          </p:nvPr>
        </p:nvSpPr>
        <p:spPr>
          <a:xfrm>
            <a:off x="811429" y="-86873"/>
            <a:ext cx="10407894" cy="1609344"/>
          </a:xfrm>
        </p:spPr>
        <p:txBody>
          <a:bodyPr>
            <a:normAutofit/>
          </a:bodyPr>
          <a:lstStyle/>
          <a:p>
            <a:pPr>
              <a:lnSpc>
                <a:spcPct val="100000"/>
              </a:lnSpc>
            </a:pPr>
            <a:r>
              <a:rPr lang="en-US" altLang="zh-CN" sz="2400" dirty="0">
                <a:solidFill>
                  <a:srgbClr val="286BA2"/>
                </a:solidFill>
              </a:rPr>
              <a:t>Compare the performance of James in one game with that of top players in the Bucks</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698D4A42-82DB-47C6-BDB6-FCD18D5483C8}"/>
              </a:ext>
            </a:extLst>
          </p:cNvPr>
          <p:cNvSpPr>
            <a:spLocks noGrp="1"/>
          </p:cNvSpPr>
          <p:nvPr>
            <p:ph idx="1"/>
          </p:nvPr>
        </p:nvSpPr>
        <p:spPr>
          <a:xfrm>
            <a:off x="526774" y="4926818"/>
            <a:ext cx="10818743" cy="1568413"/>
          </a:xfrm>
        </p:spPr>
        <p:txBody>
          <a:bodyPr>
            <a:normAutofit/>
          </a:bodyPr>
          <a:lstStyle/>
          <a:p>
            <a:pPr algn="just">
              <a:lnSpc>
                <a:spcPct val="150000"/>
              </a:lnSpc>
            </a:pPr>
            <a:r>
              <a:rPr lang="en-US" altLang="zh-CN" dirty="0"/>
              <a:t>In 2019-2020 regular season, the player in Bucks who ranked first in points, field goal percentage, and rebounds was Giannis. In the game on 2019/12/26, there was still a gap between James’ performance and Giannis average performance in the regular season.</a:t>
            </a:r>
            <a:endParaRPr lang="zh-CN" altLang="zh-CN" dirty="0"/>
          </a:p>
        </p:txBody>
      </p:sp>
      <p:pic>
        <p:nvPicPr>
          <p:cNvPr id="6" name="图片 5">
            <a:extLst>
              <a:ext uri="{FF2B5EF4-FFF2-40B4-BE49-F238E27FC236}">
                <a16:creationId xmlns:a16="http://schemas.microsoft.com/office/drawing/2014/main" id="{9B37592F-998C-46D2-99C5-4F771730E5D3}"/>
              </a:ext>
            </a:extLst>
          </p:cNvPr>
          <p:cNvPicPr>
            <a:picLocks noChangeAspect="1"/>
          </p:cNvPicPr>
          <p:nvPr/>
        </p:nvPicPr>
        <p:blipFill rotWithShape="1">
          <a:blip r:embed="rId2"/>
          <a:srcRect r="1774"/>
          <a:stretch/>
        </p:blipFill>
        <p:spPr>
          <a:xfrm>
            <a:off x="632920" y="1222103"/>
            <a:ext cx="10586403" cy="3623238"/>
          </a:xfrm>
          <a:prstGeom prst="rect">
            <a:avLst/>
          </a:prstGeom>
        </p:spPr>
      </p:pic>
    </p:spTree>
    <p:extLst>
      <p:ext uri="{BB962C8B-B14F-4D97-AF65-F5344CB8AC3E}">
        <p14:creationId xmlns:p14="http://schemas.microsoft.com/office/powerpoint/2010/main" val="28092409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41E86-93CC-4D7A-A55D-8267AFC54240}"/>
              </a:ext>
            </a:extLst>
          </p:cNvPr>
          <p:cNvSpPr>
            <a:spLocks noGrp="1"/>
          </p:cNvSpPr>
          <p:nvPr>
            <p:ph type="title"/>
          </p:nvPr>
        </p:nvSpPr>
        <p:spPr>
          <a:xfrm>
            <a:off x="856156" y="-285662"/>
            <a:ext cx="10712992" cy="1609344"/>
          </a:xfrm>
        </p:spPr>
        <p:txBody>
          <a:bodyPr>
            <a:normAutofit/>
          </a:bodyPr>
          <a:lstStyle/>
          <a:p>
            <a:pPr>
              <a:lnSpc>
                <a:spcPct val="100000"/>
              </a:lnSpc>
            </a:pPr>
            <a:r>
              <a:rPr lang="en-US" altLang="zh-CN" sz="2400" dirty="0">
                <a:solidFill>
                  <a:srgbClr val="286BA2"/>
                </a:solidFill>
              </a:rPr>
              <a:t>Compare the performance of James in one game with that of top players in the Heat</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698D4A42-82DB-47C6-BDB6-FCD18D5483C8}"/>
              </a:ext>
            </a:extLst>
          </p:cNvPr>
          <p:cNvSpPr>
            <a:spLocks noGrp="1"/>
          </p:cNvSpPr>
          <p:nvPr>
            <p:ph idx="1"/>
          </p:nvPr>
        </p:nvSpPr>
        <p:spPr>
          <a:xfrm>
            <a:off x="526774" y="4494440"/>
            <a:ext cx="10818743" cy="1980878"/>
          </a:xfrm>
        </p:spPr>
        <p:txBody>
          <a:bodyPr>
            <a:normAutofit fontScale="92500" lnSpcReduction="10000"/>
          </a:bodyPr>
          <a:lstStyle/>
          <a:p>
            <a:pPr>
              <a:lnSpc>
                <a:spcPct val="150000"/>
              </a:lnSpc>
            </a:pPr>
            <a:r>
              <a:rPr lang="en-US" altLang="zh-CN" sz="1600" dirty="0"/>
              <a:t>In the game on 2019/12/26, James scored lower than his average points in the regular season, but higher than the average points of Jimmy Butler who ranked first in the Heat.</a:t>
            </a:r>
          </a:p>
          <a:p>
            <a:pPr>
              <a:lnSpc>
                <a:spcPct val="150000"/>
              </a:lnSpc>
            </a:pPr>
            <a:r>
              <a:rPr lang="en-US" altLang="zh-CN" sz="1600" dirty="0"/>
              <a:t>The field goal percentage of James was not only lower than his average in the regular season, but also much lower than that of Chris Silva who ranked first in the Heat.</a:t>
            </a:r>
          </a:p>
          <a:p>
            <a:pPr>
              <a:lnSpc>
                <a:spcPct val="150000"/>
              </a:lnSpc>
            </a:pPr>
            <a:r>
              <a:rPr lang="en-US" altLang="zh-CN" sz="1600" dirty="0"/>
              <a:t>In this game, James performed good in rebounds, only one rebounds lower than Bam Adebayo who ranked first in the Heat.</a:t>
            </a:r>
          </a:p>
        </p:txBody>
      </p:sp>
      <p:pic>
        <p:nvPicPr>
          <p:cNvPr id="6" name="图片 5">
            <a:extLst>
              <a:ext uri="{FF2B5EF4-FFF2-40B4-BE49-F238E27FC236}">
                <a16:creationId xmlns:a16="http://schemas.microsoft.com/office/drawing/2014/main" id="{471780F9-F91A-46C9-9A82-F7AF9ECAD01D}"/>
              </a:ext>
            </a:extLst>
          </p:cNvPr>
          <p:cNvPicPr>
            <a:picLocks noChangeAspect="1"/>
          </p:cNvPicPr>
          <p:nvPr/>
        </p:nvPicPr>
        <p:blipFill>
          <a:blip r:embed="rId2"/>
          <a:stretch>
            <a:fillRect/>
          </a:stretch>
        </p:blipFill>
        <p:spPr>
          <a:xfrm>
            <a:off x="535684" y="907012"/>
            <a:ext cx="10684384" cy="3679895"/>
          </a:xfrm>
          <a:prstGeom prst="rect">
            <a:avLst/>
          </a:prstGeom>
        </p:spPr>
      </p:pic>
    </p:spTree>
    <p:extLst>
      <p:ext uri="{BB962C8B-B14F-4D97-AF65-F5344CB8AC3E}">
        <p14:creationId xmlns:p14="http://schemas.microsoft.com/office/powerpoint/2010/main" val="5823600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18E7F3-656B-4AD6-9921-E21BBD1DD1C4}"/>
              </a:ext>
            </a:extLst>
          </p:cNvPr>
          <p:cNvSpPr>
            <a:spLocks noGrp="1"/>
          </p:cNvSpPr>
          <p:nvPr>
            <p:ph idx="1"/>
          </p:nvPr>
        </p:nvSpPr>
        <p:spPr>
          <a:xfrm>
            <a:off x="715617" y="461577"/>
            <a:ext cx="10525540" cy="4050792"/>
          </a:xfrm>
        </p:spPr>
        <p:txBody>
          <a:bodyPr/>
          <a:lstStyle/>
          <a:p>
            <a:pPr marL="0" indent="0" algn="ctr">
              <a:lnSpc>
                <a:spcPct val="150000"/>
              </a:lnSpc>
              <a:buNone/>
            </a:pPr>
            <a:r>
              <a:rPr lang="en-US" altLang="zh-CN" sz="4400" b="1" kern="100" dirty="0">
                <a:solidFill>
                  <a:srgbClr val="286BA2"/>
                </a:solidFill>
                <a:effectLst/>
                <a:ea typeface="DengXian" panose="02010600030101010101" pitchFamily="2" charset="-122"/>
                <a:cs typeface="Times New Roman" panose="02020603050405020304" pitchFamily="18" charset="0"/>
              </a:rPr>
              <a:t>Maybe</a:t>
            </a:r>
            <a:r>
              <a:rPr lang="en-US" altLang="zh-CN" sz="1800" b="1" kern="100" dirty="0">
                <a:solidFill>
                  <a:schemeClr val="accent2">
                    <a:lumMod val="75000"/>
                  </a:schemeClr>
                </a:solidFill>
                <a:effectLst/>
                <a:latin typeface="DengXian" panose="02010600030101010101" pitchFamily="2" charset="-122"/>
                <a:ea typeface="DengXian" panose="02010600030101010101" pitchFamily="2" charset="-122"/>
                <a:cs typeface="Times New Roman" panose="02020603050405020304" pitchFamily="18" charset="0"/>
              </a:rPr>
              <a:t> </a:t>
            </a:r>
          </a:p>
          <a:p>
            <a:pPr marL="0" indent="0">
              <a:lnSpc>
                <a:spcPct val="150000"/>
              </a:lnSpc>
              <a:buNone/>
            </a:pPr>
            <a:r>
              <a:rPr lang="en-US" altLang="zh-CN" sz="2400" b="1" kern="100" dirty="0">
                <a:effectLst/>
                <a:ea typeface="DengXian" panose="02010600030101010101" pitchFamily="2" charset="-122"/>
                <a:cs typeface="Times New Roman" panose="02020603050405020304" pitchFamily="18" charset="0"/>
              </a:rPr>
              <a:t>we have found the </a:t>
            </a:r>
            <a:r>
              <a:rPr lang="en-US" altLang="zh-CN" sz="2400" b="1" kern="100" dirty="0">
                <a:solidFill>
                  <a:srgbClr val="C00000"/>
                </a:solidFill>
                <a:effectLst/>
                <a:ea typeface="DengXian" panose="02010600030101010101" pitchFamily="2" charset="-122"/>
                <a:cs typeface="Times New Roman" panose="02020603050405020304" pitchFamily="18" charset="0"/>
              </a:rPr>
              <a:t>reason</a:t>
            </a:r>
            <a:r>
              <a:rPr lang="en-US" altLang="zh-CN" sz="2400" b="1" kern="100" dirty="0">
                <a:effectLst/>
                <a:ea typeface="DengXian" panose="02010600030101010101" pitchFamily="2" charset="-122"/>
                <a:cs typeface="Times New Roman" panose="02020603050405020304" pitchFamily="18" charset="0"/>
              </a:rPr>
              <a:t> why the Lakers </a:t>
            </a:r>
            <a:r>
              <a:rPr lang="en-US" altLang="zh-CN" sz="2400" b="1" kern="100" dirty="0">
                <a:solidFill>
                  <a:srgbClr val="C00000"/>
                </a:solidFill>
                <a:effectLst/>
                <a:ea typeface="DengXian" panose="02010600030101010101" pitchFamily="2" charset="-122"/>
                <a:cs typeface="Times New Roman" panose="02020603050405020304" pitchFamily="18" charset="0"/>
              </a:rPr>
              <a:t>lost</a:t>
            </a:r>
            <a:r>
              <a:rPr lang="en-US" altLang="zh-CN" sz="2400" b="1" kern="100" dirty="0">
                <a:effectLst/>
                <a:ea typeface="DengXian" panose="02010600030101010101" pitchFamily="2" charset="-122"/>
                <a:cs typeface="Times New Roman" panose="02020603050405020304" pitchFamily="18" charset="0"/>
              </a:rPr>
              <a:t> the game on 2019/12/26. </a:t>
            </a:r>
            <a:endParaRPr lang="en-US" altLang="zh-CN" b="1" kern="100" dirty="0">
              <a:effectLst/>
              <a:ea typeface="DengXian" panose="02010600030101010101" pitchFamily="2" charset="-122"/>
              <a:cs typeface="Times New Roman" panose="02020603050405020304" pitchFamily="18" charset="0"/>
            </a:endParaRPr>
          </a:p>
          <a:p>
            <a:pPr marL="0" indent="0">
              <a:lnSpc>
                <a:spcPct val="150000"/>
              </a:lnSpc>
              <a:buNone/>
            </a:pPr>
            <a:r>
              <a:rPr lang="en-US" altLang="zh-CN" sz="2400" b="1" kern="100" dirty="0">
                <a:effectLst/>
                <a:ea typeface="DengXian" panose="02010600030101010101" pitchFamily="2" charset="-122"/>
                <a:cs typeface="Times New Roman" panose="02020603050405020304" pitchFamily="18" charset="0"/>
              </a:rPr>
              <a:t>If James did a </a:t>
            </a:r>
            <a:r>
              <a:rPr lang="en-US" altLang="zh-CN" sz="2400" b="1" kern="100" dirty="0">
                <a:solidFill>
                  <a:srgbClr val="C00000"/>
                </a:solidFill>
                <a:effectLst/>
                <a:ea typeface="DengXian" panose="02010600030101010101" pitchFamily="2" charset="-122"/>
                <a:cs typeface="Times New Roman" panose="02020603050405020304" pitchFamily="18" charset="0"/>
              </a:rPr>
              <a:t>better</a:t>
            </a:r>
            <a:r>
              <a:rPr lang="en-US" altLang="zh-CN" sz="2400" b="1" kern="100" dirty="0">
                <a:effectLst/>
                <a:ea typeface="DengXian" panose="02010600030101010101" pitchFamily="2" charset="-122"/>
                <a:cs typeface="Times New Roman" panose="02020603050405020304" pitchFamily="18" charset="0"/>
              </a:rPr>
              <a:t> job in </a:t>
            </a:r>
            <a:r>
              <a:rPr lang="en-US" altLang="zh-CN" sz="2400" b="1" kern="100" dirty="0">
                <a:solidFill>
                  <a:srgbClr val="C00000"/>
                </a:solidFill>
                <a:effectLst/>
                <a:ea typeface="DengXian" panose="02010600030101010101" pitchFamily="2" charset="-122"/>
                <a:cs typeface="Times New Roman" panose="02020603050405020304" pitchFamily="18" charset="0"/>
              </a:rPr>
              <a:t>scoring</a:t>
            </a:r>
            <a:r>
              <a:rPr lang="en-US" altLang="zh-CN" sz="2400" b="1" kern="100" dirty="0">
                <a:effectLst/>
                <a:ea typeface="DengXian" panose="02010600030101010101" pitchFamily="2" charset="-122"/>
                <a:cs typeface="Times New Roman" panose="02020603050405020304" pitchFamily="18" charset="0"/>
              </a:rPr>
              <a:t> and </a:t>
            </a:r>
            <a:r>
              <a:rPr lang="en-US" altLang="zh-CN" sz="2400" b="1" kern="100" dirty="0">
                <a:solidFill>
                  <a:srgbClr val="C00000"/>
                </a:solidFill>
                <a:effectLst/>
                <a:ea typeface="DengXian" panose="02010600030101010101" pitchFamily="2" charset="-122"/>
                <a:cs typeface="Times New Roman" panose="02020603050405020304" pitchFamily="18" charset="0"/>
              </a:rPr>
              <a:t>field goal percentage</a:t>
            </a:r>
            <a:r>
              <a:rPr lang="en-US" altLang="zh-CN" sz="2400" b="1" kern="100" dirty="0">
                <a:effectLst/>
                <a:ea typeface="DengXian" panose="02010600030101010101" pitchFamily="2" charset="-122"/>
                <a:cs typeface="Times New Roman" panose="02020603050405020304" pitchFamily="18" charset="0"/>
              </a:rPr>
              <a:t>, the </a:t>
            </a:r>
            <a:r>
              <a:rPr lang="en-US" altLang="zh-CN" sz="2400" b="1" kern="100" dirty="0">
                <a:solidFill>
                  <a:srgbClr val="C00000"/>
                </a:solidFill>
                <a:effectLst/>
                <a:ea typeface="DengXian" panose="02010600030101010101" pitchFamily="2" charset="-122"/>
                <a:cs typeface="Times New Roman" panose="02020603050405020304" pitchFamily="18" charset="0"/>
              </a:rPr>
              <a:t>result</a:t>
            </a:r>
            <a:r>
              <a:rPr lang="en-US" altLang="zh-CN" sz="2400" b="1" kern="100" dirty="0">
                <a:effectLst/>
                <a:ea typeface="DengXian" panose="02010600030101010101" pitchFamily="2" charset="-122"/>
                <a:cs typeface="Times New Roman" panose="02020603050405020304" pitchFamily="18" charset="0"/>
              </a:rPr>
              <a:t> of this game might </a:t>
            </a:r>
            <a:r>
              <a:rPr lang="en-US" altLang="zh-CN" sz="2400" b="1" kern="100" dirty="0">
                <a:solidFill>
                  <a:srgbClr val="C00000"/>
                </a:solidFill>
                <a:effectLst/>
                <a:ea typeface="DengXian" panose="02010600030101010101" pitchFamily="2" charset="-122"/>
                <a:cs typeface="Times New Roman" panose="02020603050405020304" pitchFamily="18" charset="0"/>
              </a:rPr>
              <a:t>have changed</a:t>
            </a:r>
            <a:r>
              <a:rPr lang="en-US" altLang="zh-CN" sz="2400" b="1" kern="100" dirty="0">
                <a:effectLst/>
                <a:ea typeface="DengXian" panose="02010600030101010101" pitchFamily="2" charset="-122"/>
                <a:cs typeface="Times New Roman" panose="02020603050405020304" pitchFamily="18" charset="0"/>
              </a:rPr>
              <a:t>.</a:t>
            </a:r>
            <a:endParaRPr lang="zh-CN" altLang="zh-CN" sz="2400" b="1" kern="100" dirty="0">
              <a:effectLst/>
              <a:ea typeface="DengXian" panose="02010600030101010101" pitchFamily="2" charset="-122"/>
              <a:cs typeface="Times New Roman" panose="02020603050405020304" pitchFamily="18" charset="0"/>
            </a:endParaRPr>
          </a:p>
          <a:p>
            <a:endParaRPr lang="zh-CN" altLang="en-US" dirty="0"/>
          </a:p>
        </p:txBody>
      </p:sp>
      <p:sp>
        <p:nvSpPr>
          <p:cNvPr id="6" name="矩形 5">
            <a:extLst>
              <a:ext uri="{FF2B5EF4-FFF2-40B4-BE49-F238E27FC236}">
                <a16:creationId xmlns:a16="http://schemas.microsoft.com/office/drawing/2014/main" id="{55161FD0-9041-4512-8161-6FFF450F6FFD}"/>
              </a:ext>
            </a:extLst>
          </p:cNvPr>
          <p:cNvSpPr/>
          <p:nvPr/>
        </p:nvSpPr>
        <p:spPr>
          <a:xfrm>
            <a:off x="3218376" y="4259426"/>
            <a:ext cx="5520021" cy="923330"/>
          </a:xfrm>
          <a:prstGeom prst="rect">
            <a:avLst/>
          </a:prstGeom>
          <a:noFill/>
        </p:spPr>
        <p:txBody>
          <a:bodyPr wrap="squar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601506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E1B6-C750-491B-B977-7741C2002437}"/>
              </a:ext>
            </a:extLst>
          </p:cNvPr>
          <p:cNvSpPr>
            <a:spLocks noGrp="1"/>
          </p:cNvSpPr>
          <p:nvPr>
            <p:ph type="title"/>
          </p:nvPr>
        </p:nvSpPr>
        <p:spPr>
          <a:xfrm>
            <a:off x="1069848" y="360385"/>
            <a:ext cx="10058400" cy="1609344"/>
          </a:xfrm>
        </p:spPr>
        <p:txBody>
          <a:bodyPr/>
          <a:lstStyle/>
          <a:p>
            <a:r>
              <a:rPr lang="en-US" altLang="zh-CN" dirty="0">
                <a:solidFill>
                  <a:schemeClr val="accent2">
                    <a:lumMod val="75000"/>
                  </a:schemeClr>
                </a:solidFill>
              </a:rPr>
              <a:t>Introduction</a:t>
            </a:r>
            <a:endParaRPr lang="zh-CN" altLang="en-US" dirty="0">
              <a:solidFill>
                <a:schemeClr val="accent2">
                  <a:lumMod val="75000"/>
                </a:schemeClr>
              </a:solidFill>
            </a:endParaRPr>
          </a:p>
        </p:txBody>
      </p:sp>
      <p:sp>
        <p:nvSpPr>
          <p:cNvPr id="3" name="内容占位符 2">
            <a:extLst>
              <a:ext uri="{FF2B5EF4-FFF2-40B4-BE49-F238E27FC236}">
                <a16:creationId xmlns:a16="http://schemas.microsoft.com/office/drawing/2014/main" id="{DAFDB159-BD88-4964-A25F-FEABEB14DBC3}"/>
              </a:ext>
            </a:extLst>
          </p:cNvPr>
          <p:cNvSpPr>
            <a:spLocks noGrp="1"/>
          </p:cNvSpPr>
          <p:nvPr>
            <p:ph idx="1"/>
          </p:nvPr>
        </p:nvSpPr>
        <p:spPr>
          <a:xfrm>
            <a:off x="1069848" y="1997161"/>
            <a:ext cx="10058400" cy="4050792"/>
          </a:xfrm>
        </p:spPr>
        <p:txBody>
          <a:bodyPr>
            <a:normAutofit lnSpcReduction="10000"/>
          </a:bodyPr>
          <a:lstStyle/>
          <a:p>
            <a:pPr marL="0" indent="0" algn="just">
              <a:lnSpc>
                <a:spcPct val="150000"/>
              </a:lnSpc>
              <a:buNone/>
            </a:pPr>
            <a:r>
              <a:rPr lang="en-US" altLang="zh-CN" sz="1800" b="1" kern="100" dirty="0">
                <a:effectLst/>
                <a:ea typeface="DengXian" panose="02010600030101010101" pitchFamily="2" charset="-122"/>
                <a:cs typeface="Times New Roman" panose="02020603050405020304" pitchFamily="18" charset="0"/>
              </a:rPr>
              <a:t>We want to output the following report through NBA Report Management System:</a:t>
            </a:r>
            <a:endParaRPr lang="zh-CN" altLang="zh-CN" sz="1800" b="1" kern="100" dirty="0">
              <a:effectLst/>
              <a:ea typeface="DengXian" panose="02010600030101010101" pitchFamily="2" charset="-122"/>
              <a:cs typeface="Times New Roman" panose="02020603050405020304" pitchFamily="18" charset="0"/>
            </a:endParaRPr>
          </a:p>
          <a:p>
            <a:pPr algn="just">
              <a:lnSpc>
                <a:spcPct val="150000"/>
              </a:lnSpc>
            </a:pPr>
            <a:r>
              <a:rPr lang="en-US" altLang="zh-CN" sz="1800" kern="100" dirty="0">
                <a:ea typeface="DengXian" panose="02010600030101010101" pitchFamily="2" charset="-122"/>
                <a:cs typeface="Times New Roman" panose="02020603050405020304" pitchFamily="18" charset="0"/>
              </a:rPr>
              <a:t>T</a:t>
            </a:r>
            <a:r>
              <a:rPr lang="en-US" altLang="zh-CN" sz="1800" kern="100" dirty="0">
                <a:effectLst/>
                <a:ea typeface="DengXian" panose="02010600030101010101" pitchFamily="2" charset="-122"/>
                <a:cs typeface="Times New Roman" panose="02020603050405020304" pitchFamily="18" charset="0"/>
              </a:rPr>
              <a:t>he performance of Lakers and James in one game and their comparison with the average performance in the entire regular season;</a:t>
            </a:r>
            <a:endParaRPr lang="zh-CN" altLang="zh-CN" sz="1800" kern="100" dirty="0">
              <a:effectLst/>
              <a:ea typeface="DengXian" panose="02010600030101010101" pitchFamily="2" charset="-122"/>
              <a:cs typeface="Times New Roman" panose="02020603050405020304" pitchFamily="18" charset="0"/>
            </a:endParaRPr>
          </a:p>
          <a:p>
            <a:pPr algn="just">
              <a:lnSpc>
                <a:spcPct val="150000"/>
              </a:lnSpc>
            </a:pPr>
            <a:r>
              <a:rPr lang="en-US" altLang="zh-CN" sz="1800" kern="100" dirty="0">
                <a:effectLst/>
                <a:ea typeface="DengXian" panose="02010600030101010101" pitchFamily="2" charset="-122"/>
                <a:cs typeface="Times New Roman" panose="02020603050405020304" pitchFamily="18" charset="0"/>
              </a:rPr>
              <a:t>The comparison between James' performance in one game and his average performance when the Lakers won or lost;</a:t>
            </a:r>
            <a:endParaRPr lang="zh-CN" altLang="zh-CN" sz="1800" kern="100" dirty="0">
              <a:effectLst/>
              <a:ea typeface="DengXian" panose="02010600030101010101" pitchFamily="2" charset="-122"/>
              <a:cs typeface="Times New Roman" panose="02020603050405020304" pitchFamily="18" charset="0"/>
            </a:endParaRPr>
          </a:p>
          <a:p>
            <a:pPr algn="just">
              <a:lnSpc>
                <a:spcPct val="150000"/>
              </a:lnSpc>
            </a:pPr>
            <a:r>
              <a:rPr lang="en-US" altLang="zh-CN" sz="1800" kern="100" dirty="0">
                <a:effectLst/>
                <a:ea typeface="DengXian" panose="02010600030101010101" pitchFamily="2" charset="-122"/>
                <a:cs typeface="Times New Roman" panose="02020603050405020304" pitchFamily="18" charset="0"/>
              </a:rPr>
              <a:t>In the 2019-2020 season, the Bucks was the team with the highest winning percentage in the entire regular season, and the Heat was the opponent of the Lakers in the finals. Both of them are very competitive, so we want to compare James’s performance with the performance of Bucks and Heat top players;</a:t>
            </a:r>
            <a:endParaRPr lang="zh-CN" altLang="zh-CN" sz="1800" kern="100" dirty="0">
              <a:effectLst/>
              <a:ea typeface="DengXian"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9492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0DAFD-04D8-4BA8-B5DA-2BFD3CEB380E}"/>
              </a:ext>
            </a:extLst>
          </p:cNvPr>
          <p:cNvSpPr>
            <a:spLocks noGrp="1"/>
          </p:cNvSpPr>
          <p:nvPr>
            <p:ph type="title"/>
          </p:nvPr>
        </p:nvSpPr>
        <p:spPr>
          <a:xfrm>
            <a:off x="910816" y="0"/>
            <a:ext cx="10058400" cy="1609344"/>
          </a:xfrm>
        </p:spPr>
        <p:txBody>
          <a:bodyPr/>
          <a:lstStyle/>
          <a:p>
            <a:r>
              <a:rPr lang="en-US" altLang="zh-CN" dirty="0">
                <a:solidFill>
                  <a:schemeClr val="accent2">
                    <a:lumMod val="75000"/>
                  </a:schemeClr>
                </a:solidFill>
              </a:rPr>
              <a:t>Data</a:t>
            </a:r>
            <a:endParaRPr lang="zh-CN" altLang="en-US" dirty="0">
              <a:solidFill>
                <a:schemeClr val="accent2">
                  <a:lumMod val="75000"/>
                </a:schemeClr>
              </a:solidFill>
            </a:endParaRPr>
          </a:p>
        </p:txBody>
      </p:sp>
      <p:sp>
        <p:nvSpPr>
          <p:cNvPr id="3" name="内容占位符 2">
            <a:extLst>
              <a:ext uri="{FF2B5EF4-FFF2-40B4-BE49-F238E27FC236}">
                <a16:creationId xmlns:a16="http://schemas.microsoft.com/office/drawing/2014/main" id="{815E97A0-E035-4987-BA6E-7FE53863AB82}"/>
              </a:ext>
            </a:extLst>
          </p:cNvPr>
          <p:cNvSpPr>
            <a:spLocks noGrp="1"/>
          </p:cNvSpPr>
          <p:nvPr>
            <p:ph idx="1"/>
          </p:nvPr>
        </p:nvSpPr>
        <p:spPr>
          <a:xfrm>
            <a:off x="975426" y="1227093"/>
            <a:ext cx="11120495" cy="807853"/>
          </a:xfrm>
        </p:spPr>
        <p:txBody>
          <a:bodyPr>
            <a:normAutofit/>
          </a:bodyPr>
          <a:lstStyle/>
          <a:p>
            <a:r>
              <a:rPr lang="en-US" altLang="zh-CN" sz="1800" b="1" kern="100" dirty="0">
                <a:ea typeface="DengXian" panose="02010600030101010101" pitchFamily="2" charset="-122"/>
                <a:cs typeface="Times New Roman" panose="02020603050405020304" pitchFamily="18" charset="0"/>
              </a:rPr>
              <a:t>We import the dataset (csv files) into the database</a:t>
            </a:r>
          </a:p>
          <a:p>
            <a:r>
              <a:rPr lang="en-US" altLang="zh-CN" sz="1800" b="1" kern="100" dirty="0">
                <a:ea typeface="DengXian" panose="02010600030101010101" pitchFamily="2" charset="-122"/>
                <a:cs typeface="Times New Roman" panose="02020603050405020304" pitchFamily="18" charset="0"/>
              </a:rPr>
              <a:t>4 tables: Teams, Players, James, Lakers</a:t>
            </a:r>
          </a:p>
          <a:p>
            <a:pPr marL="0" indent="0">
              <a:buNone/>
            </a:pPr>
            <a:endParaRPr lang="en-US" altLang="zh-CN" dirty="0"/>
          </a:p>
        </p:txBody>
      </p:sp>
      <p:pic>
        <p:nvPicPr>
          <p:cNvPr id="4" name="图片 3">
            <a:extLst>
              <a:ext uri="{FF2B5EF4-FFF2-40B4-BE49-F238E27FC236}">
                <a16:creationId xmlns:a16="http://schemas.microsoft.com/office/drawing/2014/main" id="{2B03C92A-D9F3-40BA-B49E-30E84C6F5C01}"/>
              </a:ext>
            </a:extLst>
          </p:cNvPr>
          <p:cNvPicPr/>
          <p:nvPr/>
        </p:nvPicPr>
        <p:blipFill rotWithShape="1">
          <a:blip r:embed="rId2" cstate="print">
            <a:extLst>
              <a:ext uri="{28A0092B-C50C-407E-A947-70E740481C1C}">
                <a14:useLocalDpi xmlns:a14="http://schemas.microsoft.com/office/drawing/2010/main" val="0"/>
              </a:ext>
            </a:extLst>
          </a:blip>
          <a:srcRect l="2712"/>
          <a:stretch/>
        </p:blipFill>
        <p:spPr bwMode="auto">
          <a:xfrm>
            <a:off x="1022079" y="2126434"/>
            <a:ext cx="5736529" cy="4408364"/>
          </a:xfrm>
          <a:prstGeom prst="rect">
            <a:avLst/>
          </a:prstGeom>
          <a:ln>
            <a:noFill/>
          </a:ln>
          <a:extLst>
            <a:ext uri="{53640926-AAD7-44D8-BBD7-CCE9431645EC}">
              <a14:shadowObscured xmlns:a14="http://schemas.microsoft.com/office/drawing/2010/main"/>
            </a:ext>
          </a:extLst>
        </p:spPr>
      </p:pic>
      <p:sp>
        <p:nvSpPr>
          <p:cNvPr id="5" name="文本框 4">
            <a:extLst>
              <a:ext uri="{FF2B5EF4-FFF2-40B4-BE49-F238E27FC236}">
                <a16:creationId xmlns:a16="http://schemas.microsoft.com/office/drawing/2014/main" id="{4DAC5AA8-6C45-423C-9DCC-DA8B91B509B3}"/>
              </a:ext>
            </a:extLst>
          </p:cNvPr>
          <p:cNvSpPr txBox="1"/>
          <p:nvPr/>
        </p:nvSpPr>
        <p:spPr>
          <a:xfrm>
            <a:off x="7374834" y="2374245"/>
            <a:ext cx="3468757" cy="2903359"/>
          </a:xfrm>
          <a:prstGeom prst="rect">
            <a:avLst/>
          </a:prstGeom>
          <a:noFill/>
        </p:spPr>
        <p:txBody>
          <a:bodyPr wrap="square" rtlCol="0">
            <a:spAutoFit/>
          </a:bodyPr>
          <a:lstStyle/>
          <a:p>
            <a:pPr algn="ctr"/>
            <a:r>
              <a:rPr lang="en-US" altLang="zh-CN" kern="100" dirty="0">
                <a:ea typeface="DengXian" panose="02010600030101010101" pitchFamily="2" charset="-122"/>
                <a:cs typeface="Times New Roman" panose="02020603050405020304" pitchFamily="18" charset="0"/>
              </a:rPr>
              <a:t>The </a:t>
            </a:r>
            <a:r>
              <a:rPr lang="en-US" altLang="zh-CN" kern="100" dirty="0">
                <a:solidFill>
                  <a:srgbClr val="0070C0"/>
                </a:solidFill>
                <a:ea typeface="DengXian" panose="02010600030101010101" pitchFamily="2" charset="-122"/>
                <a:cs typeface="Times New Roman" panose="02020603050405020304" pitchFamily="18" charset="0"/>
              </a:rPr>
              <a:t>primary key</a:t>
            </a:r>
            <a:r>
              <a:rPr lang="en-US" altLang="zh-CN" kern="100" dirty="0">
                <a:ea typeface="DengXian" panose="02010600030101010101" pitchFamily="2" charset="-122"/>
                <a:cs typeface="Times New Roman" panose="02020603050405020304" pitchFamily="18" charset="0"/>
              </a:rPr>
              <a:t> for each table </a:t>
            </a:r>
          </a:p>
          <a:p>
            <a:pPr algn="ctr"/>
            <a:r>
              <a:rPr lang="en-US" altLang="zh-CN" sz="2400" b="1" kern="100" dirty="0">
                <a:ea typeface="DengXian" panose="02010600030101010101" pitchFamily="2" charset="-122"/>
                <a:cs typeface="Times New Roman" panose="02020603050405020304" pitchFamily="18" charset="0"/>
              </a:rPr>
              <a:t>is </a:t>
            </a:r>
          </a:p>
          <a:p>
            <a:pPr algn="ctr"/>
            <a:r>
              <a:rPr lang="en-US" altLang="zh-CN" kern="100" dirty="0">
                <a:ea typeface="DengXian" panose="02010600030101010101" pitchFamily="2" charset="-122"/>
                <a:cs typeface="Times New Roman" panose="02020603050405020304" pitchFamily="18" charset="0"/>
              </a:rPr>
              <a:t>the attribute in blue color.</a:t>
            </a:r>
          </a:p>
          <a:p>
            <a:pPr algn="just"/>
            <a:endParaRPr lang="en-US" altLang="zh-CN" kern="100" dirty="0">
              <a:ea typeface="DengXian" panose="02010600030101010101" pitchFamily="2" charset="-122"/>
              <a:cs typeface="Times New Roman" panose="02020603050405020304" pitchFamily="18" charset="0"/>
            </a:endParaRPr>
          </a:p>
          <a:p>
            <a:pPr algn="ctr">
              <a:lnSpc>
                <a:spcPct val="150000"/>
              </a:lnSpc>
            </a:pPr>
            <a:r>
              <a:rPr lang="en-US" altLang="zh-CN" b="1" kern="100" dirty="0">
                <a:ea typeface="DengXian" panose="02010600030101010101" pitchFamily="2" charset="-122"/>
                <a:cs typeface="Times New Roman" panose="02020603050405020304" pitchFamily="18" charset="0"/>
              </a:rPr>
              <a:t>Teams.Team</a:t>
            </a:r>
          </a:p>
          <a:p>
            <a:pPr algn="ctr">
              <a:lnSpc>
                <a:spcPct val="150000"/>
              </a:lnSpc>
            </a:pPr>
            <a:r>
              <a:rPr lang="en-US" altLang="zh-CN" b="1" kern="100" dirty="0">
                <a:ea typeface="DengXian" panose="02010600030101010101" pitchFamily="2" charset="-122"/>
                <a:cs typeface="Times New Roman" panose="02020603050405020304" pitchFamily="18" charset="0"/>
              </a:rPr>
              <a:t>Players.Player</a:t>
            </a:r>
          </a:p>
          <a:p>
            <a:pPr algn="ctr">
              <a:lnSpc>
                <a:spcPct val="150000"/>
              </a:lnSpc>
            </a:pPr>
            <a:r>
              <a:rPr lang="en-US" altLang="zh-CN" b="1" kern="100" dirty="0">
                <a:ea typeface="DengXian" panose="02010600030101010101" pitchFamily="2" charset="-122"/>
                <a:cs typeface="Times New Roman" panose="02020603050405020304" pitchFamily="18" charset="0"/>
              </a:rPr>
              <a:t>James.Date</a:t>
            </a:r>
          </a:p>
          <a:p>
            <a:pPr algn="ctr">
              <a:lnSpc>
                <a:spcPct val="150000"/>
              </a:lnSpc>
            </a:pPr>
            <a:r>
              <a:rPr lang="en-US" altLang="zh-CN" b="1" kern="100" dirty="0">
                <a:ea typeface="DengXian" panose="02010600030101010101" pitchFamily="2" charset="-122"/>
                <a:cs typeface="Times New Roman" panose="02020603050405020304" pitchFamily="18" charset="0"/>
              </a:rPr>
              <a:t>Lakers.Date</a:t>
            </a:r>
            <a:endParaRPr lang="zh-CN" altLang="zh-CN" b="1" kern="100" dirty="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2872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E91D7-7A90-4F2F-97DA-F62893FD034C}"/>
              </a:ext>
            </a:extLst>
          </p:cNvPr>
          <p:cNvSpPr>
            <a:spLocks noGrp="1"/>
          </p:cNvSpPr>
          <p:nvPr>
            <p:ph type="title"/>
          </p:nvPr>
        </p:nvSpPr>
        <p:spPr>
          <a:xfrm>
            <a:off x="903068" y="-212015"/>
            <a:ext cx="10058400" cy="1609344"/>
          </a:xfrm>
        </p:spPr>
        <p:txBody>
          <a:bodyPr/>
          <a:lstStyle/>
          <a:p>
            <a:r>
              <a:rPr lang="en-US" altLang="zh-CN" dirty="0">
                <a:solidFill>
                  <a:schemeClr val="accent2">
                    <a:lumMod val="75000"/>
                  </a:schemeClr>
                </a:solidFill>
              </a:rPr>
              <a:t>Interface</a:t>
            </a:r>
            <a:endParaRPr lang="zh-CN" altLang="en-US" dirty="0">
              <a:solidFill>
                <a:schemeClr val="accent2">
                  <a:lumMod val="75000"/>
                </a:schemeClr>
              </a:solidFill>
            </a:endParaRPr>
          </a:p>
        </p:txBody>
      </p:sp>
      <p:sp>
        <p:nvSpPr>
          <p:cNvPr id="3" name="内容占位符 2">
            <a:extLst>
              <a:ext uri="{FF2B5EF4-FFF2-40B4-BE49-F238E27FC236}">
                <a16:creationId xmlns:a16="http://schemas.microsoft.com/office/drawing/2014/main" id="{9B4369C4-CF53-464B-BC54-CA4D36652C5D}"/>
              </a:ext>
            </a:extLst>
          </p:cNvPr>
          <p:cNvSpPr>
            <a:spLocks noGrp="1"/>
          </p:cNvSpPr>
          <p:nvPr>
            <p:ph idx="1"/>
          </p:nvPr>
        </p:nvSpPr>
        <p:spPr>
          <a:xfrm>
            <a:off x="983974" y="834873"/>
            <a:ext cx="10058400" cy="419222"/>
          </a:xfrm>
        </p:spPr>
        <p:txBody>
          <a:bodyPr/>
          <a:lstStyle/>
          <a:p>
            <a:r>
              <a:rPr lang="en-US" altLang="zh-CN" sz="1800" kern="100" dirty="0">
                <a:ea typeface="DengXian" panose="02010600030101010101" pitchFamily="2" charset="-122"/>
                <a:cs typeface="Times New Roman" panose="02020603050405020304" pitchFamily="18" charset="0"/>
              </a:rPr>
              <a:t>There are 6 functions in our NBA Report Management System</a:t>
            </a:r>
            <a:endParaRPr lang="zh-CN" altLang="en-US" sz="1800" kern="100" dirty="0">
              <a:ea typeface="DengXian"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2709D04-9E84-4B16-B129-A23A242A15AB}"/>
              </a:ext>
            </a:extLst>
          </p:cNvPr>
          <p:cNvPicPr>
            <a:picLocks noChangeAspect="1"/>
          </p:cNvPicPr>
          <p:nvPr/>
        </p:nvPicPr>
        <p:blipFill>
          <a:blip r:embed="rId2"/>
          <a:stretch>
            <a:fillRect/>
          </a:stretch>
        </p:blipFill>
        <p:spPr>
          <a:xfrm>
            <a:off x="983973" y="1119917"/>
            <a:ext cx="8348869" cy="2030653"/>
          </a:xfrm>
          <a:prstGeom prst="rect">
            <a:avLst/>
          </a:prstGeom>
        </p:spPr>
      </p:pic>
      <p:sp>
        <p:nvSpPr>
          <p:cNvPr id="6" name="内容占位符 2">
            <a:extLst>
              <a:ext uri="{FF2B5EF4-FFF2-40B4-BE49-F238E27FC236}">
                <a16:creationId xmlns:a16="http://schemas.microsoft.com/office/drawing/2014/main" id="{71276D2A-2A17-4A80-9C6F-306A68357A15}"/>
              </a:ext>
            </a:extLst>
          </p:cNvPr>
          <p:cNvSpPr txBox="1">
            <a:spLocks/>
          </p:cNvSpPr>
          <p:nvPr/>
        </p:nvSpPr>
        <p:spPr>
          <a:xfrm>
            <a:off x="903068" y="3080571"/>
            <a:ext cx="10959285" cy="90997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00000"/>
              </a:lnSpc>
            </a:pPr>
            <a:r>
              <a:rPr lang="en-US" altLang="zh-CN" sz="1800" kern="100" dirty="0">
                <a:ea typeface="DengXian" panose="02010600030101010101" pitchFamily="2" charset="-122"/>
                <a:cs typeface="Times New Roman" panose="02020603050405020304" pitchFamily="18" charset="0"/>
              </a:rPr>
              <a:t>Including insertion, query and deletion (options 1 to 4 are queries of data, 5 is insertion, and 6 is deletion)</a:t>
            </a:r>
          </a:p>
          <a:p>
            <a:pPr>
              <a:lnSpc>
                <a:spcPct val="100000"/>
              </a:lnSpc>
            </a:pPr>
            <a:r>
              <a:rPr lang="en-US" altLang="zh-CN" sz="1800" kern="100" dirty="0">
                <a:ea typeface="DengXian" panose="02010600030101010101" pitchFamily="2" charset="-122"/>
                <a:cs typeface="Times New Roman" panose="02020603050405020304" pitchFamily="18" charset="0"/>
              </a:rPr>
              <a:t>After entering the option, you can input the date: </a:t>
            </a:r>
          </a:p>
        </p:txBody>
      </p:sp>
      <p:pic>
        <p:nvPicPr>
          <p:cNvPr id="9" name="图片 8">
            <a:extLst>
              <a:ext uri="{FF2B5EF4-FFF2-40B4-BE49-F238E27FC236}">
                <a16:creationId xmlns:a16="http://schemas.microsoft.com/office/drawing/2014/main" id="{F35A703E-B95A-4F95-8988-CB1724CD26BB}"/>
              </a:ext>
            </a:extLst>
          </p:cNvPr>
          <p:cNvPicPr>
            <a:picLocks noChangeAspect="1"/>
          </p:cNvPicPr>
          <p:nvPr/>
        </p:nvPicPr>
        <p:blipFill>
          <a:blip r:embed="rId3"/>
          <a:stretch>
            <a:fillRect/>
          </a:stretch>
        </p:blipFill>
        <p:spPr>
          <a:xfrm>
            <a:off x="983972" y="3849565"/>
            <a:ext cx="8348400" cy="2218540"/>
          </a:xfrm>
          <a:prstGeom prst="rect">
            <a:avLst/>
          </a:prstGeom>
        </p:spPr>
      </p:pic>
    </p:spTree>
    <p:extLst>
      <p:ext uri="{BB962C8B-B14F-4D97-AF65-F5344CB8AC3E}">
        <p14:creationId xmlns:p14="http://schemas.microsoft.com/office/powerpoint/2010/main" val="27293119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1C2EB-60D0-47C5-8E9B-13537DE2E56C}"/>
              </a:ext>
            </a:extLst>
          </p:cNvPr>
          <p:cNvSpPr>
            <a:spLocks noGrp="1"/>
          </p:cNvSpPr>
          <p:nvPr>
            <p:ph type="title"/>
          </p:nvPr>
        </p:nvSpPr>
        <p:spPr>
          <a:xfrm>
            <a:off x="990335" y="489613"/>
            <a:ext cx="10058400" cy="693155"/>
          </a:xfrm>
        </p:spPr>
        <p:txBody>
          <a:bodyPr>
            <a:normAutofit fontScale="90000"/>
          </a:bodyPr>
          <a:lstStyle/>
          <a:p>
            <a:r>
              <a:rPr lang="en-US" altLang="zh-CN" sz="2400" dirty="0">
                <a:solidFill>
                  <a:srgbClr val="286BA2"/>
                </a:solidFill>
              </a:rPr>
              <a:t>Option 1: Report performance of the Lakers &amp; the opponent </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E39BC713-1097-40CD-82B5-9DD4750C2F76}"/>
              </a:ext>
            </a:extLst>
          </p:cNvPr>
          <p:cNvSpPr>
            <a:spLocks noGrp="1"/>
          </p:cNvSpPr>
          <p:nvPr>
            <p:ph idx="1"/>
          </p:nvPr>
        </p:nvSpPr>
        <p:spPr>
          <a:xfrm>
            <a:off x="990335" y="1366225"/>
            <a:ext cx="10058400" cy="496957"/>
          </a:xfrm>
        </p:spPr>
        <p:txBody>
          <a:bodyPr/>
          <a:lstStyle/>
          <a:p>
            <a:r>
              <a:rPr lang="en-US" altLang="zh-CN" dirty="0"/>
              <a:t>If there was no game of the Lakers, the system will prompt “No such game.”: </a:t>
            </a:r>
            <a:endParaRPr lang="zh-CN" altLang="en-US" dirty="0"/>
          </a:p>
        </p:txBody>
      </p:sp>
      <p:pic>
        <p:nvPicPr>
          <p:cNvPr id="4" name="图片 3">
            <a:extLst>
              <a:ext uri="{FF2B5EF4-FFF2-40B4-BE49-F238E27FC236}">
                <a16:creationId xmlns:a16="http://schemas.microsoft.com/office/drawing/2014/main" id="{728BDF7B-2951-4430-AB1E-53B65A7EDB2E}"/>
              </a:ext>
            </a:extLst>
          </p:cNvPr>
          <p:cNvPicPr>
            <a:picLocks noChangeAspect="1"/>
          </p:cNvPicPr>
          <p:nvPr/>
        </p:nvPicPr>
        <p:blipFill>
          <a:blip r:embed="rId2"/>
          <a:stretch>
            <a:fillRect/>
          </a:stretch>
        </p:blipFill>
        <p:spPr>
          <a:xfrm>
            <a:off x="1078243" y="1863182"/>
            <a:ext cx="8348400" cy="2150989"/>
          </a:xfrm>
          <a:prstGeom prst="rect">
            <a:avLst/>
          </a:prstGeom>
        </p:spPr>
      </p:pic>
      <p:sp>
        <p:nvSpPr>
          <p:cNvPr id="5" name="内容占位符 2">
            <a:extLst>
              <a:ext uri="{FF2B5EF4-FFF2-40B4-BE49-F238E27FC236}">
                <a16:creationId xmlns:a16="http://schemas.microsoft.com/office/drawing/2014/main" id="{1FC09C25-6483-494F-98CC-09973646BE82}"/>
              </a:ext>
            </a:extLst>
          </p:cNvPr>
          <p:cNvSpPr txBox="1">
            <a:spLocks/>
          </p:cNvSpPr>
          <p:nvPr/>
        </p:nvSpPr>
        <p:spPr>
          <a:xfrm>
            <a:off x="990335" y="4197628"/>
            <a:ext cx="10058400" cy="4969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CN" dirty="0"/>
              <a:t>If there was, the system will report: </a:t>
            </a:r>
            <a:endParaRPr lang="zh-CN" altLang="en-US" dirty="0"/>
          </a:p>
        </p:txBody>
      </p:sp>
      <p:pic>
        <p:nvPicPr>
          <p:cNvPr id="6" name="图片 5">
            <a:extLst>
              <a:ext uri="{FF2B5EF4-FFF2-40B4-BE49-F238E27FC236}">
                <a16:creationId xmlns:a16="http://schemas.microsoft.com/office/drawing/2014/main" id="{05717740-3F81-411F-B3A9-D75A18E0B56C}"/>
              </a:ext>
            </a:extLst>
          </p:cNvPr>
          <p:cNvPicPr>
            <a:picLocks noChangeAspect="1"/>
          </p:cNvPicPr>
          <p:nvPr/>
        </p:nvPicPr>
        <p:blipFill>
          <a:blip r:embed="rId3"/>
          <a:stretch>
            <a:fillRect/>
          </a:stretch>
        </p:blipFill>
        <p:spPr>
          <a:xfrm>
            <a:off x="1078243" y="4793977"/>
            <a:ext cx="10369008" cy="929307"/>
          </a:xfrm>
          <a:prstGeom prst="rect">
            <a:avLst/>
          </a:prstGeom>
        </p:spPr>
      </p:pic>
    </p:spTree>
    <p:extLst>
      <p:ext uri="{BB962C8B-B14F-4D97-AF65-F5344CB8AC3E}">
        <p14:creationId xmlns:p14="http://schemas.microsoft.com/office/powerpoint/2010/main" val="16480505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1C2EB-60D0-47C5-8E9B-13537DE2E56C}"/>
              </a:ext>
            </a:extLst>
          </p:cNvPr>
          <p:cNvSpPr>
            <a:spLocks noGrp="1"/>
          </p:cNvSpPr>
          <p:nvPr>
            <p:ph type="title"/>
          </p:nvPr>
        </p:nvSpPr>
        <p:spPr>
          <a:xfrm>
            <a:off x="990335" y="489613"/>
            <a:ext cx="10058400" cy="693155"/>
          </a:xfrm>
        </p:spPr>
        <p:txBody>
          <a:bodyPr>
            <a:normAutofit/>
          </a:bodyPr>
          <a:lstStyle/>
          <a:p>
            <a:r>
              <a:rPr lang="en-US" altLang="zh-CN" sz="2400" dirty="0">
                <a:solidFill>
                  <a:srgbClr val="286BA2"/>
                </a:solidFill>
              </a:rPr>
              <a:t>Option 2: Report James’s performance in one game</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E39BC713-1097-40CD-82B5-9DD4750C2F76}"/>
              </a:ext>
            </a:extLst>
          </p:cNvPr>
          <p:cNvSpPr>
            <a:spLocks noGrp="1"/>
          </p:cNvSpPr>
          <p:nvPr>
            <p:ph idx="1"/>
          </p:nvPr>
        </p:nvSpPr>
        <p:spPr>
          <a:xfrm>
            <a:off x="990335" y="1793609"/>
            <a:ext cx="10058400" cy="496957"/>
          </a:xfrm>
        </p:spPr>
        <p:txBody>
          <a:bodyPr>
            <a:normAutofit fontScale="92500"/>
          </a:bodyPr>
          <a:lstStyle/>
          <a:p>
            <a:r>
              <a:rPr lang="en-US" altLang="zh-CN" dirty="0"/>
              <a:t>If James didn’t participate, the system will prompt “James did not participate in this game.”:</a:t>
            </a:r>
            <a:endParaRPr lang="zh-CN" altLang="en-US" dirty="0"/>
          </a:p>
        </p:txBody>
      </p:sp>
      <p:sp>
        <p:nvSpPr>
          <p:cNvPr id="5" name="内容占位符 2">
            <a:extLst>
              <a:ext uri="{FF2B5EF4-FFF2-40B4-BE49-F238E27FC236}">
                <a16:creationId xmlns:a16="http://schemas.microsoft.com/office/drawing/2014/main" id="{1FC09C25-6483-494F-98CC-09973646BE82}"/>
              </a:ext>
            </a:extLst>
          </p:cNvPr>
          <p:cNvSpPr txBox="1">
            <a:spLocks/>
          </p:cNvSpPr>
          <p:nvPr/>
        </p:nvSpPr>
        <p:spPr>
          <a:xfrm>
            <a:off x="990335" y="3715177"/>
            <a:ext cx="10058400" cy="4969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CN" dirty="0"/>
              <a:t>If James did, the system will report:</a:t>
            </a:r>
            <a:endParaRPr lang="zh-CN" altLang="en-US" dirty="0"/>
          </a:p>
        </p:txBody>
      </p:sp>
      <p:pic>
        <p:nvPicPr>
          <p:cNvPr id="7" name="图片 6">
            <a:extLst>
              <a:ext uri="{FF2B5EF4-FFF2-40B4-BE49-F238E27FC236}">
                <a16:creationId xmlns:a16="http://schemas.microsoft.com/office/drawing/2014/main" id="{1C8B0C9C-8CF3-424A-8170-3EA280974276}"/>
              </a:ext>
            </a:extLst>
          </p:cNvPr>
          <p:cNvPicPr/>
          <p:nvPr/>
        </p:nvPicPr>
        <p:blipFill rotWithShape="1">
          <a:blip r:embed="rId2"/>
          <a:srcRect t="72581"/>
          <a:stretch/>
        </p:blipFill>
        <p:spPr bwMode="auto">
          <a:xfrm>
            <a:off x="1143001" y="2498461"/>
            <a:ext cx="8448260" cy="805891"/>
          </a:xfrm>
          <a:prstGeom prst="rect">
            <a:avLst/>
          </a:prstGeom>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2645F091-F1A6-4A25-9091-6C046D63E91A}"/>
              </a:ext>
            </a:extLst>
          </p:cNvPr>
          <p:cNvPicPr/>
          <p:nvPr/>
        </p:nvPicPr>
        <p:blipFill>
          <a:blip r:embed="rId3"/>
          <a:stretch>
            <a:fillRect/>
          </a:stretch>
        </p:blipFill>
        <p:spPr>
          <a:xfrm>
            <a:off x="1143001" y="4308628"/>
            <a:ext cx="9158908" cy="900000"/>
          </a:xfrm>
          <a:prstGeom prst="rect">
            <a:avLst/>
          </a:prstGeom>
        </p:spPr>
      </p:pic>
    </p:spTree>
    <p:extLst>
      <p:ext uri="{BB962C8B-B14F-4D97-AF65-F5344CB8AC3E}">
        <p14:creationId xmlns:p14="http://schemas.microsoft.com/office/powerpoint/2010/main" val="7538854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1C2EB-60D0-47C5-8E9B-13537DE2E56C}"/>
              </a:ext>
            </a:extLst>
          </p:cNvPr>
          <p:cNvSpPr>
            <a:spLocks noGrp="1"/>
          </p:cNvSpPr>
          <p:nvPr>
            <p:ph type="title"/>
          </p:nvPr>
        </p:nvSpPr>
        <p:spPr>
          <a:xfrm>
            <a:off x="990335" y="489613"/>
            <a:ext cx="10058400" cy="693155"/>
          </a:xfrm>
        </p:spPr>
        <p:txBody>
          <a:bodyPr>
            <a:normAutofit fontScale="90000"/>
          </a:bodyPr>
          <a:lstStyle/>
          <a:p>
            <a:r>
              <a:rPr lang="en-US" altLang="zh-CN" sz="2400" dirty="0">
                <a:solidFill>
                  <a:srgbClr val="286BA2"/>
                </a:solidFill>
              </a:rPr>
              <a:t>Option 3: Compare James’s performance with that in games which the Lakers won or lost</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E39BC713-1097-40CD-82B5-9DD4750C2F76}"/>
              </a:ext>
            </a:extLst>
          </p:cNvPr>
          <p:cNvSpPr>
            <a:spLocks noGrp="1"/>
          </p:cNvSpPr>
          <p:nvPr>
            <p:ph idx="1"/>
          </p:nvPr>
        </p:nvSpPr>
        <p:spPr>
          <a:xfrm>
            <a:off x="1049969" y="1259153"/>
            <a:ext cx="10058400" cy="496957"/>
          </a:xfrm>
        </p:spPr>
        <p:txBody>
          <a:bodyPr/>
          <a:lstStyle/>
          <a:p>
            <a:r>
              <a:rPr lang="en-US" altLang="zh-CN" dirty="0"/>
              <a:t>After inputting the date</a:t>
            </a:r>
            <a:endParaRPr lang="zh-CN" altLang="en-US" dirty="0"/>
          </a:p>
        </p:txBody>
      </p:sp>
      <p:pic>
        <p:nvPicPr>
          <p:cNvPr id="13" name="图片 12">
            <a:extLst>
              <a:ext uri="{FF2B5EF4-FFF2-40B4-BE49-F238E27FC236}">
                <a16:creationId xmlns:a16="http://schemas.microsoft.com/office/drawing/2014/main" id="{003266B2-C60B-4F5F-A17D-765EFA3F71D6}"/>
              </a:ext>
            </a:extLst>
          </p:cNvPr>
          <p:cNvPicPr>
            <a:picLocks noChangeAspect="1"/>
          </p:cNvPicPr>
          <p:nvPr/>
        </p:nvPicPr>
        <p:blipFill>
          <a:blip r:embed="rId2"/>
          <a:stretch>
            <a:fillRect/>
          </a:stretch>
        </p:blipFill>
        <p:spPr>
          <a:xfrm>
            <a:off x="836278" y="1663011"/>
            <a:ext cx="10800000" cy="2421971"/>
          </a:xfrm>
          <a:prstGeom prst="rect">
            <a:avLst/>
          </a:prstGeom>
        </p:spPr>
      </p:pic>
      <p:sp>
        <p:nvSpPr>
          <p:cNvPr id="17" name="内容占位符 2">
            <a:extLst>
              <a:ext uri="{FF2B5EF4-FFF2-40B4-BE49-F238E27FC236}">
                <a16:creationId xmlns:a16="http://schemas.microsoft.com/office/drawing/2014/main" id="{4EA40DD1-F891-4F7F-8FF9-F622930ED32A}"/>
              </a:ext>
            </a:extLst>
          </p:cNvPr>
          <p:cNvSpPr txBox="1">
            <a:spLocks/>
          </p:cNvSpPr>
          <p:nvPr/>
        </p:nvSpPr>
        <p:spPr>
          <a:xfrm>
            <a:off x="1049969" y="4202598"/>
            <a:ext cx="10058400" cy="237213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altLang="zh-CN" dirty="0"/>
              <a:t>The format is :</a:t>
            </a:r>
          </a:p>
          <a:p>
            <a:r>
              <a:rPr lang="en-US" altLang="zh-CN" dirty="0"/>
              <a:t>Lakers total wins, total losses.</a:t>
            </a:r>
          </a:p>
          <a:p>
            <a:r>
              <a:rPr lang="en-US" altLang="zh-CN" dirty="0"/>
              <a:t>Comparison of points</a:t>
            </a:r>
          </a:p>
          <a:p>
            <a:r>
              <a:rPr lang="en-US" altLang="zh-CN" dirty="0"/>
              <a:t>Comparison of assists</a:t>
            </a:r>
          </a:p>
          <a:p>
            <a:r>
              <a:rPr lang="en-US" altLang="zh-CN" dirty="0"/>
              <a:t>Comparison of turnovers</a:t>
            </a:r>
            <a:endParaRPr lang="zh-CN" altLang="en-US" dirty="0"/>
          </a:p>
        </p:txBody>
      </p:sp>
      <p:sp>
        <p:nvSpPr>
          <p:cNvPr id="18" name="矩形 17">
            <a:extLst>
              <a:ext uri="{FF2B5EF4-FFF2-40B4-BE49-F238E27FC236}">
                <a16:creationId xmlns:a16="http://schemas.microsoft.com/office/drawing/2014/main" id="{36DB7030-53BA-486A-ADD6-7FC8383B6A9F}"/>
              </a:ext>
            </a:extLst>
          </p:cNvPr>
          <p:cNvSpPr/>
          <p:nvPr/>
        </p:nvSpPr>
        <p:spPr>
          <a:xfrm>
            <a:off x="2618961" y="2633871"/>
            <a:ext cx="387626" cy="19878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noFill/>
            </a:endParaRPr>
          </a:p>
        </p:txBody>
      </p:sp>
      <p:sp>
        <p:nvSpPr>
          <p:cNvPr id="20" name="矩形 19">
            <a:extLst>
              <a:ext uri="{FF2B5EF4-FFF2-40B4-BE49-F238E27FC236}">
                <a16:creationId xmlns:a16="http://schemas.microsoft.com/office/drawing/2014/main" id="{55E5E42C-9888-4570-9BBB-42630BF29EB0}"/>
              </a:ext>
            </a:extLst>
          </p:cNvPr>
          <p:cNvSpPr/>
          <p:nvPr/>
        </p:nvSpPr>
        <p:spPr>
          <a:xfrm>
            <a:off x="2368826" y="2850878"/>
            <a:ext cx="387626" cy="19878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noFill/>
            </a:endParaRPr>
          </a:p>
        </p:txBody>
      </p:sp>
      <p:sp>
        <p:nvSpPr>
          <p:cNvPr id="22" name="矩形 21">
            <a:extLst>
              <a:ext uri="{FF2B5EF4-FFF2-40B4-BE49-F238E27FC236}">
                <a16:creationId xmlns:a16="http://schemas.microsoft.com/office/drawing/2014/main" id="{765E758A-C245-4F6F-BB29-74AB7A1A3082}"/>
              </a:ext>
            </a:extLst>
          </p:cNvPr>
          <p:cNvSpPr/>
          <p:nvPr/>
        </p:nvSpPr>
        <p:spPr>
          <a:xfrm>
            <a:off x="2622274" y="3114114"/>
            <a:ext cx="387626" cy="19878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noFill/>
            </a:endParaRPr>
          </a:p>
        </p:txBody>
      </p:sp>
      <p:sp>
        <p:nvSpPr>
          <p:cNvPr id="23" name="矩形 22">
            <a:extLst>
              <a:ext uri="{FF2B5EF4-FFF2-40B4-BE49-F238E27FC236}">
                <a16:creationId xmlns:a16="http://schemas.microsoft.com/office/drawing/2014/main" id="{26056DBF-34C1-408E-B9C5-026E87B2B7AF}"/>
              </a:ext>
            </a:extLst>
          </p:cNvPr>
          <p:cNvSpPr/>
          <p:nvPr/>
        </p:nvSpPr>
        <p:spPr>
          <a:xfrm>
            <a:off x="2368826" y="3331121"/>
            <a:ext cx="387626" cy="19878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noFill/>
            </a:endParaRPr>
          </a:p>
        </p:txBody>
      </p:sp>
      <p:sp>
        <p:nvSpPr>
          <p:cNvPr id="24" name="矩形 23">
            <a:extLst>
              <a:ext uri="{FF2B5EF4-FFF2-40B4-BE49-F238E27FC236}">
                <a16:creationId xmlns:a16="http://schemas.microsoft.com/office/drawing/2014/main" id="{E018F2D3-A79B-4B83-87AC-24D6F04A84F8}"/>
              </a:ext>
            </a:extLst>
          </p:cNvPr>
          <p:cNvSpPr/>
          <p:nvPr/>
        </p:nvSpPr>
        <p:spPr>
          <a:xfrm>
            <a:off x="2618961" y="3586001"/>
            <a:ext cx="387626" cy="19878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noFill/>
            </a:endParaRPr>
          </a:p>
        </p:txBody>
      </p:sp>
      <p:sp>
        <p:nvSpPr>
          <p:cNvPr id="27" name="矩形 26">
            <a:extLst>
              <a:ext uri="{FF2B5EF4-FFF2-40B4-BE49-F238E27FC236}">
                <a16:creationId xmlns:a16="http://schemas.microsoft.com/office/drawing/2014/main" id="{37BB863B-F21B-462A-9F69-87325C3B827E}"/>
              </a:ext>
            </a:extLst>
          </p:cNvPr>
          <p:cNvSpPr/>
          <p:nvPr/>
        </p:nvSpPr>
        <p:spPr>
          <a:xfrm>
            <a:off x="2368826" y="3803008"/>
            <a:ext cx="387626" cy="198782"/>
          </a:xfrm>
          <a:prstGeom prst="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noFill/>
            </a:endParaRPr>
          </a:p>
        </p:txBody>
      </p:sp>
      <p:sp>
        <p:nvSpPr>
          <p:cNvPr id="28" name="矩形 27">
            <a:extLst>
              <a:ext uri="{FF2B5EF4-FFF2-40B4-BE49-F238E27FC236}">
                <a16:creationId xmlns:a16="http://schemas.microsoft.com/office/drawing/2014/main" id="{9F3EBD06-8166-4E22-B68D-D4A3C7FAD2AF}"/>
              </a:ext>
            </a:extLst>
          </p:cNvPr>
          <p:cNvSpPr/>
          <p:nvPr/>
        </p:nvSpPr>
        <p:spPr>
          <a:xfrm>
            <a:off x="7717735" y="2633871"/>
            <a:ext cx="631135" cy="198782"/>
          </a:xfrm>
          <a:prstGeom prst="rect">
            <a:avLst/>
          </a:prstGeom>
          <a:noFill/>
          <a:ln>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1D766746-D84A-48F7-A860-5BBAE488F6DF}"/>
              </a:ext>
            </a:extLst>
          </p:cNvPr>
          <p:cNvSpPr/>
          <p:nvPr/>
        </p:nvSpPr>
        <p:spPr>
          <a:xfrm>
            <a:off x="7554567" y="2859161"/>
            <a:ext cx="631135" cy="198782"/>
          </a:xfrm>
          <a:prstGeom prst="rect">
            <a:avLst/>
          </a:prstGeom>
          <a:noFill/>
          <a:ln>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16864D11-6693-4AD9-A5ED-4C8AF0E08B6C}"/>
              </a:ext>
            </a:extLst>
          </p:cNvPr>
          <p:cNvSpPr/>
          <p:nvPr/>
        </p:nvSpPr>
        <p:spPr>
          <a:xfrm>
            <a:off x="7726017" y="3119018"/>
            <a:ext cx="722244" cy="193878"/>
          </a:xfrm>
          <a:prstGeom prst="rect">
            <a:avLst/>
          </a:prstGeom>
          <a:noFill/>
          <a:ln>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821FD5BD-0EAD-4E31-8C76-B114599C943F}"/>
              </a:ext>
            </a:extLst>
          </p:cNvPr>
          <p:cNvSpPr/>
          <p:nvPr/>
        </p:nvSpPr>
        <p:spPr>
          <a:xfrm>
            <a:off x="7554567" y="3347910"/>
            <a:ext cx="722244" cy="181993"/>
          </a:xfrm>
          <a:prstGeom prst="rect">
            <a:avLst/>
          </a:prstGeom>
          <a:noFill/>
          <a:ln>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4F57C07C-FF2C-4CC7-AAA7-EE764892C89C}"/>
              </a:ext>
            </a:extLst>
          </p:cNvPr>
          <p:cNvSpPr/>
          <p:nvPr/>
        </p:nvSpPr>
        <p:spPr>
          <a:xfrm>
            <a:off x="7729330" y="3582472"/>
            <a:ext cx="907774" cy="181993"/>
          </a:xfrm>
          <a:prstGeom prst="rect">
            <a:avLst/>
          </a:prstGeom>
          <a:noFill/>
          <a:ln>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2C809BA2-27D0-48C0-8FDE-C961AEE0A507}"/>
              </a:ext>
            </a:extLst>
          </p:cNvPr>
          <p:cNvSpPr/>
          <p:nvPr/>
        </p:nvSpPr>
        <p:spPr>
          <a:xfrm>
            <a:off x="7540487" y="3819797"/>
            <a:ext cx="907774" cy="181993"/>
          </a:xfrm>
          <a:prstGeom prst="rect">
            <a:avLst/>
          </a:prstGeom>
          <a:noFill/>
          <a:ln>
            <a:solidFill>
              <a:schemeClr val="accent1">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65402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1C2EB-60D0-47C5-8E9B-13537DE2E56C}"/>
              </a:ext>
            </a:extLst>
          </p:cNvPr>
          <p:cNvSpPr>
            <a:spLocks noGrp="1"/>
          </p:cNvSpPr>
          <p:nvPr>
            <p:ph type="title"/>
          </p:nvPr>
        </p:nvSpPr>
        <p:spPr>
          <a:xfrm>
            <a:off x="990335" y="589133"/>
            <a:ext cx="10058400" cy="693155"/>
          </a:xfrm>
        </p:spPr>
        <p:txBody>
          <a:bodyPr>
            <a:normAutofit fontScale="90000"/>
          </a:bodyPr>
          <a:lstStyle/>
          <a:p>
            <a:r>
              <a:rPr lang="en-US" altLang="zh-CN" sz="2400" dirty="0">
                <a:solidFill>
                  <a:srgbClr val="286BA2"/>
                </a:solidFill>
              </a:rPr>
              <a:t>Option 4: Compare the performance of James in one game with that of top players in the Bucks &amp; Heat</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E39BC713-1097-40CD-82B5-9DD4750C2F76}"/>
              </a:ext>
            </a:extLst>
          </p:cNvPr>
          <p:cNvSpPr>
            <a:spLocks noGrp="1"/>
          </p:cNvSpPr>
          <p:nvPr>
            <p:ph idx="1"/>
          </p:nvPr>
        </p:nvSpPr>
        <p:spPr>
          <a:xfrm>
            <a:off x="1049969" y="1669692"/>
            <a:ext cx="10058400" cy="496957"/>
          </a:xfrm>
        </p:spPr>
        <p:txBody>
          <a:bodyPr/>
          <a:lstStyle/>
          <a:p>
            <a:r>
              <a:rPr lang="en-US" altLang="zh-CN" dirty="0"/>
              <a:t>After inputting the date</a:t>
            </a:r>
            <a:endParaRPr lang="zh-CN" altLang="en-US" dirty="0"/>
          </a:p>
        </p:txBody>
      </p:sp>
      <p:pic>
        <p:nvPicPr>
          <p:cNvPr id="19" name="图片 18">
            <a:extLst>
              <a:ext uri="{FF2B5EF4-FFF2-40B4-BE49-F238E27FC236}">
                <a16:creationId xmlns:a16="http://schemas.microsoft.com/office/drawing/2014/main" id="{122D8EB0-14B6-43D4-9468-EFBA01E9A3BF}"/>
              </a:ext>
            </a:extLst>
          </p:cNvPr>
          <p:cNvPicPr>
            <a:picLocks noChangeAspect="1"/>
          </p:cNvPicPr>
          <p:nvPr/>
        </p:nvPicPr>
        <p:blipFill>
          <a:blip r:embed="rId2"/>
          <a:stretch>
            <a:fillRect/>
          </a:stretch>
        </p:blipFill>
        <p:spPr>
          <a:xfrm>
            <a:off x="679169" y="2384369"/>
            <a:ext cx="10800000" cy="3544621"/>
          </a:xfrm>
          <a:prstGeom prst="rect">
            <a:avLst/>
          </a:prstGeom>
        </p:spPr>
      </p:pic>
      <p:cxnSp>
        <p:nvCxnSpPr>
          <p:cNvPr id="7" name="直接连接符 6">
            <a:extLst>
              <a:ext uri="{FF2B5EF4-FFF2-40B4-BE49-F238E27FC236}">
                <a16:creationId xmlns:a16="http://schemas.microsoft.com/office/drawing/2014/main" id="{46F6707F-89B3-49A6-BE02-A90C600D7728}"/>
              </a:ext>
            </a:extLst>
          </p:cNvPr>
          <p:cNvCxnSpPr/>
          <p:nvPr/>
        </p:nvCxnSpPr>
        <p:spPr>
          <a:xfrm>
            <a:off x="679169" y="2960912"/>
            <a:ext cx="305307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直接连接符 24">
            <a:extLst>
              <a:ext uri="{FF2B5EF4-FFF2-40B4-BE49-F238E27FC236}">
                <a16:creationId xmlns:a16="http://schemas.microsoft.com/office/drawing/2014/main" id="{29EDF9E3-624D-4E9A-A37C-2D11214E5A79}"/>
              </a:ext>
            </a:extLst>
          </p:cNvPr>
          <p:cNvCxnSpPr/>
          <p:nvPr/>
        </p:nvCxnSpPr>
        <p:spPr>
          <a:xfrm>
            <a:off x="679169" y="4525346"/>
            <a:ext cx="3053076"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矩形 7">
            <a:extLst>
              <a:ext uri="{FF2B5EF4-FFF2-40B4-BE49-F238E27FC236}">
                <a16:creationId xmlns:a16="http://schemas.microsoft.com/office/drawing/2014/main" id="{066990E4-FC25-4E4F-854E-6C411CEAC7F0}"/>
              </a:ext>
            </a:extLst>
          </p:cNvPr>
          <p:cNvSpPr/>
          <p:nvPr/>
        </p:nvSpPr>
        <p:spPr>
          <a:xfrm>
            <a:off x="4677748" y="3202929"/>
            <a:ext cx="528735" cy="1679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2F1B92E6-42E2-4981-926D-050265730935}"/>
              </a:ext>
            </a:extLst>
          </p:cNvPr>
          <p:cNvSpPr/>
          <p:nvPr/>
        </p:nvSpPr>
        <p:spPr>
          <a:xfrm>
            <a:off x="4994987" y="4743638"/>
            <a:ext cx="528735" cy="1679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7574D4DC-6EBC-4EDE-B7DE-076326FC62AD}"/>
              </a:ext>
            </a:extLst>
          </p:cNvPr>
          <p:cNvSpPr/>
          <p:nvPr/>
        </p:nvSpPr>
        <p:spPr>
          <a:xfrm>
            <a:off x="4677748" y="3558286"/>
            <a:ext cx="1685730" cy="1988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9DD35B5C-4840-46E1-903C-20DD267F3993}"/>
              </a:ext>
            </a:extLst>
          </p:cNvPr>
          <p:cNvSpPr/>
          <p:nvPr/>
        </p:nvSpPr>
        <p:spPr>
          <a:xfrm>
            <a:off x="4898572" y="5122030"/>
            <a:ext cx="1685730" cy="1988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B363344B-C1AA-42AE-B874-88B2A05EF065}"/>
              </a:ext>
            </a:extLst>
          </p:cNvPr>
          <p:cNvSpPr/>
          <p:nvPr/>
        </p:nvSpPr>
        <p:spPr>
          <a:xfrm>
            <a:off x="4677748" y="3961766"/>
            <a:ext cx="671803" cy="198840"/>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542430FA-674A-4FDF-BC00-F8C3CC4A1E84}"/>
              </a:ext>
            </a:extLst>
          </p:cNvPr>
          <p:cNvSpPr/>
          <p:nvPr/>
        </p:nvSpPr>
        <p:spPr>
          <a:xfrm>
            <a:off x="4898572" y="5525510"/>
            <a:ext cx="671803" cy="198840"/>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EFEEA2A6-9E44-4AC4-BF77-CC8BDF6E9975}"/>
              </a:ext>
            </a:extLst>
          </p:cNvPr>
          <p:cNvSpPr/>
          <p:nvPr/>
        </p:nvSpPr>
        <p:spPr>
          <a:xfrm>
            <a:off x="8658809" y="5525510"/>
            <a:ext cx="671803" cy="198840"/>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71984AEA-7075-4786-A164-DAC698C1A3A6}"/>
              </a:ext>
            </a:extLst>
          </p:cNvPr>
          <p:cNvSpPr/>
          <p:nvPr/>
        </p:nvSpPr>
        <p:spPr>
          <a:xfrm>
            <a:off x="1331168" y="5719078"/>
            <a:ext cx="653142" cy="194155"/>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44CDD919-3C2D-4481-AD98-7565D547E659}"/>
              </a:ext>
            </a:extLst>
          </p:cNvPr>
          <p:cNvSpPr/>
          <p:nvPr/>
        </p:nvSpPr>
        <p:spPr>
          <a:xfrm>
            <a:off x="9685176" y="5122030"/>
            <a:ext cx="1685730" cy="1988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243E5FB1-402E-41EA-966C-D25580D389E9}"/>
              </a:ext>
            </a:extLst>
          </p:cNvPr>
          <p:cNvSpPr/>
          <p:nvPr/>
        </p:nvSpPr>
        <p:spPr>
          <a:xfrm>
            <a:off x="3433666" y="5313019"/>
            <a:ext cx="1685730" cy="1988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983F647C-77AC-4C00-BCCA-651DD0C89F97}"/>
              </a:ext>
            </a:extLst>
          </p:cNvPr>
          <p:cNvSpPr/>
          <p:nvPr/>
        </p:nvSpPr>
        <p:spPr>
          <a:xfrm>
            <a:off x="9447519" y="3558286"/>
            <a:ext cx="1685730" cy="1988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320CE3F3-09BB-4077-A584-1C7536B8408F}"/>
              </a:ext>
            </a:extLst>
          </p:cNvPr>
          <p:cNvSpPr/>
          <p:nvPr/>
        </p:nvSpPr>
        <p:spPr>
          <a:xfrm>
            <a:off x="3122645" y="3757126"/>
            <a:ext cx="1685730" cy="19884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92AFC307-9073-431F-8C7D-CB6AFC7FE8EB}"/>
              </a:ext>
            </a:extLst>
          </p:cNvPr>
          <p:cNvSpPr/>
          <p:nvPr/>
        </p:nvSpPr>
        <p:spPr>
          <a:xfrm>
            <a:off x="8452392" y="3955966"/>
            <a:ext cx="671803" cy="198840"/>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552519D4-31F6-48A8-B53E-2EC15F60FA74}"/>
              </a:ext>
            </a:extLst>
          </p:cNvPr>
          <p:cNvSpPr/>
          <p:nvPr/>
        </p:nvSpPr>
        <p:spPr>
          <a:xfrm>
            <a:off x="1079243" y="4143181"/>
            <a:ext cx="671803" cy="198840"/>
          </a:xfrm>
          <a:prstGeom prst="rect">
            <a:avLst/>
          </a:prstGeom>
          <a:no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B6E939DA-FDDD-41AB-AD28-B5126C1C3F5D}"/>
              </a:ext>
            </a:extLst>
          </p:cNvPr>
          <p:cNvSpPr/>
          <p:nvPr/>
        </p:nvSpPr>
        <p:spPr>
          <a:xfrm>
            <a:off x="8262667" y="3193065"/>
            <a:ext cx="528735" cy="1679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12F45F94-B5D4-4E69-BF6E-51A933E985F5}"/>
              </a:ext>
            </a:extLst>
          </p:cNvPr>
          <p:cNvSpPr/>
          <p:nvPr/>
        </p:nvSpPr>
        <p:spPr>
          <a:xfrm>
            <a:off x="679169" y="3384095"/>
            <a:ext cx="528735" cy="1679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3D1A5D52-10A6-432D-A662-CBFA83901448}"/>
              </a:ext>
            </a:extLst>
          </p:cNvPr>
          <p:cNvSpPr/>
          <p:nvPr/>
        </p:nvSpPr>
        <p:spPr>
          <a:xfrm>
            <a:off x="8583020" y="4764662"/>
            <a:ext cx="528735" cy="1679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53162E98-CAEA-40EA-A86C-A257D56177EB}"/>
              </a:ext>
            </a:extLst>
          </p:cNvPr>
          <p:cNvSpPr/>
          <p:nvPr/>
        </p:nvSpPr>
        <p:spPr>
          <a:xfrm>
            <a:off x="990335" y="4937642"/>
            <a:ext cx="528735" cy="16795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56062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1C2EB-60D0-47C5-8E9B-13537DE2E56C}"/>
              </a:ext>
            </a:extLst>
          </p:cNvPr>
          <p:cNvSpPr>
            <a:spLocks noGrp="1"/>
          </p:cNvSpPr>
          <p:nvPr>
            <p:ph type="title"/>
          </p:nvPr>
        </p:nvSpPr>
        <p:spPr>
          <a:xfrm>
            <a:off x="990335" y="753002"/>
            <a:ext cx="10058400" cy="693155"/>
          </a:xfrm>
        </p:spPr>
        <p:txBody>
          <a:bodyPr>
            <a:normAutofit/>
          </a:bodyPr>
          <a:lstStyle/>
          <a:p>
            <a:r>
              <a:rPr lang="en-US" altLang="zh-CN" sz="2400" dirty="0">
                <a:solidFill>
                  <a:srgbClr val="286BA2"/>
                </a:solidFill>
              </a:rPr>
              <a:t>Option 5: Add a game of the Lakers</a:t>
            </a:r>
            <a:endParaRPr lang="zh-CN" altLang="en-US" sz="2400" dirty="0">
              <a:solidFill>
                <a:srgbClr val="286BA2"/>
              </a:solidFill>
            </a:endParaRPr>
          </a:p>
        </p:txBody>
      </p:sp>
      <p:sp>
        <p:nvSpPr>
          <p:cNvPr id="3" name="内容占位符 2">
            <a:extLst>
              <a:ext uri="{FF2B5EF4-FFF2-40B4-BE49-F238E27FC236}">
                <a16:creationId xmlns:a16="http://schemas.microsoft.com/office/drawing/2014/main" id="{E39BC713-1097-40CD-82B5-9DD4750C2F76}"/>
              </a:ext>
            </a:extLst>
          </p:cNvPr>
          <p:cNvSpPr>
            <a:spLocks noGrp="1"/>
          </p:cNvSpPr>
          <p:nvPr>
            <p:ph idx="1"/>
          </p:nvPr>
        </p:nvSpPr>
        <p:spPr>
          <a:xfrm>
            <a:off x="807012" y="1586495"/>
            <a:ext cx="10495470" cy="496957"/>
          </a:xfrm>
        </p:spPr>
        <p:txBody>
          <a:bodyPr>
            <a:normAutofit/>
          </a:bodyPr>
          <a:lstStyle/>
          <a:p>
            <a:r>
              <a:rPr lang="en-US" altLang="zh-CN" dirty="0"/>
              <a:t>Inputting as the following format to insert, the system will prompt “Succeed to add game!!!”</a:t>
            </a:r>
            <a:endParaRPr lang="zh-CN" altLang="en-US" dirty="0"/>
          </a:p>
        </p:txBody>
      </p:sp>
      <p:pic>
        <p:nvPicPr>
          <p:cNvPr id="9" name="图片 8">
            <a:extLst>
              <a:ext uri="{FF2B5EF4-FFF2-40B4-BE49-F238E27FC236}">
                <a16:creationId xmlns:a16="http://schemas.microsoft.com/office/drawing/2014/main" id="{DD33A13C-AA22-45F6-A0B9-D5CFB55F0162}"/>
              </a:ext>
            </a:extLst>
          </p:cNvPr>
          <p:cNvPicPr>
            <a:picLocks noChangeAspect="1"/>
          </p:cNvPicPr>
          <p:nvPr/>
        </p:nvPicPr>
        <p:blipFill>
          <a:blip r:embed="rId2"/>
          <a:stretch>
            <a:fillRect/>
          </a:stretch>
        </p:blipFill>
        <p:spPr>
          <a:xfrm>
            <a:off x="1110147" y="2161780"/>
            <a:ext cx="10080000" cy="1028412"/>
          </a:xfrm>
          <a:prstGeom prst="rect">
            <a:avLst/>
          </a:prstGeom>
        </p:spPr>
      </p:pic>
      <p:sp>
        <p:nvSpPr>
          <p:cNvPr id="10" name="标题 1">
            <a:extLst>
              <a:ext uri="{FF2B5EF4-FFF2-40B4-BE49-F238E27FC236}">
                <a16:creationId xmlns:a16="http://schemas.microsoft.com/office/drawing/2014/main" id="{7D504C1F-AD01-43C8-82F9-0B6D37D5B173}"/>
              </a:ext>
            </a:extLst>
          </p:cNvPr>
          <p:cNvSpPr txBox="1">
            <a:spLocks/>
          </p:cNvSpPr>
          <p:nvPr/>
        </p:nvSpPr>
        <p:spPr>
          <a:xfrm>
            <a:off x="990335" y="3370543"/>
            <a:ext cx="10058400" cy="6931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400" dirty="0">
                <a:solidFill>
                  <a:srgbClr val="286BA2"/>
                </a:solidFill>
              </a:rPr>
              <a:t>Option 6: Delete a game by inputting a date</a:t>
            </a:r>
            <a:endParaRPr lang="zh-CN" altLang="en-US" sz="2400" dirty="0">
              <a:solidFill>
                <a:srgbClr val="286BA2"/>
              </a:solidFill>
            </a:endParaRPr>
          </a:p>
        </p:txBody>
      </p:sp>
      <p:sp>
        <p:nvSpPr>
          <p:cNvPr id="11" name="内容占位符 2">
            <a:extLst>
              <a:ext uri="{FF2B5EF4-FFF2-40B4-BE49-F238E27FC236}">
                <a16:creationId xmlns:a16="http://schemas.microsoft.com/office/drawing/2014/main" id="{D5CBF29B-4CFB-4254-B7F3-6E70D871E959}"/>
              </a:ext>
            </a:extLst>
          </p:cNvPr>
          <p:cNvSpPr txBox="1">
            <a:spLocks/>
          </p:cNvSpPr>
          <p:nvPr/>
        </p:nvSpPr>
        <p:spPr>
          <a:xfrm>
            <a:off x="848265" y="4235114"/>
            <a:ext cx="10495470" cy="49695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CN" dirty="0"/>
              <a:t>Inputting a date, the system will prompt “Succeed to delete game!!!”</a:t>
            </a:r>
            <a:endParaRPr lang="zh-CN" altLang="en-US" dirty="0"/>
          </a:p>
        </p:txBody>
      </p:sp>
      <p:pic>
        <p:nvPicPr>
          <p:cNvPr id="12" name="图片 11">
            <a:extLst>
              <a:ext uri="{FF2B5EF4-FFF2-40B4-BE49-F238E27FC236}">
                <a16:creationId xmlns:a16="http://schemas.microsoft.com/office/drawing/2014/main" id="{00DF58F2-77BE-4515-8EE7-C1558E81090D}"/>
              </a:ext>
            </a:extLst>
          </p:cNvPr>
          <p:cNvPicPr>
            <a:picLocks noChangeAspect="1"/>
          </p:cNvPicPr>
          <p:nvPr/>
        </p:nvPicPr>
        <p:blipFill>
          <a:blip r:embed="rId4"/>
          <a:stretch>
            <a:fillRect/>
          </a:stretch>
        </p:blipFill>
        <p:spPr>
          <a:xfrm>
            <a:off x="1130027" y="4957354"/>
            <a:ext cx="7200000" cy="567370"/>
          </a:xfrm>
          <a:prstGeom prst="rect">
            <a:avLst/>
          </a:prstGeom>
        </p:spPr>
      </p:pic>
    </p:spTree>
    <p:extLst>
      <p:ext uri="{BB962C8B-B14F-4D97-AF65-F5344CB8AC3E}">
        <p14:creationId xmlns:p14="http://schemas.microsoft.com/office/powerpoint/2010/main" val="4049710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木材纹理">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TM03090434[[fn=木材纹理]]</Template>
  <TotalTime>277</TotalTime>
  <Words>856</Words>
  <Application>Microsoft Macintosh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DengXian</vt:lpstr>
      <vt:lpstr>Arial</vt:lpstr>
      <vt:lpstr>Arial Black</vt:lpstr>
      <vt:lpstr>Wingdings</vt:lpstr>
      <vt:lpstr>木材纹理</vt:lpstr>
      <vt:lpstr>NBA Report Management system</vt:lpstr>
      <vt:lpstr>Introduction</vt:lpstr>
      <vt:lpstr>Data</vt:lpstr>
      <vt:lpstr>Interface</vt:lpstr>
      <vt:lpstr>Option 1: Report performance of the Lakers &amp; the opponent </vt:lpstr>
      <vt:lpstr>Option 2: Report James’s performance in one game</vt:lpstr>
      <vt:lpstr>Option 3: Compare James’s performance with that in games which the Lakers won or lost</vt:lpstr>
      <vt:lpstr>Option 4: Compare the performance of James in one game with that of top players in the Bucks &amp; Heat</vt:lpstr>
      <vt:lpstr>Option 5: Add a game of the Lakers</vt:lpstr>
      <vt:lpstr>Templates &amp; SQL Queries</vt:lpstr>
      <vt:lpstr>Data Analysis &amp; Visualization   mainly focusing on option 3 &amp; 4</vt:lpstr>
      <vt:lpstr>Compare James’s performance in one game with that in the games which Lakers won or lost</vt:lpstr>
      <vt:lpstr>Compare the performance of James in one game with that of top players in the Bucks</vt:lpstr>
      <vt:lpstr>Compare the performance of James in one game with that of top players in the Heat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Report Management system</dc:title>
  <dc:creator>Maming</dc:creator>
  <cp:lastModifiedBy>Office</cp:lastModifiedBy>
  <cp:revision>28</cp:revision>
  <dcterms:created xsi:type="dcterms:W3CDTF">2020-12-08T07:02:08Z</dcterms:created>
  <dcterms:modified xsi:type="dcterms:W3CDTF">2020-12-09T01:38:26Z</dcterms:modified>
</cp:coreProperties>
</file>