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1A1A"/>
    <a:srgbClr val="B3B3B3"/>
    <a:srgbClr val="FF7400"/>
    <a:srgbClr val="DC3F4A"/>
    <a:srgbClr val="B13B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19"/>
    <p:restoredTop sz="94643"/>
  </p:normalViewPr>
  <p:slideViewPr>
    <p:cSldViewPr snapToGrid="0">
      <p:cViewPr varScale="1">
        <p:scale>
          <a:sx n="73" d="100"/>
          <a:sy n="73" d="100"/>
        </p:scale>
        <p:origin x="200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19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11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04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87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98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7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25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13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8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11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7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pngimg.com/download/55010" TargetMode="External"/><Relationship Id="rId13" Type="http://schemas.openxmlformats.org/officeDocument/2006/relationships/image" Target="../media/image6.jpe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hyperlink" Target="https://www.novypro.com/profile_projects/harishkumar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in/singaramharish" TargetMode="External"/><Relationship Id="rId11" Type="http://schemas.openxmlformats.org/officeDocument/2006/relationships/hyperlink" Target="http://major.io/2014/08/08/use-gist-gem-github-enterprise-github-com" TargetMode="External"/><Relationship Id="rId5" Type="http://schemas.openxmlformats.org/officeDocument/2006/relationships/image" Target="../media/image3.png"/><Relationship Id="rId10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hyperlink" Target="https://github.com/SingaramHarish" TargetMode="External"/><Relationship Id="rId14" Type="http://schemas.openxmlformats.org/officeDocument/2006/relationships/hyperlink" Target="https://www.novypro.com/project/supplychain-analysi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535C2B7-46D2-4B81-8B76-27C402A2C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" descr="Coloured pencils inside a pencil holder which is on top of a wood table">
            <a:extLst>
              <a:ext uri="{FF2B5EF4-FFF2-40B4-BE49-F238E27FC236}">
                <a16:creationId xmlns:a16="http://schemas.microsoft.com/office/drawing/2014/main" id="{01AB95B9-C779-C510-8A2F-732D8EF0B9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A4A315-7391-8E97-1DF6-2742951B30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618" y="0"/>
            <a:ext cx="1008334" cy="1008334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1E252D5C-5AF7-F5EF-C93C-7498A7CBF62F}"/>
              </a:ext>
            </a:extLst>
          </p:cNvPr>
          <p:cNvGrpSpPr/>
          <p:nvPr/>
        </p:nvGrpSpPr>
        <p:grpSpPr>
          <a:xfrm>
            <a:off x="3661246" y="1887554"/>
            <a:ext cx="3822911" cy="1531232"/>
            <a:chOff x="3661246" y="227187"/>
            <a:chExt cx="3822911" cy="153123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0177053-846A-C896-CD36-43EAC1038077}"/>
                </a:ext>
              </a:extLst>
            </p:cNvPr>
            <p:cNvGrpSpPr/>
            <p:nvPr/>
          </p:nvGrpSpPr>
          <p:grpSpPr>
            <a:xfrm>
              <a:off x="3661246" y="227187"/>
              <a:ext cx="3822911" cy="992605"/>
              <a:chOff x="3754583" y="1008334"/>
              <a:chExt cx="3822911" cy="992605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25D9D9A1-BDFA-236A-824D-78C2ECB9DE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54583" y="1008334"/>
                <a:ext cx="817418" cy="799907"/>
              </a:xfrm>
              <a:prstGeom prst="rect">
                <a:avLst/>
              </a:prstGeom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CE33A2E-1579-D7D5-92BC-A5D94DD5153D}"/>
                  </a:ext>
                </a:extLst>
              </p:cNvPr>
              <p:cNvSpPr/>
              <p:nvPr/>
            </p:nvSpPr>
            <p:spPr>
              <a:xfrm>
                <a:off x="4483377" y="1077609"/>
                <a:ext cx="3094117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r>
                  <a:rPr lang="en-US" sz="5400" b="1" dirty="0" err="1">
                    <a:ln/>
                    <a:solidFill>
                      <a:srgbClr val="FF7400"/>
                    </a:solidFill>
                  </a:rPr>
                  <a:t>TliQ</a:t>
                </a:r>
                <a:r>
                  <a:rPr lang="en-US" sz="5400" b="1" dirty="0">
                    <a:ln/>
                    <a:solidFill>
                      <a:srgbClr val="FF7400"/>
                    </a:solidFill>
                  </a:rPr>
                  <a:t> Mart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154B2A8-E18E-4844-2C57-629D79EAB3AB}"/>
                </a:ext>
              </a:extLst>
            </p:cNvPr>
            <p:cNvSpPr txBox="1"/>
            <p:nvPr/>
          </p:nvSpPr>
          <p:spPr>
            <a:xfrm>
              <a:off x="4478664" y="1112088"/>
              <a:ext cx="2518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FMCG Manufacturer</a:t>
              </a:r>
            </a:p>
            <a:p>
              <a:pPr algn="ctr"/>
              <a:r>
                <a:rPr lang="en-IN" b="1" i="0" dirty="0">
                  <a:effectLst/>
                  <a:latin typeface="poppins" panose="00000500000000000000" pitchFamily="2" charset="0"/>
                </a:rPr>
                <a:t>Gujarat, India. </a:t>
              </a:r>
              <a:r>
                <a:rPr lang="en-IN" b="1" dirty="0"/>
                <a:t> 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203C931-A4C0-07A8-643A-320420AA9AAE}"/>
              </a:ext>
            </a:extLst>
          </p:cNvPr>
          <p:cNvSpPr txBox="1"/>
          <p:nvPr/>
        </p:nvSpPr>
        <p:spPr>
          <a:xfrm>
            <a:off x="8448222" y="1062559"/>
            <a:ext cx="374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#</a:t>
            </a:r>
            <a:r>
              <a:rPr lang="en-IN" b="1" dirty="0" err="1"/>
              <a:t>codebasicsresumechallenge</a:t>
            </a:r>
            <a:endParaRPr lang="en-IN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187B1D-E75E-834D-C030-31A95970FD1B}"/>
              </a:ext>
            </a:extLst>
          </p:cNvPr>
          <p:cNvSpPr txBox="1"/>
          <p:nvPr/>
        </p:nvSpPr>
        <p:spPr>
          <a:xfrm>
            <a:off x="-3048" y="4346340"/>
            <a:ext cx="4726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Domain : Supply chain issue in FMCG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B439F1-49B8-46F1-8F59-9E64F5F25B7A}"/>
              </a:ext>
            </a:extLst>
          </p:cNvPr>
          <p:cNvSpPr txBox="1"/>
          <p:nvPr/>
        </p:nvSpPr>
        <p:spPr>
          <a:xfrm>
            <a:off x="-1" y="4792634"/>
            <a:ext cx="514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Task: Build a dashboard with key Insights</a:t>
            </a:r>
          </a:p>
        </p:txBody>
      </p:sp>
      <p:pic>
        <p:nvPicPr>
          <p:cNvPr id="10" name="Picture 9" descr="Ic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A57A98C4-C733-C38D-7BA0-F068736E8A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99057" y="5948800"/>
            <a:ext cx="331850" cy="36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92EBCF3-4B3D-CD8F-A11B-C10B599FD8E7}"/>
              </a:ext>
            </a:extLst>
          </p:cNvPr>
          <p:cNvSpPr txBox="1"/>
          <p:nvPr/>
        </p:nvSpPr>
        <p:spPr>
          <a:xfrm>
            <a:off x="3519717" y="5459749"/>
            <a:ext cx="514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Report by:  Harish Kumar </a:t>
            </a:r>
            <a:r>
              <a:rPr lang="en-IN" b="1" dirty="0" err="1">
                <a:solidFill>
                  <a:schemeClr val="bg1"/>
                </a:solidFill>
              </a:rPr>
              <a:t>Singaram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21" name="Picture 20" descr="Icon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184ACC68-80F0-1E3E-4B9F-7B01556FD6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425515" y="5946867"/>
            <a:ext cx="360000" cy="360000"/>
          </a:xfrm>
          <a:prstGeom prst="rect">
            <a:avLst/>
          </a:prstGeom>
        </p:spPr>
      </p:pic>
      <p:pic>
        <p:nvPicPr>
          <p:cNvPr id="1026" name="Picture 2" descr="novyPro | LinkedIn">
            <a:hlinkClick r:id="rId12"/>
            <a:extLst>
              <a:ext uri="{FF2B5EF4-FFF2-40B4-BE49-F238E27FC236}">
                <a16:creationId xmlns:a16="http://schemas.microsoft.com/office/drawing/2014/main" id="{F8820D4D-5C78-26B4-0BA9-894910233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157" y="5946864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9F48C3C-EE74-B85C-D2DC-90DA60391A7E}"/>
              </a:ext>
            </a:extLst>
          </p:cNvPr>
          <p:cNvSpPr txBox="1"/>
          <p:nvPr/>
        </p:nvSpPr>
        <p:spPr>
          <a:xfrm>
            <a:off x="-57948" y="6412379"/>
            <a:ext cx="121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Link to dashboard: </a:t>
            </a:r>
            <a:r>
              <a:rPr lang="en-IN" b="1" dirty="0">
                <a:solidFill>
                  <a:schemeClr val="bg1"/>
                </a:solidFill>
                <a:hlinkClick r:id="rId14"/>
              </a:rPr>
              <a:t>https://</a:t>
            </a:r>
            <a:r>
              <a:rPr lang="en-IN" b="1" dirty="0" err="1">
                <a:solidFill>
                  <a:schemeClr val="bg1"/>
                </a:solidFill>
                <a:hlinkClick r:id="rId14"/>
              </a:rPr>
              <a:t>www.novypro.com</a:t>
            </a:r>
            <a:r>
              <a:rPr lang="en-IN" b="1" dirty="0">
                <a:solidFill>
                  <a:schemeClr val="bg1"/>
                </a:solidFill>
                <a:hlinkClick r:id="rId14"/>
              </a:rPr>
              <a:t>/project/</a:t>
            </a:r>
            <a:r>
              <a:rPr lang="en-IN" b="1" dirty="0" err="1">
                <a:solidFill>
                  <a:schemeClr val="bg1"/>
                </a:solidFill>
                <a:hlinkClick r:id="rId14"/>
              </a:rPr>
              <a:t>supplychain</a:t>
            </a:r>
            <a:r>
              <a:rPr lang="en-IN" b="1" dirty="0">
                <a:solidFill>
                  <a:schemeClr val="bg1"/>
                </a:solidFill>
                <a:hlinkClick r:id="rId14"/>
              </a:rPr>
              <a:t>-analysis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370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D4488B-4827-F760-A67E-5840F34A73F7}"/>
              </a:ext>
            </a:extLst>
          </p:cNvPr>
          <p:cNvSpPr txBox="1"/>
          <p:nvPr/>
        </p:nvSpPr>
        <p:spPr>
          <a:xfrm>
            <a:off x="216569" y="637674"/>
            <a:ext cx="6617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7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C8D4FF-1C16-E0C8-CEB2-AC4FC1D78B2F}"/>
              </a:ext>
            </a:extLst>
          </p:cNvPr>
          <p:cNvSpPr txBox="1"/>
          <p:nvPr/>
        </p:nvSpPr>
        <p:spPr>
          <a:xfrm>
            <a:off x="1600199" y="2274838"/>
            <a:ext cx="73272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B3B3B3"/>
                </a:solidFill>
              </a:rPr>
              <a:t>OT % - On Time Delivery Percentage</a:t>
            </a:r>
          </a:p>
          <a:p>
            <a:r>
              <a:rPr lang="en-US" sz="2400" dirty="0">
                <a:solidFill>
                  <a:srgbClr val="B3B3B3"/>
                </a:solidFill>
              </a:rPr>
              <a:t>IF % - In Full Delivery Percentage</a:t>
            </a:r>
          </a:p>
          <a:p>
            <a:r>
              <a:rPr lang="en-US" sz="2400" dirty="0">
                <a:solidFill>
                  <a:srgbClr val="B3B3B3"/>
                </a:solidFill>
              </a:rPr>
              <a:t>OTIF % - On Time &amp; In Full Delivery Percentage</a:t>
            </a:r>
          </a:p>
          <a:p>
            <a:r>
              <a:rPr lang="en-US" sz="2400" dirty="0">
                <a:solidFill>
                  <a:srgbClr val="B3B3B3"/>
                </a:solidFill>
              </a:rPr>
              <a:t>LIFR – Line Fill Rate</a:t>
            </a:r>
          </a:p>
          <a:p>
            <a:r>
              <a:rPr lang="en-US" sz="2400" dirty="0">
                <a:solidFill>
                  <a:srgbClr val="B3B3B3"/>
                </a:solidFill>
              </a:rPr>
              <a:t>VOFR – Volume Fill Rate (Quantity)</a:t>
            </a:r>
          </a:p>
          <a:p>
            <a:r>
              <a:rPr lang="en-US" sz="2400" dirty="0">
                <a:solidFill>
                  <a:srgbClr val="B3B3B3"/>
                </a:solidFill>
              </a:rPr>
              <a:t>COCT – Customer Order Cycle Time</a:t>
            </a:r>
          </a:p>
        </p:txBody>
      </p:sp>
    </p:spTree>
    <p:extLst>
      <p:ext uri="{BB962C8B-B14F-4D97-AF65-F5344CB8AC3E}">
        <p14:creationId xmlns:p14="http://schemas.microsoft.com/office/powerpoint/2010/main" val="742908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4E0904-5ABD-4DC7-8562-C38580C95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text, indoor, orange, screenshot&#10;&#10;Description automatically generated">
            <a:extLst>
              <a:ext uri="{FF2B5EF4-FFF2-40B4-BE49-F238E27FC236}">
                <a16:creationId xmlns:a16="http://schemas.microsoft.com/office/drawing/2014/main" id="{0FD1DB75-8EA6-F1D8-3E36-888616C403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D4488B-4827-F760-A67E-5840F34A73F7}"/>
              </a:ext>
            </a:extLst>
          </p:cNvPr>
          <p:cNvSpPr txBox="1"/>
          <p:nvPr/>
        </p:nvSpPr>
        <p:spPr>
          <a:xfrm>
            <a:off x="6095999" y="3834174"/>
            <a:ext cx="5257800" cy="17015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i="1">
                <a:latin typeface="+mj-lt"/>
                <a:ea typeface="+mj-ea"/>
                <a:cs typeface="+mj-cs"/>
              </a:rPr>
              <a:t>Dashboard Design</a:t>
            </a:r>
          </a:p>
        </p:txBody>
      </p:sp>
    </p:spTree>
    <p:extLst>
      <p:ext uri="{BB962C8B-B14F-4D97-AF65-F5344CB8AC3E}">
        <p14:creationId xmlns:p14="http://schemas.microsoft.com/office/powerpoint/2010/main" val="704925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6FF5F0C-5984-3AF1-DE59-C87D68595882}"/>
              </a:ext>
            </a:extLst>
          </p:cNvPr>
          <p:cNvSpPr txBox="1"/>
          <p:nvPr/>
        </p:nvSpPr>
        <p:spPr>
          <a:xfrm>
            <a:off x="216569" y="637674"/>
            <a:ext cx="6617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</p:txBody>
      </p:sp>
      <p:pic>
        <p:nvPicPr>
          <p:cNvPr id="8" name="Picture 7" descr="A screenshot of a video game&#10;&#10;Description automatically generated">
            <a:extLst>
              <a:ext uri="{FF2B5EF4-FFF2-40B4-BE49-F238E27FC236}">
                <a16:creationId xmlns:a16="http://schemas.microsoft.com/office/drawing/2014/main" id="{84130DC2-8967-C338-A8C3-A5850BA5D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528" y="1399309"/>
            <a:ext cx="9337963" cy="505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02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6FF5F0C-5984-3AF1-DE59-C87D68595882}"/>
              </a:ext>
            </a:extLst>
          </p:cNvPr>
          <p:cNvSpPr txBox="1"/>
          <p:nvPr/>
        </p:nvSpPr>
        <p:spPr>
          <a:xfrm>
            <a:off x="216569" y="637674"/>
            <a:ext cx="6617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Level</a:t>
            </a:r>
          </a:p>
        </p:txBody>
      </p:sp>
      <p:pic>
        <p:nvPicPr>
          <p:cNvPr id="3" name="Picture 2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EE46FC7C-AE78-C0B9-3A66-946690407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736" y="1395845"/>
            <a:ext cx="9290627" cy="497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65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6FF5F0C-5984-3AF1-DE59-C87D68595882}"/>
              </a:ext>
            </a:extLst>
          </p:cNvPr>
          <p:cNvSpPr txBox="1"/>
          <p:nvPr/>
        </p:nvSpPr>
        <p:spPr>
          <a:xfrm>
            <a:off x="216569" y="637674"/>
            <a:ext cx="6617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Level</a:t>
            </a: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12A3F943-B160-B010-D03C-5419D424F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755" y="1395845"/>
            <a:ext cx="9581572" cy="500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195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6FF5F0C-5984-3AF1-DE59-C87D68595882}"/>
              </a:ext>
            </a:extLst>
          </p:cNvPr>
          <p:cNvSpPr txBox="1"/>
          <p:nvPr/>
        </p:nvSpPr>
        <p:spPr>
          <a:xfrm>
            <a:off x="0" y="609965"/>
            <a:ext cx="3385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Findings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2F357B8-95C2-3CFB-6938-79EEC8E9A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6192982" cy="4160520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The On-Time Delivery % &amp; In-Full Delivery % are about 30% behind the target % and the trend in all the months is approximately same and the On Time &amp; In Full Delivery percentage is about 35% less than the target.</a:t>
            </a:r>
          </a:p>
          <a:p>
            <a:r>
              <a:rPr lang="en-US" sz="1800" dirty="0"/>
              <a:t>Lotus Mart has placed the highest number of orders while OTIF % is only 16.34% and Ontime delivery % is 28,11% which need to be looked upon, and the orders sent to them are 53.35% Full. The average order cycle time for the Lotus Mart is 1.28 days which is the most compared to the other customers. We have a chance of loosing this customer, Hence we need to work with a strategy to retain this customer.</a:t>
            </a:r>
          </a:p>
          <a:p>
            <a:r>
              <a:rPr lang="en-US" sz="1800" dirty="0"/>
              <a:t>Propel Mart has the least Order Cycle Time which is 0.15 days, </a:t>
            </a:r>
            <a:r>
              <a:rPr lang="en-US" sz="1800" dirty="0" err="1"/>
              <a:t>i.e</a:t>
            </a:r>
            <a:r>
              <a:rPr lang="en-US" sz="1800" dirty="0"/>
              <a:t>, its almost delivered the same day. This results in a happy customer service.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1BBA84-FDCA-3A1D-0473-C75D81558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8145" y="1906579"/>
            <a:ext cx="3262169" cy="12845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2A8263-4101-E85E-2C9D-BD967CC1F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1182" y="4167970"/>
            <a:ext cx="5179872" cy="2057400"/>
          </a:xfrm>
          <a:prstGeom prst="rect">
            <a:avLst/>
          </a:prstGeom>
        </p:spPr>
      </p:pic>
      <p:sp>
        <p:nvSpPr>
          <p:cNvPr id="12" name="Frame 11">
            <a:extLst>
              <a:ext uri="{FF2B5EF4-FFF2-40B4-BE49-F238E27FC236}">
                <a16:creationId xmlns:a16="http://schemas.microsoft.com/office/drawing/2014/main" id="{B5228147-AB5C-6DED-B9A1-9CB2E496B200}"/>
              </a:ext>
            </a:extLst>
          </p:cNvPr>
          <p:cNvSpPr/>
          <p:nvPr/>
        </p:nvSpPr>
        <p:spPr>
          <a:xfrm>
            <a:off x="7031182" y="4710545"/>
            <a:ext cx="5160818" cy="277091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FEFFF811-3BDB-ED59-A1CE-BB5555B8352E}"/>
              </a:ext>
            </a:extLst>
          </p:cNvPr>
          <p:cNvSpPr/>
          <p:nvPr/>
        </p:nvSpPr>
        <p:spPr>
          <a:xfrm>
            <a:off x="7031182" y="5962133"/>
            <a:ext cx="5160818" cy="277091"/>
          </a:xfrm>
          <a:prstGeom prst="fram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930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6FF5F0C-5984-3AF1-DE59-C87D68595882}"/>
              </a:ext>
            </a:extLst>
          </p:cNvPr>
          <p:cNvSpPr txBox="1"/>
          <p:nvPr/>
        </p:nvSpPr>
        <p:spPr>
          <a:xfrm>
            <a:off x="0" y="609965"/>
            <a:ext cx="3385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Findings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2F357B8-95C2-3CFB-6938-79EEC8E9A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785764" cy="4160520"/>
          </a:xfrm>
        </p:spPr>
        <p:txBody>
          <a:bodyPr>
            <a:normAutofit/>
          </a:bodyPr>
          <a:lstStyle/>
          <a:p>
            <a:r>
              <a:rPr lang="en-US" sz="1800" dirty="0"/>
              <a:t>Diary is the most valuable product Category followed by Food and Beverages.</a:t>
            </a:r>
          </a:p>
          <a:p>
            <a:r>
              <a:rPr lang="en-US" sz="1800" dirty="0"/>
              <a:t>“AM Milk 250” is the most ordered and delivered product but still it hasn’t got much backlog compared to “AM Milk 100”.</a:t>
            </a:r>
          </a:p>
          <a:p>
            <a:r>
              <a:rPr lang="en-US" sz="1800" dirty="0"/>
              <a:t>The Line fill rate of the </a:t>
            </a:r>
            <a:r>
              <a:rPr lang="en-US" sz="1800" dirty="0" err="1"/>
              <a:t>Coolblue</a:t>
            </a:r>
            <a:r>
              <a:rPr lang="en-US" sz="1800" dirty="0"/>
              <a:t>, Acclaimed stores, Elite Mart, Vijay Stores, Info Stores, Lotus Mart and </a:t>
            </a:r>
            <a:r>
              <a:rPr lang="en-US" sz="1800" dirty="0" err="1"/>
              <a:t>Sorefoz</a:t>
            </a:r>
            <a:r>
              <a:rPr lang="en-US" sz="1800" dirty="0"/>
              <a:t> Mart Are significantly low compared to other customers.</a:t>
            </a:r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687A98-A74D-2549-EF82-C43706A17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445" y="4091940"/>
            <a:ext cx="67310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747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6FF5F0C-5984-3AF1-DE59-C87D68595882}"/>
              </a:ext>
            </a:extLst>
          </p:cNvPr>
          <p:cNvSpPr txBox="1"/>
          <p:nvPr/>
        </p:nvSpPr>
        <p:spPr>
          <a:xfrm>
            <a:off x="0" y="609965"/>
            <a:ext cx="3385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Findings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2F357B8-95C2-3CFB-6938-79EEC8E9A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1126"/>
            <a:ext cx="10785764" cy="3041073"/>
          </a:xfrm>
        </p:spPr>
        <p:txBody>
          <a:bodyPr>
            <a:normAutofit/>
          </a:bodyPr>
          <a:lstStyle/>
          <a:p>
            <a:r>
              <a:rPr lang="en-US" sz="1800" dirty="0"/>
              <a:t>Lotus Mart and Acclaimed stores are receiving the the deliveries late compared to all the other customers which has to be looked upon.</a:t>
            </a:r>
          </a:p>
          <a:p>
            <a:r>
              <a:rPr lang="en-US" sz="1800" dirty="0"/>
              <a:t>Ghee, curd and butter products are most delayed to deliver.</a:t>
            </a:r>
          </a:p>
          <a:p>
            <a:r>
              <a:rPr lang="en-US" sz="1800" dirty="0"/>
              <a:t>There is no Noticeable improvements in any of the KPIs in the past months. </a:t>
            </a:r>
          </a:p>
          <a:p>
            <a:r>
              <a:rPr lang="en-US" sz="1800" dirty="0"/>
              <a:t>The service should be improved in order to retain the customers.</a:t>
            </a:r>
          </a:p>
          <a:p>
            <a:r>
              <a:rPr lang="en-US" sz="1800" dirty="0"/>
              <a:t>The possible churning customer are, ” Acclaimed stores, “Lotus Mart” &amp; Cool Blue on whom the management has to focus to improve the service to them for renewing the annual contracts.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687A98-A74D-2549-EF82-C43706A17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964" y="440188"/>
            <a:ext cx="67310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24506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435</Words>
  <Application>Microsoft Macintosh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Elephant</vt:lpstr>
      <vt:lpstr>poppins</vt:lpstr>
      <vt:lpstr>BrushVTI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Harish kumar Singaram</dc:creator>
  <cp:lastModifiedBy>Harish kumar Singaram</cp:lastModifiedBy>
  <cp:revision>2</cp:revision>
  <dcterms:created xsi:type="dcterms:W3CDTF">2022-11-06T10:01:35Z</dcterms:created>
  <dcterms:modified xsi:type="dcterms:W3CDTF">2022-11-06T12:02:13Z</dcterms:modified>
</cp:coreProperties>
</file>