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4111" r:id="rId2"/>
  </p:sldMasterIdLst>
  <p:notesMasterIdLst>
    <p:notesMasterId r:id="rId15"/>
  </p:notesMasterIdLst>
  <p:handoutMasterIdLst>
    <p:handoutMasterId r:id="rId16"/>
  </p:handoutMasterIdLst>
  <p:sldIdLst>
    <p:sldId id="322" r:id="rId3"/>
    <p:sldId id="1975" r:id="rId4"/>
    <p:sldId id="1901" r:id="rId5"/>
    <p:sldId id="2041" r:id="rId6"/>
    <p:sldId id="2042" r:id="rId7"/>
    <p:sldId id="2043" r:id="rId8"/>
    <p:sldId id="2044" r:id="rId9"/>
    <p:sldId id="2045" r:id="rId10"/>
    <p:sldId id="2046" r:id="rId11"/>
    <p:sldId id="2047" r:id="rId12"/>
    <p:sldId id="2048" r:id="rId13"/>
    <p:sldId id="204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DAFFCD"/>
    <a:srgbClr val="9900FF"/>
    <a:srgbClr val="CC99FF"/>
    <a:srgbClr val="FFFF99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542" autoAdjust="0"/>
  </p:normalViewPr>
  <p:slideViewPr>
    <p:cSldViewPr>
      <p:cViewPr varScale="1">
        <p:scale>
          <a:sx n="58" d="100"/>
          <a:sy n="58" d="100"/>
        </p:scale>
        <p:origin x="91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4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0476C6-A73D-4127-9355-983E64C22B03}" type="datetimeFigureOut">
              <a:rPr lang="zh-CN" altLang="en-US"/>
              <a:pPr/>
              <a:t>2025/4/10</a:t>
            </a:fld>
            <a:endParaRPr lang="en-US" altLang="zh-CN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499ECC-0CCF-4A71-814B-16DE56F04B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0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26FF10-905A-456B-8448-3C00A8879EA4}" type="datetimeFigureOut">
              <a:rPr lang="zh-CN" altLang="en-US"/>
              <a:pPr>
                <a:defRPr/>
              </a:pPr>
              <a:t>2025/4/9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D789C0-5935-446E-B1F4-42F088224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62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8%87%AA%E4%B8%8A%E8%80%8C%E4%B8%8B&amp;tn=24004469_oem_dg&amp;rsv_dl=gh_pl_sl_cs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A7EF3B5C-6AF4-4146-A6CD-DD59E37753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2358F1D5-996F-4E0B-B12F-02D144919C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r>
              <a:rPr lang="zh-CN" altLang="en-US"/>
              <a:t>实验课，设置</a:t>
            </a:r>
            <a:r>
              <a:rPr lang="en-US" altLang="zh-CN"/>
              <a:t>8</a:t>
            </a:r>
            <a:r>
              <a:rPr lang="zh-CN" altLang="en-US"/>
              <a:t>周时间，我们安排</a:t>
            </a:r>
            <a:r>
              <a:rPr lang="en-US" altLang="zh-CN"/>
              <a:t>6-8</a:t>
            </a:r>
            <a:r>
              <a:rPr lang="zh-CN" altLang="en-US"/>
              <a:t>次实验。</a:t>
            </a:r>
            <a:endParaRPr lang="en-US" altLang="zh-CN"/>
          </a:p>
          <a:p>
            <a:r>
              <a:rPr lang="zh-CN" altLang="en-US"/>
              <a:t>第一个问题：学形式语言与编译课程的用处是什么？深层次的对程序语言的理解。</a:t>
            </a:r>
            <a:endParaRPr lang="en-US" altLang="zh-CN"/>
          </a:p>
          <a:p>
            <a:r>
              <a:rPr lang="zh-CN" altLang="en-US"/>
              <a:t>一种语言有若干种描述方式：文法描述 通过严格定义的规则来构造语言中的每个合法句子，是一种生成式系统。自动机法是对一个句子进行合法性检验，当然也是通过一种逻辑推理系统，也就是自动机自动的完成整个检验过程。是一种判别式系统。文法描述是</a:t>
            </a:r>
            <a:r>
              <a:rPr lang="zh-CN" altLang="en-US">
                <a:hlinkClick r:id="rId3"/>
              </a:rPr>
              <a:t>自上而下</a:t>
            </a:r>
            <a:r>
              <a:rPr lang="zh-CN" altLang="en-US"/>
              <a:t>的宏观。自动机则是从微观向宏观。</a:t>
            </a:r>
            <a:endParaRPr lang="en-US" altLang="zh-CN"/>
          </a:p>
          <a:p>
            <a:r>
              <a:rPr lang="zh-CN" altLang="en-US"/>
              <a:t>第二个问题，编译器的实现过程是什么，从高级程序设计语言转换为机器可以理解的语言。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MIPS</a:t>
            </a:r>
            <a:r>
              <a:rPr lang="zh-CN" altLang="en-US"/>
              <a:t>处理器是八十年代中期</a:t>
            </a:r>
            <a:r>
              <a:rPr lang="en-US" altLang="zh-CN"/>
              <a:t>RISC CPU</a:t>
            </a:r>
            <a:r>
              <a:rPr lang="zh-CN" altLang="en-US"/>
              <a:t>设计的一大热点。</a:t>
            </a:r>
            <a:r>
              <a:rPr lang="en-US" altLang="zh-CN"/>
              <a:t>MIPS</a:t>
            </a:r>
            <a:r>
              <a:rPr lang="zh-CN" altLang="en-US"/>
              <a:t>是卖的最好的</a:t>
            </a:r>
            <a:r>
              <a:rPr lang="en-US" altLang="zh-CN"/>
              <a:t>RISC CPU</a:t>
            </a:r>
            <a:r>
              <a:rPr lang="zh-CN" altLang="en-US"/>
              <a:t>，</a:t>
            </a:r>
            <a:r>
              <a:rPr lang="en-US" altLang="zh-CN"/>
              <a:t>x86</a:t>
            </a:r>
            <a:r>
              <a:rPr lang="zh-CN" altLang="en-US"/>
              <a:t>是</a:t>
            </a:r>
            <a:r>
              <a:rPr lang="en-US" altLang="zh-CN"/>
              <a:t>cisc</a:t>
            </a: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712BD671-85DB-4309-A1E0-DA0152128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AF1291FE-6967-429C-8F66-F872E76CEF6B}" type="slidenum">
              <a:rPr lang="zh-CN" altLang="en-US" b="0" smtClean="0">
                <a:solidFill>
                  <a:srgbClr val="1A1A4E"/>
                </a:solidFill>
                <a:ea typeface="黑体" panose="02010609060101010101" pitchFamily="49" charset="-122"/>
              </a:rPr>
              <a:pPr/>
              <a:t>2</a:t>
            </a:fld>
            <a:endParaRPr lang="zh-CN" altLang="en-US" b="0">
              <a:solidFill>
                <a:srgbClr val="1A1A4E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FCB573B-57C9-49EA-9436-7005E4E120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E2DA5335-165F-4938-A8AC-A1194F9BE8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1C0D95A0-8BCA-430C-81F0-4CC7BFB85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32DF677A-BFB2-4C91-9740-F2204D2DB6E2}" type="slidenum">
              <a:rPr lang="zh-CN" altLang="en-US" b="0" smtClean="0">
                <a:solidFill>
                  <a:srgbClr val="1A1A4E"/>
                </a:solidFill>
                <a:ea typeface="黑体" panose="02010609060101010101" pitchFamily="49" charset="-122"/>
              </a:rPr>
              <a:pPr/>
              <a:t>3</a:t>
            </a:fld>
            <a:endParaRPr lang="zh-CN" altLang="en-US" b="0">
              <a:solidFill>
                <a:srgbClr val="1A1A4E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807FC17-1C9E-4F8C-88D9-D8DFD9B90ACA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AAA4EE-6B8F-411D-B87F-93A159326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AB5A83-C808-49D2-85F8-16A88CCA0D37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4A5DBD-A33A-4C1C-A1AB-EAA24CE91D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44450"/>
            <a:ext cx="2160587" cy="6264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44450"/>
            <a:ext cx="6329363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3D344CE-E26C-45A2-8907-1CC7A50A90AC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F6A5130-3728-4351-9C9E-1B8D7B7D0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864235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23850" y="981075"/>
            <a:ext cx="8569325" cy="53276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3B9EBCD-1500-4B34-B597-18BC8D59A588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5868082-8011-4B9E-A200-46897186A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736"/>
            <a:ext cx="9144000" cy="2232025"/>
          </a:xfrm>
        </p:spPr>
        <p:txBody>
          <a:bodyPr/>
          <a:lstStyle>
            <a:lvl1pPr>
              <a:defRPr sz="4000" b="0">
                <a:solidFill>
                  <a:srgbClr val="FF0000"/>
                </a:solidFill>
                <a:latin typeface="Garamond" pitchFamily="18" charset="0"/>
                <a:ea typeface="+mj-ea"/>
              </a:defRPr>
            </a:lvl1pPr>
          </a:lstStyle>
          <a:p>
            <a:r>
              <a:rPr lang="en-US" altLang="ko-KR" dirty="0"/>
              <a:t>Click to edit Master 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21088"/>
            <a:ext cx="8686800" cy="49244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pic>
        <p:nvPicPr>
          <p:cNvPr id="12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8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ambria Math" panose="020405030504060302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2234458"/>
          </a:xfrm>
        </p:spPr>
        <p:txBody>
          <a:bodyPr/>
          <a:lstStyle>
            <a:lvl1pPr marL="342900" indent="-342900">
              <a:buClr>
                <a:schemeClr val="bg2">
                  <a:lumMod val="50000"/>
                </a:schemeClr>
              </a:buClr>
              <a:buFont typeface="Cambria Math" panose="02040503050406030204" pitchFamily="18" charset="0"/>
              <a:buChar char="⌲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Cambria Math" panose="02040503050406030204" pitchFamily="18" charset="0"/>
              <a:buChar char="•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49" y="6597352"/>
            <a:ext cx="51625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23318" r="10626" b="24722"/>
          <a:stretch/>
        </p:blipFill>
        <p:spPr>
          <a:xfrm>
            <a:off x="8283332" y="44624"/>
            <a:ext cx="82517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208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778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49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981075"/>
            <a:ext cx="8642350" cy="46166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575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1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541AF8D-B3D7-4FE9-8B08-D6E788EE449C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075DC97-F21A-4696-89E7-FF9AD19932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5"/>
          <p:cNvSpPr txBox="1"/>
          <p:nvPr userDrawn="1"/>
        </p:nvSpPr>
        <p:spPr>
          <a:xfrm>
            <a:off x="6839744" y="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西安交通大学赵银亮</a:t>
            </a:r>
            <a:endParaRPr lang="en-US" altLang="zh-CN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  <a:p>
            <a:pPr algn="ctr"/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《</a:t>
            </a:r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形式语言与编译</a:t>
            </a:r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》</a:t>
            </a:r>
            <a:endParaRPr lang="zh-CN" altLang="en-US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89009D1-2B36-4D2C-9D4F-EEB90A38386D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C66141-66F2-4D3B-9360-5D7AD8B02C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420846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981075"/>
            <a:ext cx="420846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56D98F9-3672-4225-BC10-03EFCF7A32DE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F9C476-AC91-4B5F-851C-25042C204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CB3B0-AC19-4BCA-AE85-B2397647BE23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6BCCD4-78BB-4A98-A30D-917DE64AA5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223DC6B-EEF4-4C7D-A9D8-DEDB8153002C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8EBE35-3097-4DFB-84D4-CDEEA36B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0FC1E4C-9029-4E3A-8A14-797A659582D7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9A3ABF8-3BA0-4975-9C24-50B959923F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C3716A0-C629-44EC-8886-F1982DF0A0FB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D5A54F0-219B-4885-8816-1DCB2C2284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CED0AC1-BFD7-4B0A-869E-9AA162B4CDBF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40F4B0B-157D-4EFD-9B70-7D87B5033A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7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F5FE"/>
            </a:gs>
            <a:gs pos="50000">
              <a:srgbClr val="FFFFFF"/>
            </a:gs>
            <a:gs pos="100000">
              <a:srgbClr val="DAF5F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8569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solidFill>
                  <a:srgbClr val="99FF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47A495-6F0F-40D1-8022-D8CF4A5D3462}" type="datetime1">
              <a:rPr lang="zh-CN" altLang="en-US"/>
              <a:pPr>
                <a:defRPr/>
              </a:pPr>
              <a:t>2025/4/9</a:t>
            </a:fld>
            <a:endParaRPr lang="en-US" altLang="zh-CN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74C855A-3850-4EA8-9BE2-1AAA921891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6185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76200"/>
          </a:xfrm>
          <a:prstGeom prst="rect">
            <a:avLst/>
          </a:prstGeom>
          <a:gradFill rotWithShape="1">
            <a:gsLst>
              <a:gs pos="0">
                <a:srgbClr val="000068"/>
              </a:gs>
              <a:gs pos="100000">
                <a:srgbClr val="6600CC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sz="18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5000"/>
        </a:spcBef>
        <a:spcAft>
          <a:spcPct val="5000"/>
        </a:spcAft>
        <a:buClr>
          <a:srgbClr val="FF9900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图片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645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0"/>
            <a:ext cx="87137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 </a:t>
            </a:r>
            <a:r>
              <a:rPr lang="en-US" altLang="zh-CN" dirty="0"/>
              <a:t>Click to edit Master text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7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accent1"/>
          </a:solidFill>
          <a:latin typeface="Cambria Math" panose="020405030504060302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Font typeface="Cambria Math" panose="02040503050406030204" pitchFamily="18" charset="0"/>
        <a:buChar char="▻"/>
        <a:defRPr kumimoji="1" sz="2400" b="0">
          <a:solidFill>
            <a:schemeClr val="tx1"/>
          </a:solidFill>
          <a:latin typeface="Cambria Math" panose="02040503050406030204" pitchFamily="18" charset="0"/>
          <a:ea typeface="仿宋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Cambria Math" panose="02040503050406030204" pitchFamily="18" charset="0"/>
        <a:buChar char="⥼"/>
        <a:defRPr kumimoji="1" sz="2400" b="0">
          <a:solidFill>
            <a:srgbClr val="000000"/>
          </a:solidFill>
          <a:latin typeface="Cambria Math" panose="02040503050406030204" pitchFamily="18" charset="0"/>
          <a:ea typeface="仿宋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0">
          <a:solidFill>
            <a:srgbClr val="000000"/>
          </a:solidFill>
          <a:latin typeface="Garamond" pitchFamily="18" charset="0"/>
          <a:ea typeface="Garamond" pitchFamily="18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005263"/>
            <a:ext cx="8686800" cy="2160587"/>
          </a:xfrm>
        </p:spPr>
        <p:txBody>
          <a:bodyPr/>
          <a:lstStyle/>
          <a:p>
            <a:pPr eaLnBrk="1" hangingPunct="1"/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/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2025.04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编译器设计专题实验课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651814" y="1350238"/>
            <a:ext cx="8077200" cy="51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 err="1">
                <a:solidFill>
                  <a:srgbClr val="181818"/>
                </a:solidFill>
                <a:latin typeface="-apple-system"/>
              </a:rPr>
              <a:t>Gcc</a:t>
            </a: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，</a:t>
            </a:r>
            <a:r>
              <a:rPr lang="en-US" altLang="zh-CN" dirty="0" err="1">
                <a:solidFill>
                  <a:srgbClr val="181818"/>
                </a:solidFill>
                <a:latin typeface="-apple-system"/>
              </a:rPr>
              <a:t>gdb</a:t>
            </a: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81818"/>
                </a:solidFill>
                <a:latin typeface="-apple-system"/>
              </a:rPr>
              <a:t>g++</a:t>
            </a: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81818"/>
                </a:solidFill>
                <a:latin typeface="-apple-system"/>
              </a:rPr>
              <a:t>make</a:t>
            </a: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，已经安装</a:t>
            </a: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81D3B4-62FC-4359-8B35-B285A21F2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6134415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2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433387" y="1166682"/>
            <a:ext cx="8277128" cy="1437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lnSpc>
                <a:spcPct val="125000"/>
              </a:lnSpc>
              <a:spcAft>
                <a:spcPts val="0"/>
              </a:spcAft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一、实验任务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在当前环境下，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编写一个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/C++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语言程序，模拟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DFA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运行实现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过程。</a:t>
            </a:r>
            <a:endParaRPr lang="zh-CN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398433-9F07-4158-9B8A-D5541D1118AE}"/>
              </a:ext>
            </a:extLst>
          </p:cNvPr>
          <p:cNvSpPr txBox="1"/>
          <p:nvPr/>
        </p:nvSpPr>
        <p:spPr bwMode="auto">
          <a:xfrm>
            <a:off x="533400" y="2510984"/>
            <a:ext cx="8277127" cy="415498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二、实验内容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-apple-system"/>
              </a:rPr>
              <a:t>DFA</a:t>
            </a:r>
            <a:r>
              <a:rPr lang="zh-CN" altLang="en-US" b="0" i="0" dirty="0">
                <a:effectLst/>
                <a:latin typeface="-apple-system"/>
              </a:rPr>
              <a:t>输入包括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“字符集”、“状态集”、“开始状态”、“接受状态集”、“状态转换表</a:t>
            </a:r>
            <a:r>
              <a:rPr lang="zh-CN" altLang="en-US" b="0" i="0" dirty="0">
                <a:effectLst/>
                <a:latin typeface="-apple-system"/>
              </a:rPr>
              <a:t>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上述输入的五元组保存在一个文本文件中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</a:t>
            </a:r>
            <a:endParaRPr lang="zh-CN" alt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对</a:t>
            </a:r>
            <a:r>
              <a:rPr lang="en-US" altLang="zh-CN" b="0" i="0" dirty="0">
                <a:effectLst/>
                <a:latin typeface="-apple-system"/>
              </a:rPr>
              <a:t>DFA</a:t>
            </a:r>
            <a:r>
              <a:rPr lang="zh-CN" altLang="en-US" b="0" i="0" dirty="0">
                <a:effectLst/>
                <a:latin typeface="-apple-system"/>
              </a:rPr>
              <a:t>进行检查</a:t>
            </a:r>
            <a:r>
              <a:rPr lang="zh-CN" altLang="en-US" dirty="0">
                <a:latin typeface="-apple-system"/>
              </a:rPr>
              <a:t>，</a:t>
            </a:r>
            <a:r>
              <a:rPr lang="zh-CN" altLang="en-US" b="0" i="0" dirty="0">
                <a:effectLst/>
                <a:latin typeface="-apple-system"/>
              </a:rPr>
              <a:t>开始状态是否唯一，包含在状态集中，接受状态集是否为空，包含在状态集中，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-apple-system"/>
              </a:rPr>
              <a:t>DFA</a:t>
            </a:r>
            <a:r>
              <a:rPr lang="zh-CN" altLang="en-US" b="0" i="0" dirty="0">
                <a:effectLst/>
                <a:latin typeface="-apple-system"/>
              </a:rPr>
              <a:t>的输出，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输入待显示的字符串的最大长度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，输出以上定义的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DFA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的语言集中长度≤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的所有规则字符串</a:t>
            </a:r>
            <a:r>
              <a:rPr lang="zh-CN" altLang="en-US" b="0" i="0" dirty="0">
                <a:effectLst/>
                <a:latin typeface="-apple-system"/>
              </a:rPr>
              <a:t>；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effectLst/>
                <a:latin typeface="-apple-system"/>
              </a:rPr>
              <a:t>DFA</a:t>
            </a:r>
            <a:r>
              <a:rPr lang="zh-CN" altLang="en-US" b="0" i="0" dirty="0">
                <a:effectLst/>
                <a:latin typeface="-apple-system"/>
              </a:rPr>
              <a:t>的规则判定，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输入（或用字符集随机生成）一个字符串，模拟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DFA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识别字符串的过程判定该字符串是否是规则字符串（属于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DFA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的语言集）</a:t>
            </a:r>
            <a:r>
              <a:rPr lang="zh-CN" altLang="en-US" b="0" i="0" dirty="0">
                <a:effectLst/>
                <a:latin typeface="-apple-system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0862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533400" y="1350238"/>
            <a:ext cx="827712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lnSpc>
                <a:spcPct val="125000"/>
              </a:lnSpc>
              <a:spcAft>
                <a:spcPts val="0"/>
              </a:spcAft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三、实验提交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完成训练营内容（选做）</a:t>
            </a:r>
            <a:endParaRPr lang="en-US" altLang="zh-CN" dirty="0">
              <a:solidFill>
                <a:srgbClr val="181818"/>
              </a:solidFill>
              <a:latin typeface="-apple-system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完成</a:t>
            </a:r>
            <a:r>
              <a:rPr lang="en-US" altLang="zh-CN" dirty="0">
                <a:solidFill>
                  <a:srgbClr val="181818"/>
                </a:solidFill>
                <a:latin typeface="-apple-system"/>
              </a:rPr>
              <a:t>DFA</a:t>
            </a: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，要求有输入和输出截图（必做）</a:t>
            </a:r>
            <a:endParaRPr lang="zh-CN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5E2543-A63E-45D1-A104-8A77ADB37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64801"/>
            <a:ext cx="4445228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7">
            <a:extLst>
              <a:ext uri="{FF2B5EF4-FFF2-40B4-BE49-F238E27FC236}">
                <a16:creationId xmlns:a16="http://schemas.microsoft.com/office/drawing/2014/main" id="{FFA895B5-DA8A-4D6F-A721-A7E40AE5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80" y="878695"/>
            <a:ext cx="742478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实验一共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6-8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个实验，不是每个都必须做，每个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实验内容分必做和选做部分，必做部分一定要完成，选做根据时间和个人精力完成，必做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选做模式。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indent="-457200" eaLnBrk="1" hangingPunct="1">
              <a:buAutoNum type="arabicPeriod"/>
            </a:pP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3557" name="矩形 8">
            <a:extLst>
              <a:ext uri="{FF2B5EF4-FFF2-40B4-BE49-F238E27FC236}">
                <a16:creationId xmlns:a16="http://schemas.microsoft.com/office/drawing/2014/main" id="{1D822170-BCAC-47AC-BBA7-A95C0D4D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98" y="2937563"/>
            <a:ext cx="781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考勤部分，钉钉打卡或者纸质签名，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10%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3559" name="矩形 3">
            <a:extLst>
              <a:ext uri="{FF2B5EF4-FFF2-40B4-BE49-F238E27FC236}">
                <a16:creationId xmlns:a16="http://schemas.microsoft.com/office/drawing/2014/main" id="{A764C69B-DAC3-4774-94A9-B53D2AA6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7938"/>
            <a:ext cx="4897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实验内容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3560" name="矩形 7">
            <a:extLst>
              <a:ext uri="{FF2B5EF4-FFF2-40B4-BE49-F238E27FC236}">
                <a16:creationId xmlns:a16="http://schemas.microsoft.com/office/drawing/2014/main" id="{0E40D9F0-D2BB-4DF2-ABD9-6767B1167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64" y="2176171"/>
            <a:ext cx="7573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设置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次验收，验收在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80%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部分，验收成绩占比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20% </a:t>
            </a: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991C841A-A9B6-4700-A719-AC2A13D5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9" y="3592424"/>
            <a:ext cx="8285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完成每次实验，每人独立提交自己的报告。报告占比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70%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实验报告独立上传思源学堂，每次设置上传截止时间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6B9140FB-0FE0-43AE-A9FB-46740F6F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04" y="4547747"/>
            <a:ext cx="8359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5.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 总成绩计算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平时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*0.3+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报告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*0.7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1458EE-9101-4AC7-BEED-74D3B0D4D11E}"/>
              </a:ext>
            </a:extLst>
          </p:cNvPr>
          <p:cNvSpPr txBox="1"/>
          <p:nvPr/>
        </p:nvSpPr>
        <p:spPr bwMode="auto">
          <a:xfrm>
            <a:off x="581771" y="5439564"/>
            <a:ext cx="8132810" cy="46166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6.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编程环境采用云环境，采用阿里云平台，代金券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矩形 8">
            <a:extLst>
              <a:ext uri="{FF2B5EF4-FFF2-40B4-BE49-F238E27FC236}">
                <a16:creationId xmlns:a16="http://schemas.microsoft.com/office/drawing/2014/main" id="{7950541C-874C-40B1-94DF-BB47045C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14400"/>
            <a:ext cx="8664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实验模式设计，便于大家按照目标，分配时间，如期完成任务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8678" name="矩形 8">
            <a:extLst>
              <a:ext uri="{FF2B5EF4-FFF2-40B4-BE49-F238E27FC236}">
                <a16:creationId xmlns:a16="http://schemas.microsoft.com/office/drawing/2014/main" id="{0AFCDDEE-9CFC-4516-BEE1-EF8D35ED5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21619"/>
            <a:ext cx="7775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验收，只需要演示基本功能，在界面上体现个人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slogan</a:t>
            </a:r>
          </a:p>
        </p:txBody>
      </p:sp>
      <p:sp>
        <p:nvSpPr>
          <p:cNvPr id="28679" name="矩形 8">
            <a:extLst>
              <a:ext uri="{FF2B5EF4-FFF2-40B4-BE49-F238E27FC236}">
                <a16:creationId xmlns:a16="http://schemas.microsoft.com/office/drawing/2014/main" id="{9B91617B-E244-4CD6-B0B8-DD70045F7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1" y="2263161"/>
            <a:ext cx="777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关于报告，建议采用如下格式。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7EC01F8E-0FC1-4C69-B8B8-55E6A960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7938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二、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报告和要求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06697E-C919-48B9-8E8D-1B91C177F3A2}"/>
              </a:ext>
            </a:extLst>
          </p:cNvPr>
          <p:cNvSpPr txBox="1"/>
          <p:nvPr/>
        </p:nvSpPr>
        <p:spPr bwMode="auto">
          <a:xfrm>
            <a:off x="533400" y="2845226"/>
            <a:ext cx="7500776" cy="327782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</a:rPr>
              <a:t>编译器设计专题实验</a:t>
            </a:r>
            <a:endParaRPr lang="en-US" altLang="zh-CN" sz="1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</a:rPr>
              <a:t>目录</a:t>
            </a:r>
            <a:endParaRPr lang="en-US" altLang="zh-CN" sz="1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</a:rPr>
              <a:t>实验</a:t>
            </a:r>
            <a:r>
              <a:rPr lang="en-US" altLang="zh-CN" sz="1800" b="1" dirty="0">
                <a:latin typeface="Times New Roman" pitchFamily="18" charset="0"/>
              </a:rPr>
              <a:t>X</a:t>
            </a:r>
            <a:r>
              <a:rPr lang="zh-CN" altLang="en-US" sz="1800" b="1" dirty="0">
                <a:latin typeface="Times New Roman" pitchFamily="18" charset="0"/>
              </a:rPr>
              <a:t>：</a:t>
            </a:r>
            <a:endParaRPr lang="en-US" altLang="zh-CN" sz="1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</a:rPr>
              <a:t>实验内容（必做）</a:t>
            </a:r>
            <a:endParaRPr lang="en-US" altLang="zh-CN" sz="1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</a:rPr>
              <a:t>实验结果：截图</a:t>
            </a:r>
            <a:endParaRPr lang="en-US" altLang="zh-CN" sz="1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</a:rPr>
              <a:t>实验内容（选做）</a:t>
            </a:r>
            <a:endParaRPr lang="en-US" altLang="zh-CN" sz="1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</a:rPr>
              <a:t>实验结果：截图</a:t>
            </a:r>
            <a:endParaRPr lang="en-US" altLang="zh-CN" sz="1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1800" b="1" dirty="0">
                <a:latin typeface="Times New Roman" pitchFamily="18" charset="0"/>
              </a:rPr>
              <a:t>个人总结：避免无效语句，突出遇到问题和如何解决</a:t>
            </a:r>
            <a:endParaRPr lang="en-US" altLang="zh-CN" sz="18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实验预备部分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762000" y="1389926"/>
            <a:ext cx="8077200" cy="2201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：完成</a:t>
            </a:r>
            <a:r>
              <a:rPr lang="en-US" altLang="zh-CN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通识训练营</a:t>
            </a:r>
            <a:endParaRPr lang="en-US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登录</a:t>
            </a:r>
            <a:r>
              <a:rPr lang="zh-CN" altLang="en-US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阿里云平台</a:t>
            </a:r>
            <a:endParaRPr lang="en-US" altLang="zh-CN" kern="100" dirty="0">
              <a:effectLst/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注册阿里云账号，并进行学生认证（已经注册且进行学生认证的可以忽略此步骤）。进入训练营，并点击报名。</a:t>
            </a: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B5B83FF-706D-415F-9368-E8BCECE9C8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5274310" cy="3086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54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实验预备部分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762000" y="1389926"/>
            <a:ext cx="8077200" cy="143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：完成</a:t>
            </a:r>
            <a:r>
              <a:rPr lang="en-US" altLang="zh-CN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en-US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通识训练营</a:t>
            </a:r>
            <a:endParaRPr lang="en-US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进入训练营后，选择课程任务，任务一：领取实验所需算力资源，其中有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元学生专属云资源包。</a:t>
            </a: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243ABE-8F83-409F-8C5C-C6F7A58012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57929"/>
            <a:ext cx="4213225" cy="215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4459966-C711-46D0-BF37-1172897C49FB}"/>
              </a:ext>
            </a:extLst>
          </p:cNvPr>
          <p:cNvSpPr txBox="1"/>
          <p:nvPr/>
        </p:nvSpPr>
        <p:spPr bwMode="auto">
          <a:xfrm>
            <a:off x="990600" y="5468074"/>
            <a:ext cx="7501586" cy="93634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304800" algn="just">
              <a:lnSpc>
                <a:spcPct val="12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：开始完成实验和大作业。</a:t>
            </a:r>
          </a:p>
          <a:p>
            <a:pPr indent="304800" algn="just">
              <a:lnSpc>
                <a:spcPct val="12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：完成实验和作业，领取结课证书。</a:t>
            </a:r>
          </a:p>
        </p:txBody>
      </p:sp>
    </p:spTree>
    <p:extLst>
      <p:ext uri="{BB962C8B-B14F-4D97-AF65-F5344CB8AC3E}">
        <p14:creationId xmlns:p14="http://schemas.microsoft.com/office/powerpoint/2010/main" val="84409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651814" y="1350238"/>
            <a:ext cx="8077200" cy="971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在阿里云的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 ide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环境完成第一个词法分析的作业</a:t>
            </a: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E2818-BCCD-4CDB-9C1A-D4991D10FA9E}"/>
              </a:ext>
            </a:extLst>
          </p:cNvPr>
          <p:cNvSpPr/>
          <p:nvPr/>
        </p:nvSpPr>
        <p:spPr>
          <a:xfrm>
            <a:off x="631616" y="25908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81818"/>
                </a:solidFill>
                <a:effectLst/>
                <a:latin typeface="-apple-system"/>
              </a:rPr>
              <a:t>打开</a:t>
            </a:r>
            <a:r>
              <a:rPr lang="en-US" altLang="zh-CN" b="0" i="0" dirty="0">
                <a:solidFill>
                  <a:srgbClr val="181818"/>
                </a:solidFill>
                <a:effectLst/>
                <a:latin typeface="-apple-system"/>
              </a:rPr>
              <a:t>Terminal</a:t>
            </a:r>
            <a:r>
              <a:rPr lang="zh-CN" altLang="en-US" b="0" i="0" dirty="0">
                <a:solidFill>
                  <a:srgbClr val="181818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181818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81818"/>
                </a:solidFill>
                <a:effectLst/>
                <a:latin typeface="-apple-system"/>
              </a:rPr>
              <a:t>DSW</a:t>
            </a:r>
            <a:r>
              <a:rPr lang="zh-CN" altLang="en-US" b="0" i="0" dirty="0">
                <a:solidFill>
                  <a:srgbClr val="181818"/>
                </a:solidFill>
                <a:effectLst/>
                <a:latin typeface="-apple-system"/>
              </a:rPr>
              <a:t>页面顶部菜单栏中单击 </a:t>
            </a:r>
            <a:r>
              <a:rPr lang="en-US" altLang="zh-CN" b="1" i="0" dirty="0">
                <a:solidFill>
                  <a:srgbClr val="181818"/>
                </a:solidFill>
                <a:effectLst/>
                <a:latin typeface="-apple-system"/>
              </a:rPr>
              <a:t>Terminal</a:t>
            </a:r>
            <a:r>
              <a:rPr lang="en-US" altLang="zh-CN" b="0" i="0" dirty="0">
                <a:solidFill>
                  <a:srgbClr val="181818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81818"/>
                </a:solidFill>
                <a:effectLst/>
                <a:latin typeface="-apple-system"/>
              </a:rPr>
              <a:t>。</a:t>
            </a:r>
          </a:p>
          <a:p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更新包管理工具并安装</a:t>
            </a:r>
            <a:r>
              <a:rPr lang="en-US" altLang="zh-CN" dirty="0"/>
              <a:t>g++</a:t>
            </a: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8A5237-4FC2-4124-A018-6C455F32D97C}"/>
              </a:ext>
            </a:extLst>
          </p:cNvPr>
          <p:cNvSpPr txBox="1"/>
          <p:nvPr/>
        </p:nvSpPr>
        <p:spPr bwMode="auto">
          <a:xfrm>
            <a:off x="1295400" y="4456631"/>
            <a:ext cx="4665642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sudo apt update</a:t>
            </a:r>
          </a:p>
          <a:p>
            <a:r>
              <a:rPr lang="en-US" altLang="zh-CN" b="1" i="0" dirty="0" err="1">
                <a:effectLst/>
                <a:latin typeface="Monaco"/>
              </a:rPr>
              <a:t>sudo</a:t>
            </a:r>
            <a:r>
              <a:rPr lang="en-US" altLang="zh-CN" b="1" i="0" dirty="0">
                <a:effectLst/>
                <a:latin typeface="Monaco"/>
              </a:rPr>
              <a:t> apt install -y build-essential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4401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651814" y="1350238"/>
            <a:ext cx="8077200" cy="971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在阿里云的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 ide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环境完成第一个词法分析的作业</a:t>
            </a: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E2818-BCCD-4CDB-9C1A-D4991D10FA9E}"/>
              </a:ext>
            </a:extLst>
          </p:cNvPr>
          <p:cNvSpPr/>
          <p:nvPr/>
        </p:nvSpPr>
        <p:spPr>
          <a:xfrm>
            <a:off x="631616" y="25908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试一下</a:t>
            </a:r>
            <a:r>
              <a:rPr lang="en-US" altLang="zh-CN" dirty="0">
                <a:solidFill>
                  <a:srgbClr val="181818"/>
                </a:solidFill>
                <a:latin typeface="-apple-system"/>
              </a:rPr>
              <a:t>hello word</a:t>
            </a:r>
            <a:r>
              <a:rPr lang="zh-CN" altLang="en-US" b="0" i="0" dirty="0">
                <a:solidFill>
                  <a:srgbClr val="181818"/>
                </a:solidFill>
                <a:effectLst/>
                <a:latin typeface="-apple-system"/>
              </a:rPr>
              <a:t>。</a:t>
            </a:r>
          </a:p>
          <a:p>
            <a:br>
              <a:rPr lang="en-US" altLang="zh-CN" dirty="0"/>
            </a:b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8A5237-4FC2-4124-A018-6C455F32D97C}"/>
              </a:ext>
            </a:extLst>
          </p:cNvPr>
          <p:cNvSpPr txBox="1"/>
          <p:nvPr/>
        </p:nvSpPr>
        <p:spPr bwMode="auto">
          <a:xfrm>
            <a:off x="941024" y="5257800"/>
            <a:ext cx="4665642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sudo apt update</a:t>
            </a:r>
          </a:p>
          <a:p>
            <a:r>
              <a:rPr lang="en-US" altLang="zh-CN" b="1" i="0" dirty="0" err="1">
                <a:effectLst/>
                <a:latin typeface="Monaco"/>
              </a:rPr>
              <a:t>sudo</a:t>
            </a:r>
            <a:r>
              <a:rPr lang="en-US" altLang="zh-CN" b="1" i="0" dirty="0">
                <a:effectLst/>
                <a:latin typeface="Monaco"/>
              </a:rPr>
              <a:t> apt install -y build-essential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ADF734-2986-4A95-83EB-7D8E4F271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37355"/>
            <a:ext cx="5378726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0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651814" y="1350238"/>
            <a:ext cx="8077200" cy="971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在阿里云的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 ide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环境完成第一个词法分析的作业</a:t>
            </a: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E2818-BCCD-4CDB-9C1A-D4991D10FA9E}"/>
              </a:ext>
            </a:extLst>
          </p:cNvPr>
          <p:cNvSpPr/>
          <p:nvPr/>
        </p:nvSpPr>
        <p:spPr>
          <a:xfrm>
            <a:off x="631616" y="25908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试一下</a:t>
            </a:r>
            <a:r>
              <a:rPr lang="en-US" altLang="zh-CN" dirty="0">
                <a:solidFill>
                  <a:srgbClr val="181818"/>
                </a:solidFill>
                <a:latin typeface="-apple-system"/>
              </a:rPr>
              <a:t>hello word</a:t>
            </a:r>
            <a:r>
              <a:rPr lang="zh-CN" altLang="en-US" b="0" i="0" dirty="0">
                <a:solidFill>
                  <a:srgbClr val="181818"/>
                </a:solidFill>
                <a:effectLst/>
                <a:latin typeface="-apple-system"/>
              </a:rPr>
              <a:t>。</a:t>
            </a:r>
          </a:p>
          <a:p>
            <a:br>
              <a:rPr lang="en-US" altLang="zh-CN" dirty="0"/>
            </a:b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312BED-0F47-4AD4-B196-D63CBC54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458"/>
            <a:ext cx="7349186" cy="451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9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651814" y="1350238"/>
            <a:ext cx="8077200" cy="51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181818"/>
                </a:solidFill>
                <a:latin typeface="-apple-system"/>
              </a:rPr>
              <a:t>hello word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</a:t>
            </a: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E2818-BCCD-4CDB-9C1A-D4991D10FA9E}"/>
              </a:ext>
            </a:extLst>
          </p:cNvPr>
          <p:cNvSpPr/>
          <p:nvPr/>
        </p:nvSpPr>
        <p:spPr>
          <a:xfrm>
            <a:off x="651814" y="2987531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在这个过程中，请安装通义灵码，体验</a:t>
            </a:r>
            <a:r>
              <a:rPr lang="en-US" altLang="zh-CN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</a:t>
            </a:r>
            <a:r>
              <a:rPr lang="zh-CN" altLang="en-US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D30C38-A7DA-41A3-A609-A0FFFCE10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1635"/>
            <a:ext cx="5112013" cy="7874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71B62C1-42DE-40C5-AD69-2C13625A1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9" y="3604799"/>
            <a:ext cx="3302170" cy="26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0239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8F8F8"/>
      </a:accent1>
      <a:accent2>
        <a:srgbClr val="6600CC"/>
      </a:accent2>
      <a:accent3>
        <a:srgbClr val="FFFFE9"/>
      </a:accent3>
      <a:accent4>
        <a:srgbClr val="000000"/>
      </a:accent4>
      <a:accent5>
        <a:srgbClr val="FBFBFB"/>
      </a:accent5>
      <a:accent6>
        <a:srgbClr val="5C00B9"/>
      </a:accent6>
      <a:hlink>
        <a:srgbClr val="FF5050"/>
      </a:hlink>
      <a:folHlink>
        <a:srgbClr val="FF9900"/>
      </a:folHlink>
    </a:clrScheme>
    <a:fontScheme name="默认设计模板">
      <a:majorFont>
        <a:latin typeface="New Century Schoolbook"/>
        <a:ea typeface="仿宋_GB2312"/>
        <a:cs typeface=""/>
      </a:majorFont>
      <a:minorFont>
        <a:latin typeface="New Century School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FFEDA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6FEEA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8F8F8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BFBFB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ttymono03">
  <a:themeElements>
    <a:clrScheme name="bettymono03 5">
      <a:dk1>
        <a:srgbClr val="000000"/>
      </a:dk1>
      <a:lt1>
        <a:srgbClr val="FFFFFF"/>
      </a:lt1>
      <a:dk2>
        <a:srgbClr val="000066"/>
      </a:dk2>
      <a:lt2>
        <a:srgbClr val="CCFFFF"/>
      </a:lt2>
      <a:accent1>
        <a:srgbClr val="000068"/>
      </a:accent1>
      <a:accent2>
        <a:srgbClr val="2BD1B9"/>
      </a:accent2>
      <a:accent3>
        <a:srgbClr val="FFFFFF"/>
      </a:accent3>
      <a:accent4>
        <a:srgbClr val="000000"/>
      </a:accent4>
      <a:accent5>
        <a:srgbClr val="AAAAB9"/>
      </a:accent5>
      <a:accent6>
        <a:srgbClr val="26BDA7"/>
      </a:accent6>
      <a:hlink>
        <a:srgbClr val="87D7FF"/>
      </a:hlink>
      <a:folHlink>
        <a:srgbClr val="969696"/>
      </a:folHlink>
    </a:clrScheme>
    <a:fontScheme name="bettymono03">
      <a:majorFont>
        <a:latin typeface="New Century Schoolbook"/>
        <a:ea typeface="黑体"/>
        <a:cs typeface=""/>
      </a:majorFont>
      <a:minorFont>
        <a:latin typeface="New Century School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342900" indent="-342900" latinLnBrk="0">
          <a:spcBef>
            <a:spcPct val="20000"/>
          </a:spcBef>
          <a:buClr>
            <a:schemeClr val="accent2"/>
          </a:buClr>
          <a:buFont typeface="Wingdings" pitchFamily="2" charset="2"/>
          <a:buChar char="Ø"/>
          <a:defRPr sz="2400" dirty="0" smtClean="0"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  <a:txDef>
      <a:spPr bwMode="auto">
        <a:noFill/>
        <a:ln w="9525" algn="ctr">
          <a:solidFill>
            <a:schemeClr val="tx1"/>
          </a:solidFill>
          <a:miter lim="800000"/>
          <a:headEnd/>
          <a:tailEnd/>
        </a:ln>
      </a:spPr>
      <a:bodyPr/>
      <a:lstStyle>
        <a:defPPr eaLnBrk="1" hangingPunct="1">
          <a:spcBef>
            <a:spcPct val="50000"/>
          </a:spcBef>
          <a:defRPr b="1">
            <a:latin typeface="Times New Roman" pitchFamily="18" charset="0"/>
          </a:defRPr>
        </a:defPPr>
      </a:lstStyle>
    </a:txDef>
  </a:objectDefaults>
  <a:extraClrSchemeLst>
    <a:extraClrScheme>
      <a:clrScheme name="bettymono03 1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2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E009A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FAACA"/>
        </a:accent5>
        <a:accent6>
          <a:srgbClr val="E78A2D"/>
        </a:accent6>
        <a:hlink>
          <a:srgbClr val="FFE16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4240"/>
        </a:accent1>
        <a:accent2>
          <a:srgbClr val="7FBE00"/>
        </a:accent2>
        <a:accent3>
          <a:srgbClr val="FFFFFF"/>
        </a:accent3>
        <a:accent4>
          <a:srgbClr val="000000"/>
        </a:accent4>
        <a:accent5>
          <a:srgbClr val="AAB0AF"/>
        </a:accent5>
        <a:accent6>
          <a:srgbClr val="72AC00"/>
        </a:accent6>
        <a:hlink>
          <a:srgbClr val="FFFF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4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00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B9E7"/>
        </a:accent6>
        <a:hlink>
          <a:srgbClr val="99FF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5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0068"/>
        </a:accent1>
        <a:accent2>
          <a:srgbClr val="2BD1B9"/>
        </a:accent2>
        <a:accent3>
          <a:srgbClr val="FFFFFF"/>
        </a:accent3>
        <a:accent4>
          <a:srgbClr val="000000"/>
        </a:accent4>
        <a:accent5>
          <a:srgbClr val="AAAAB9"/>
        </a:accent5>
        <a:accent6>
          <a:srgbClr val="26BDA7"/>
        </a:accent6>
        <a:hlink>
          <a:srgbClr val="87D7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11183</TotalTime>
  <Words>894</Words>
  <Application>Microsoft Office PowerPoint</Application>
  <PresentationFormat>全屏显示(4:3)</PresentationFormat>
  <Paragraphs>85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-apple-system</vt:lpstr>
      <vt:lpstr>Gulim</vt:lpstr>
      <vt:lpstr>Monaco</vt:lpstr>
      <vt:lpstr>New Century Schoolbook</vt:lpstr>
      <vt:lpstr>PingFang SC</vt:lpstr>
      <vt:lpstr>汉仪悠然体简</vt:lpstr>
      <vt:lpstr>黑体</vt:lpstr>
      <vt:lpstr>宋体</vt:lpstr>
      <vt:lpstr>Arial</vt:lpstr>
      <vt:lpstr>Calibri</vt:lpstr>
      <vt:lpstr>Cambria</vt:lpstr>
      <vt:lpstr>Cambria Math</vt:lpstr>
      <vt:lpstr>Garamond</vt:lpstr>
      <vt:lpstr>Gill Sans MT</vt:lpstr>
      <vt:lpstr>Tahoma</vt:lpstr>
      <vt:lpstr>Times New Roman</vt:lpstr>
      <vt:lpstr>Verdana</vt:lpstr>
      <vt:lpstr>Wingdings</vt:lpstr>
      <vt:lpstr>默认设计模板</vt:lpstr>
      <vt:lpstr>bettymono03</vt:lpstr>
      <vt:lpstr>编译器设计专题实验课2025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andrejb</dc:creator>
  <cp:lastModifiedBy>Windows User</cp:lastModifiedBy>
  <cp:revision>474</cp:revision>
  <cp:lastPrinted>2011-10-10T03:21:30Z</cp:lastPrinted>
  <dcterms:created xsi:type="dcterms:W3CDTF">2010-10-06T02:55:19Z</dcterms:created>
  <dcterms:modified xsi:type="dcterms:W3CDTF">2025-04-09T16:43:41Z</dcterms:modified>
</cp:coreProperties>
</file>