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17"/>
  </p:notesMasterIdLst>
  <p:handoutMasterIdLst>
    <p:handoutMasterId r:id="rId18"/>
  </p:handoutMasterIdLst>
  <p:sldIdLst>
    <p:sldId id="322" r:id="rId3"/>
    <p:sldId id="1975" r:id="rId4"/>
    <p:sldId id="1901" r:id="rId5"/>
    <p:sldId id="2049" r:id="rId6"/>
    <p:sldId id="2045" r:id="rId7"/>
    <p:sldId id="2042" r:id="rId8"/>
    <p:sldId id="2043" r:id="rId9"/>
    <p:sldId id="2046" r:id="rId10"/>
    <p:sldId id="2047" r:id="rId11"/>
    <p:sldId id="2041" r:id="rId12"/>
    <p:sldId id="2044" r:id="rId13"/>
    <p:sldId id="2048" r:id="rId14"/>
    <p:sldId id="2050" r:id="rId15"/>
    <p:sldId id="205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FCD"/>
    <a:srgbClr val="9900FF"/>
    <a:srgbClr val="CC99FF"/>
    <a:srgbClr val="FFFF99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542" autoAdjust="0"/>
  </p:normalViewPr>
  <p:slideViewPr>
    <p:cSldViewPr>
      <p:cViewPr varScale="1">
        <p:scale>
          <a:sx n="68" d="100"/>
          <a:sy n="68" d="100"/>
        </p:scale>
        <p:origin x="11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2025/4/16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87%AA%E4%B8%8A%E8%80%8C%E4%B8%8B&amp;tn=24004469_oem_dg&amp;rsv_dl=gh_pl_sl_cs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A7EF3B5C-6AF4-4146-A6CD-DD59E37753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2358F1D5-996F-4E0B-B12F-02D144919C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  <a:p>
            <a:r>
              <a:rPr lang="zh-CN" altLang="en-US"/>
              <a:t>实验课，设置</a:t>
            </a:r>
            <a:r>
              <a:rPr lang="en-US" altLang="zh-CN"/>
              <a:t>8</a:t>
            </a:r>
            <a:r>
              <a:rPr lang="zh-CN" altLang="en-US"/>
              <a:t>周时间，我们安排</a:t>
            </a:r>
            <a:r>
              <a:rPr lang="en-US" altLang="zh-CN"/>
              <a:t>6-8</a:t>
            </a:r>
            <a:r>
              <a:rPr lang="zh-CN" altLang="en-US"/>
              <a:t>次实验。</a:t>
            </a:r>
            <a:endParaRPr lang="en-US" altLang="zh-CN"/>
          </a:p>
          <a:p>
            <a:r>
              <a:rPr lang="zh-CN" altLang="en-US"/>
              <a:t>第一个问题：学形式语言与编译课程的用处是什么？深层次的对程序语言的理解。</a:t>
            </a:r>
            <a:endParaRPr lang="en-US" altLang="zh-CN"/>
          </a:p>
          <a:p>
            <a:r>
              <a:rPr lang="zh-CN" altLang="en-US"/>
              <a:t>一种语言有若干种描述方式：文法描述 通过严格定义的规则来构造语言中的每个合法句子，是一种生成式系统。自动机法是对一个句子进行合法性检验，当然也是通过一种逻辑推理系统，也就是自动机自动的完成整个检验过程。是一种判别式系统。文法描述是</a:t>
            </a:r>
            <a:r>
              <a:rPr lang="zh-CN" altLang="en-US">
                <a:hlinkClick r:id="rId3"/>
              </a:rPr>
              <a:t>自上而下</a:t>
            </a:r>
            <a:r>
              <a:rPr lang="zh-CN" altLang="en-US"/>
              <a:t>的宏观。自动机则是从微观向宏观。</a:t>
            </a:r>
            <a:endParaRPr lang="en-US" altLang="zh-CN"/>
          </a:p>
          <a:p>
            <a:r>
              <a:rPr lang="zh-CN" altLang="en-US"/>
              <a:t>第二个问题，编译器的实现过程是什么，从高级程序设计语言转换为机器可以理解的语言。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MIPS</a:t>
            </a:r>
            <a:r>
              <a:rPr lang="zh-CN" altLang="en-US"/>
              <a:t>处理器是八十年代中期</a:t>
            </a:r>
            <a:r>
              <a:rPr lang="en-US" altLang="zh-CN"/>
              <a:t>RISC CPU</a:t>
            </a:r>
            <a:r>
              <a:rPr lang="zh-CN" altLang="en-US"/>
              <a:t>设计的一大热点。</a:t>
            </a:r>
            <a:r>
              <a:rPr lang="en-US" altLang="zh-CN"/>
              <a:t>MIPS</a:t>
            </a:r>
            <a:r>
              <a:rPr lang="zh-CN" altLang="en-US"/>
              <a:t>是卖的最好的</a:t>
            </a:r>
            <a:r>
              <a:rPr lang="en-US" altLang="zh-CN"/>
              <a:t>RISC CPU</a:t>
            </a:r>
            <a:r>
              <a:rPr lang="zh-CN" altLang="en-US"/>
              <a:t>，</a:t>
            </a:r>
            <a:r>
              <a:rPr lang="en-US" altLang="zh-CN"/>
              <a:t>x86</a:t>
            </a:r>
            <a:r>
              <a:rPr lang="zh-CN" altLang="en-US"/>
              <a:t>是</a:t>
            </a:r>
            <a:r>
              <a:rPr lang="en-US" altLang="zh-CN"/>
              <a:t>cisc</a:t>
            </a: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712BD671-85DB-4309-A1E0-DA0152128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AF1291FE-6967-429C-8F66-F872E76CEF6B}" type="slidenum">
              <a:rPr lang="zh-CN" altLang="en-US" b="0" smtClean="0">
                <a:solidFill>
                  <a:srgbClr val="1A1A4E"/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b="0">
              <a:solidFill>
                <a:srgbClr val="1A1A4E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FCB573B-57C9-49EA-9436-7005E4E120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E2DA5335-165F-4938-A8AC-A1194F9BE8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。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1C0D95A0-8BCA-430C-81F0-4CC7BFB85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fld id="{32DF677A-BFB2-4C91-9740-F2204D2DB6E2}" type="slidenum">
              <a:rPr lang="zh-CN" altLang="en-US" b="0" smtClean="0">
                <a:solidFill>
                  <a:srgbClr val="1A1A4E"/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b="0">
              <a:solidFill>
                <a:srgbClr val="1A1A4E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7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2025/4/16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2025.04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第二种思路准备</a:t>
            </a:r>
            <a:endParaRPr lang="zh-CN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F8883-B691-4F2D-8A31-4A709E1F4D45}"/>
              </a:ext>
            </a:extLst>
          </p:cNvPr>
          <p:cNvSpPr txBox="1"/>
          <p:nvPr/>
        </p:nvSpPr>
        <p:spPr bwMode="auto">
          <a:xfrm>
            <a:off x="990600" y="1350238"/>
            <a:ext cx="7696200" cy="452431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scanner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下编译得到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scanner.exe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程序有两个运行模式：例如：先输入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，再输入符号串个数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，然后输入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个用空格分隔的符号串，程序会给出每个符号串对应的类型或者先输入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，然后任意输入一行语句，程序会对语句进行词法分析，并给出每个单词对应的类型。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输入样例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 if 485 841.6541 www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输出样例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24CEED17-9583-413E-A422-B408DE35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第二次实验任务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12146D0F-117E-46E7-92F1-015C199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92" y="3962400"/>
            <a:ext cx="279973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5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第二种思路准备</a:t>
            </a:r>
            <a:endParaRPr lang="zh-CN" altLang="zh-CN" sz="2800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914B-A8F7-4DA9-933A-1D916CD0858A}"/>
              </a:ext>
            </a:extLst>
          </p:cNvPr>
          <p:cNvSpPr txBox="1"/>
          <p:nvPr/>
        </p:nvSpPr>
        <p:spPr bwMode="auto">
          <a:xfrm>
            <a:off x="640030" y="1350238"/>
            <a:ext cx="8153400" cy="424731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输入样例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while\(true\) \{int a\=0\;\}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输出样例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LPAR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RPAR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LBR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SEMI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RBR</a:t>
            </a:r>
            <a:endParaRPr lang="zh-CN" altLang="en-US" sz="1800" dirty="0"/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8D3FE9FC-7BD6-4CE8-BBFA-D5EE48DA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第二次实验任务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7FBAD16-F46F-42A3-B44A-C502D4B13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98212"/>
            <a:ext cx="3390900" cy="281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40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713774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433387" y="1166682"/>
            <a:ext cx="3300413" cy="18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、利用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DFA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实现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上述</a:t>
            </a:r>
            <a:r>
              <a:rPr lang="zh-CN" altLang="en-US" sz="2400" dirty="0"/>
              <a:t>词法分析器</a:t>
            </a: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（），能够识别</a:t>
            </a:r>
            <a:r>
              <a:rPr lang="zh-CN" altLang="en-US" sz="2400" dirty="0"/>
              <a:t>该类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</a:t>
            </a:r>
            <a:r>
              <a:rPr lang="en-US" altLang="zh-CN" sz="2400" dirty="0"/>
              <a:t>token</a:t>
            </a:r>
            <a:r>
              <a:rPr lang="zh-CN" altLang="en-US" sz="2400" dirty="0"/>
              <a:t>元素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（必做）</a:t>
            </a:r>
            <a:endParaRPr lang="zh-CN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4C537F-B723-480F-8149-002CFEE45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81" y="1164401"/>
            <a:ext cx="4235668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713774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F8B8C2-2009-473A-A26A-5C5266DC3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8" y="1304437"/>
            <a:ext cx="4407126" cy="2978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F27C45-646C-43DD-A655-BE9A60B5D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81" y="960879"/>
            <a:ext cx="3448227" cy="328311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CF31D21-CE20-4142-A70A-281F4F4A36ED}"/>
              </a:ext>
            </a:extLst>
          </p:cNvPr>
          <p:cNvSpPr/>
          <p:nvPr/>
        </p:nvSpPr>
        <p:spPr>
          <a:xfrm>
            <a:off x="338786" y="4757479"/>
            <a:ext cx="8153400" cy="233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、例如写一个测试文件</a:t>
            </a:r>
            <a:r>
              <a:rPr lang="en-US" altLang="zh-CN" dirty="0" err="1">
                <a:solidFill>
                  <a:srgbClr val="4D4D4D"/>
                </a:solidFill>
                <a:latin typeface="+mn-ea"/>
                <a:ea typeface="+mn-ea"/>
              </a:rPr>
              <a:t>test.c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  词法分析器输出如上述右边</a:t>
            </a:r>
            <a:endParaRPr lang="en-US" altLang="zh-CN" dirty="0">
              <a:solidFill>
                <a:srgbClr val="4D4D4D"/>
              </a:solidFill>
              <a:latin typeface="+mn-ea"/>
              <a:ea typeface="+mn-ea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、将终端输出到一个文件（目的是将词法分析的结果作为后续分析的输入文件） </a:t>
            </a:r>
            <a:br>
              <a:rPr lang="zh-CN" altLang="en-US" dirty="0">
                <a:latin typeface="+mn-ea"/>
                <a:ea typeface="+mn-ea"/>
              </a:rPr>
            </a:br>
            <a:endParaRPr lang="zh-CN" altLang="zh-CN" dirty="0">
              <a:solidFill>
                <a:srgbClr val="4D4D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53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713774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5319E6-DA06-43F7-ADC9-D0DEB731D4DE}"/>
              </a:ext>
            </a:extLst>
          </p:cNvPr>
          <p:cNvSpPr/>
          <p:nvPr/>
        </p:nvSpPr>
        <p:spPr>
          <a:xfrm>
            <a:off x="326217" y="1717223"/>
            <a:ext cx="8433593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利用正则式</a:t>
            </a: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flex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来实现上述功能，被</a:t>
            </a: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scanner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调用（选做）</a:t>
            </a:r>
            <a:endParaRPr lang="en-US" altLang="zh-CN" dirty="0">
              <a:solidFill>
                <a:srgbClr val="4D4D4D"/>
              </a:solidFill>
              <a:latin typeface="+mn-ea"/>
              <a:ea typeface="+mn-ea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提交的报告中体现该类</a:t>
            </a: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语言的</a:t>
            </a:r>
            <a:r>
              <a:rPr lang="en-US" altLang="zh-CN" dirty="0">
                <a:solidFill>
                  <a:srgbClr val="4D4D4D"/>
                </a:solidFill>
                <a:latin typeface="+mn-ea"/>
                <a:ea typeface="+mn-ea"/>
              </a:rPr>
              <a:t>flex</a:t>
            </a:r>
            <a:r>
              <a:rPr lang="zh-CN" altLang="en-US" dirty="0">
                <a:solidFill>
                  <a:srgbClr val="4D4D4D"/>
                </a:solidFill>
                <a:latin typeface="+mn-ea"/>
                <a:ea typeface="+mn-ea"/>
              </a:rPr>
              <a:t>正则式写法，输入仍然是一段代码，输出如必做部分所示。</a:t>
            </a:r>
            <a:endParaRPr lang="zh-CN" altLang="zh-CN" dirty="0">
              <a:solidFill>
                <a:srgbClr val="4D4D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7">
            <a:extLst>
              <a:ext uri="{FF2B5EF4-FFF2-40B4-BE49-F238E27FC236}">
                <a16:creationId xmlns:a16="http://schemas.microsoft.com/office/drawing/2014/main" id="{FFA895B5-DA8A-4D6F-A721-A7E40AE5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80" y="878695"/>
            <a:ext cx="74247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关于考勤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57" name="矩形 8">
            <a:extLst>
              <a:ext uri="{FF2B5EF4-FFF2-40B4-BE49-F238E27FC236}">
                <a16:creationId xmlns:a16="http://schemas.microsoft.com/office/drawing/2014/main" id="{1D822170-BCAC-47AC-BBA7-A95C0D4D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" y="2652390"/>
            <a:ext cx="781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占总选课人数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90%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59" name="矩形 3">
            <a:extLst>
              <a:ext uri="{FF2B5EF4-FFF2-40B4-BE49-F238E27FC236}">
                <a16:creationId xmlns:a16="http://schemas.microsoft.com/office/drawing/2014/main" id="{A764C69B-DAC3-4774-94A9-B53D2AA6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第一次实验反馈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560" name="矩形 7">
            <a:extLst>
              <a:ext uri="{FF2B5EF4-FFF2-40B4-BE49-F238E27FC236}">
                <a16:creationId xmlns:a16="http://schemas.microsoft.com/office/drawing/2014/main" id="{0E40D9F0-D2BB-4DF2-ABD9-6767B1167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10" y="1614036"/>
            <a:ext cx="813829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两个打卡群签到，测试一下易用性，任意一个签到都有效。最终取了两个群人数的并集，而非签到并集。第一次实到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188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人。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矩形 1">
            <a:extLst>
              <a:ext uri="{FF2B5EF4-FFF2-40B4-BE49-F238E27FC236}">
                <a16:creationId xmlns:a16="http://schemas.microsoft.com/office/drawing/2014/main" id="{991C841A-A9B6-4700-A719-AC2A13D5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80" y="3347418"/>
            <a:ext cx="82851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以后只需要在编译打卡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师生群里面完成签到打卡即可，签到地点为西安交通大学西一楼，计科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22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编译已经进入解散流程。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6B9140FB-0FE0-43AE-A9FB-46740F6F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88" y="4666605"/>
            <a:ext cx="8359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签到时间为早上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下午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18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30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之间某一时间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173B61B2-A5D3-479B-8C8A-DC860140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07" y="5342410"/>
            <a:ext cx="866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关于作业，思源学堂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lab1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6A0478-785A-4CA7-866B-ECEE3FE8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51" y="5979305"/>
            <a:ext cx="7775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已经批阅部分，对成绩有异议可以课下找我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矩形 8">
            <a:extLst>
              <a:ext uri="{FF2B5EF4-FFF2-40B4-BE49-F238E27FC236}">
                <a16:creationId xmlns:a16="http://schemas.microsoft.com/office/drawing/2014/main" id="{7950541C-874C-40B1-94DF-BB47045C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14400"/>
            <a:ext cx="8664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关于第一次作业存在的问题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8678" name="矩形 8">
            <a:extLst>
              <a:ext uri="{FF2B5EF4-FFF2-40B4-BE49-F238E27FC236}">
                <a16:creationId xmlns:a16="http://schemas.microsoft.com/office/drawing/2014/main" id="{0AFCDDEE-9CFC-4516-BEE1-EF8D35ED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1619"/>
            <a:ext cx="8458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无法领取算力券或者无法领取免费试用可以联系客服，提交工单解决。有算力券或者有免费试用二者其一均可以覆盖所有需求，免费使用阿里云的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dsw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环境。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EC0C41DD-7258-4492-8445-B9D6375C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第一次实验反馈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ACB05DDC-0C9B-47F0-A3EA-CBB06BAB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35724"/>
            <a:ext cx="84470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对阿里云虚拟环境不能接受，可以采用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</a:rPr>
              <a:t>vscode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本地化代替。采用云环境能够一次编程处处运行，较好解决多个环境由于配置不一引起的出错问题。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Pai-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教学科研平台提供了大量示例代码，能够较好上手基础机器学习和深度学习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endParaRPr lang="zh-CN" altLang="zh-CN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533400" y="1350238"/>
            <a:ext cx="8277128" cy="981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完成</a:t>
            </a:r>
            <a:r>
              <a:rPr lang="en-US" altLang="zh-CN" dirty="0">
                <a:solidFill>
                  <a:srgbClr val="181818"/>
                </a:solidFill>
                <a:latin typeface="-apple-system"/>
              </a:rPr>
              <a:t>DFA</a:t>
            </a: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，要求有输入和输出截图</a:t>
            </a:r>
            <a:endParaRPr lang="en-US" altLang="zh-CN" dirty="0">
              <a:solidFill>
                <a:srgbClr val="181818"/>
              </a:solidFill>
              <a:latin typeface="-apple-system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endParaRPr lang="zh-CN" altLang="zh-CN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2BFB3F-BC38-4F99-99A0-9823DE3A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6" y="2007476"/>
            <a:ext cx="4445228" cy="379749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2F3E376A-EE0C-4259-8B56-69CE1A714251}"/>
              </a:ext>
            </a:extLst>
          </p:cNvPr>
          <p:cNvSpPr/>
          <p:nvPr/>
        </p:nvSpPr>
        <p:spPr bwMode="auto">
          <a:xfrm>
            <a:off x="7696200" y="2916931"/>
            <a:ext cx="609600" cy="6096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marL="342900" indent="-342900" algn="ctr" latinLnBrk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6AC893-8DD2-4F1B-8FF8-B01DABBC870A}"/>
              </a:ext>
            </a:extLst>
          </p:cNvPr>
          <p:cNvSpPr/>
          <p:nvPr/>
        </p:nvSpPr>
        <p:spPr bwMode="auto">
          <a:xfrm>
            <a:off x="6597241" y="2091690"/>
            <a:ext cx="609600" cy="64918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latinLnBrk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81C0F2-AA8F-4C54-88CD-F441892E77BD}"/>
              </a:ext>
            </a:extLst>
          </p:cNvPr>
          <p:cNvSpPr/>
          <p:nvPr/>
        </p:nvSpPr>
        <p:spPr bwMode="auto">
          <a:xfrm>
            <a:off x="5694723" y="2897137"/>
            <a:ext cx="609600" cy="64918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latinLnBrk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818E61-B8A8-4BB1-B4A2-B71F10DA9E12}"/>
              </a:ext>
            </a:extLst>
          </p:cNvPr>
          <p:cNvSpPr/>
          <p:nvPr/>
        </p:nvSpPr>
        <p:spPr bwMode="auto">
          <a:xfrm>
            <a:off x="6741246" y="3506737"/>
            <a:ext cx="609600" cy="64918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latinLnBrk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0ACE8F2-AC3C-432F-AE48-E0F735F1752F}"/>
              </a:ext>
            </a:extLst>
          </p:cNvPr>
          <p:cNvSpPr/>
          <p:nvPr/>
        </p:nvSpPr>
        <p:spPr bwMode="auto">
          <a:xfrm>
            <a:off x="7747215" y="2897137"/>
            <a:ext cx="609600" cy="64918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latinLnBrk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866B0B2-5E07-4FFA-A8EC-37D100BC7C4A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6025899" y="2273359"/>
            <a:ext cx="597403" cy="65015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DDCA4F2-99F7-4DED-90FA-7B1E191C8C15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 rot="16200000" flipH="1">
            <a:off x="6213564" y="3332283"/>
            <a:ext cx="369565" cy="7976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253E269-46AD-4702-98C3-0F86A4DA3E4B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7190965" y="2299734"/>
            <a:ext cx="861050" cy="597403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5AE716E3-E6E5-4BA3-8B58-FF9052B8D725}"/>
              </a:ext>
            </a:extLst>
          </p:cNvPr>
          <p:cNvCxnSpPr>
            <a:cxnSpLocks/>
            <a:stCxn id="13" idx="6"/>
            <a:endCxn id="14" idx="4"/>
          </p:cNvCxnSpPr>
          <p:nvPr/>
        </p:nvCxnSpPr>
        <p:spPr bwMode="auto">
          <a:xfrm flipV="1">
            <a:off x="7350846" y="3546325"/>
            <a:ext cx="701169" cy="28500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E2CE77-C91E-4B09-A014-0FF5494BB860}"/>
              </a:ext>
            </a:extLst>
          </p:cNvPr>
          <p:cNvSpPr/>
          <p:nvPr/>
        </p:nvSpPr>
        <p:spPr bwMode="auto">
          <a:xfrm>
            <a:off x="7794726" y="2958476"/>
            <a:ext cx="514578" cy="49884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latinLnBrk="0">
              <a:spcBef>
                <a:spcPct val="20000"/>
              </a:spcBef>
              <a:buClr>
                <a:schemeClr val="accent2"/>
              </a:buClr>
            </a:pPr>
            <a:endParaRPr lang="zh-CN" alt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CADA3E5-675A-4FC2-93A6-ED55FB565724}"/>
              </a:ext>
            </a:extLst>
          </p:cNvPr>
          <p:cNvSpPr txBox="1"/>
          <p:nvPr/>
        </p:nvSpPr>
        <p:spPr bwMode="auto">
          <a:xfrm>
            <a:off x="5999523" y="2438400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a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1EC082-466B-412D-AF44-ADCCABD63C2A}"/>
              </a:ext>
            </a:extLst>
          </p:cNvPr>
          <p:cNvSpPr txBox="1"/>
          <p:nvPr/>
        </p:nvSpPr>
        <p:spPr bwMode="auto">
          <a:xfrm>
            <a:off x="7590003" y="2226319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a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A98D82-C2DF-437E-B90C-D7E68421D8F3}"/>
              </a:ext>
            </a:extLst>
          </p:cNvPr>
          <p:cNvSpPr txBox="1"/>
          <p:nvPr/>
        </p:nvSpPr>
        <p:spPr bwMode="auto">
          <a:xfrm>
            <a:off x="6265536" y="3615801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b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13FBE3-900A-4E27-84C0-9B83AD2339A8}"/>
              </a:ext>
            </a:extLst>
          </p:cNvPr>
          <p:cNvSpPr txBox="1"/>
          <p:nvPr/>
        </p:nvSpPr>
        <p:spPr bwMode="auto">
          <a:xfrm>
            <a:off x="7553549" y="3589439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b</a:t>
            </a:r>
            <a:endParaRPr lang="zh-CN" altLang="en-US" b="1" dirty="0">
              <a:latin typeface="Times New Roman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E91B1FB-D3E9-4333-9668-5DB29E03DABD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 bwMode="auto">
          <a:xfrm flipH="1" flipV="1">
            <a:off x="6686515" y="2645807"/>
            <a:ext cx="144005" cy="956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8E64610-3B0B-4619-9180-1962077A9C4B}"/>
              </a:ext>
            </a:extLst>
          </p:cNvPr>
          <p:cNvCxnSpPr>
            <a:cxnSpLocks/>
            <a:stCxn id="11" idx="6"/>
            <a:endCxn id="13" idx="7"/>
          </p:cNvCxnSpPr>
          <p:nvPr/>
        </p:nvCxnSpPr>
        <p:spPr bwMode="auto">
          <a:xfrm>
            <a:off x="7206841" y="2416284"/>
            <a:ext cx="54731" cy="118552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1F2A448-3935-4CA8-9CC2-44A4CED89DD3}"/>
              </a:ext>
            </a:extLst>
          </p:cNvPr>
          <p:cNvSpPr txBox="1"/>
          <p:nvPr/>
        </p:nvSpPr>
        <p:spPr bwMode="auto">
          <a:xfrm>
            <a:off x="6528662" y="2866751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a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95ED33F-0122-449A-924C-863325A0B228}"/>
              </a:ext>
            </a:extLst>
          </p:cNvPr>
          <p:cNvSpPr txBox="1"/>
          <p:nvPr/>
        </p:nvSpPr>
        <p:spPr bwMode="auto">
          <a:xfrm>
            <a:off x="7074489" y="2920980"/>
            <a:ext cx="3048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b</a:t>
            </a:r>
            <a:endParaRPr lang="zh-CN" altLang="en-US" b="1" dirty="0">
              <a:latin typeface="Times New Roman" pitchFamily="18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BBC85ED2-BA1F-4CDB-97AF-313B4457CC58}"/>
              </a:ext>
            </a:extLst>
          </p:cNvPr>
          <p:cNvCxnSpPr>
            <a:cxnSpLocks/>
            <a:stCxn id="29" idx="6"/>
            <a:endCxn id="29" idx="7"/>
          </p:cNvCxnSpPr>
          <p:nvPr/>
        </p:nvCxnSpPr>
        <p:spPr bwMode="auto">
          <a:xfrm flipH="1" flipV="1">
            <a:off x="8233946" y="3031530"/>
            <a:ext cx="75358" cy="176368"/>
          </a:xfrm>
          <a:prstGeom prst="curvedConnector4">
            <a:avLst>
              <a:gd name="adj1" fmla="val -566049"/>
              <a:gd name="adj2" fmla="val 27103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A143403-B47D-4F16-9A71-E55405C45ADC}"/>
              </a:ext>
            </a:extLst>
          </p:cNvPr>
          <p:cNvSpPr txBox="1"/>
          <p:nvPr/>
        </p:nvSpPr>
        <p:spPr bwMode="auto">
          <a:xfrm>
            <a:off x="8334243" y="2457151"/>
            <a:ext cx="59460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imes New Roman" pitchFamily="18" charset="0"/>
              </a:rPr>
              <a:t>a|b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81FB46-F4C2-4859-86E5-1FEC74C08C44}"/>
              </a:ext>
            </a:extLst>
          </p:cNvPr>
          <p:cNvSpPr txBox="1"/>
          <p:nvPr/>
        </p:nvSpPr>
        <p:spPr bwMode="auto">
          <a:xfrm>
            <a:off x="548326" y="5824765"/>
            <a:ext cx="8380519" cy="94006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304800" algn="just">
              <a:lnSpc>
                <a:spcPct val="12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DFA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和可接受字符，以及长度限制可以获得词法单元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120000"/>
              </a:lnSpc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例如本例的词法单元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矩形 3">
            <a:extLst>
              <a:ext uri="{FF2B5EF4-FFF2-40B4-BE49-F238E27FC236}">
                <a16:creationId xmlns:a16="http://schemas.microsoft.com/office/drawing/2014/main" id="{E7829D6D-F8DC-4A3B-B82C-5B00A4AA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一、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第一次实验反馈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51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6038576"/>
          </a:xfrm>
        </p:spPr>
        <p:txBody>
          <a:bodyPr/>
          <a:lstStyle/>
          <a:p>
            <a:pPr lvl="0"/>
            <a:r>
              <a:rPr lang="zh-CN" altLang="en-US" sz="2800" dirty="0"/>
              <a:t>实验一 词法分析组合</a:t>
            </a:r>
            <a:r>
              <a:rPr lang="en-US" altLang="zh-CN" sz="2800" dirty="0"/>
              <a:t>DFA</a:t>
            </a:r>
          </a:p>
          <a:p>
            <a:pPr lvl="0"/>
            <a:r>
              <a:rPr lang="zh-CN" altLang="en-US" sz="2800" dirty="0"/>
              <a:t>实验二 词法分析器</a:t>
            </a:r>
            <a:r>
              <a:rPr lang="en-US" altLang="zh-CN" sz="2800" dirty="0" err="1"/>
              <a:t>scnner</a:t>
            </a:r>
            <a:r>
              <a:rPr lang="zh-CN" altLang="en-US" sz="2800" dirty="0"/>
              <a:t>实现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实验三 语法分析</a:t>
            </a:r>
            <a:r>
              <a:rPr lang="en-US" altLang="zh-CN" sz="2800" dirty="0"/>
              <a:t>LR(0)</a:t>
            </a:r>
            <a:r>
              <a:rPr lang="zh-CN" altLang="en-US" sz="2800" dirty="0"/>
              <a:t>规范集设计实现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实验四 语法分析写出</a:t>
            </a:r>
            <a:r>
              <a:rPr lang="en-US" altLang="zh-CN" sz="2800" dirty="0"/>
              <a:t>SLR(1)</a:t>
            </a:r>
            <a:r>
              <a:rPr lang="zh-CN" altLang="en-US" sz="2800" dirty="0"/>
              <a:t>分析表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实验五 语义分析实现</a:t>
            </a:r>
            <a:r>
              <a:rPr lang="en-US" altLang="zh-CN" sz="2800" dirty="0"/>
              <a:t>SLR</a:t>
            </a:r>
            <a:r>
              <a:rPr lang="zh-CN" altLang="en-US" sz="2800" dirty="0"/>
              <a:t>引导的语义分析框架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实验六 中间代码生成，设计属性文法、使用符号表进行语法翻译实现中间代码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实验七设计存储格式、 构建内存映像</a:t>
            </a:r>
            <a:endParaRPr lang="en-US" altLang="zh-CN" sz="2800" dirty="0"/>
          </a:p>
          <a:p>
            <a:pPr lvl="0"/>
            <a:r>
              <a:rPr lang="zh-CN" altLang="en-US" sz="2800" dirty="0"/>
              <a:t>实验八产生调用活动记录的代码序列产生可执行代码</a:t>
            </a:r>
          </a:p>
          <a:p>
            <a:pPr lvl="0"/>
            <a:r>
              <a:rPr lang="zh-CN" altLang="en-US" sz="2800" dirty="0"/>
              <a:t>验收从第六次开始，会生成中间代码</a:t>
            </a:r>
            <a:endParaRPr lang="en-US" altLang="zh-CN" sz="2800" dirty="0"/>
          </a:p>
          <a:p>
            <a:pPr lvl="0"/>
            <a:r>
              <a:rPr lang="zh-CN" altLang="en-US" sz="2800" dirty="0"/>
              <a:t>课表安排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实验安排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457200" y="5791200"/>
            <a:ext cx="80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dirty="0"/>
            </a:b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989833"/>
            <a:ext cx="8395542" cy="954107"/>
          </a:xfrm>
        </p:spPr>
        <p:txBody>
          <a:bodyPr/>
          <a:lstStyle/>
          <a:p>
            <a:pPr lvl="0"/>
            <a:r>
              <a:rPr lang="zh-CN" altLang="en-US" sz="2800" dirty="0"/>
              <a:t>根据第一次实验写一个复杂的</a:t>
            </a:r>
            <a:r>
              <a:rPr lang="en-US" altLang="zh-CN" sz="2800" dirty="0"/>
              <a:t>DFA</a:t>
            </a:r>
            <a:r>
              <a:rPr lang="zh-CN" altLang="en-US" sz="2800" dirty="0"/>
              <a:t>，能够识别某种类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语言的词法单位</a:t>
            </a:r>
            <a:endParaRPr lang="zh-CN" altLang="zh-CN" sz="2800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F6836539-B945-42F5-9492-6E252882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第二次实验任务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AD5AE90-F9A1-4F5E-BF97-3B83EE50C114}"/>
              </a:ext>
            </a:extLst>
          </p:cNvPr>
          <p:cNvPicPr/>
          <p:nvPr/>
        </p:nvPicPr>
        <p:blipFill>
          <a:blip r:embed="rId2"/>
          <a:srcRect l="33265" t="27573" r="28780" b="19933"/>
          <a:stretch>
            <a:fillRect/>
          </a:stretch>
        </p:blipFill>
        <p:spPr>
          <a:xfrm>
            <a:off x="1600200" y="1905000"/>
            <a:ext cx="6172200" cy="4419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09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6D3F2F8-A8F8-42E1-A21C-8D9BE39D5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7835"/>
            <a:ext cx="5562886" cy="35434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r>
              <a:rPr lang="zh-CN" altLang="en-US" sz="2800" dirty="0"/>
              <a:t>，实现某种类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语言的词法分析器</a:t>
            </a:r>
            <a:endParaRPr lang="zh-CN" altLang="zh-CN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AE2818-BCCD-4CDB-9C1A-D4991D10FA9E}"/>
              </a:ext>
            </a:extLst>
          </p:cNvPr>
          <p:cNvSpPr/>
          <p:nvPr/>
        </p:nvSpPr>
        <p:spPr>
          <a:xfrm>
            <a:off x="4191000" y="1526754"/>
            <a:ext cx="3446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已知某类</a:t>
            </a:r>
            <a:r>
              <a:rPr lang="en-US" altLang="zh-CN" dirty="0"/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语言的文法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，写一个扫描器，能够识别该语言的所有词法单位。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C2436820-3B79-4C41-892A-6BCDDDC5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7938"/>
            <a:ext cx="4897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第二次实验任务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5A6433-FA0F-48F6-ABE0-972A195FA589}"/>
              </a:ext>
            </a:extLst>
          </p:cNvPr>
          <p:cNvSpPr txBox="1"/>
          <p:nvPr/>
        </p:nvSpPr>
        <p:spPr bwMode="auto">
          <a:xfrm>
            <a:off x="3750962" y="3826152"/>
            <a:ext cx="5202821" cy="15696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变元都是语法单元。程序</a:t>
            </a:r>
            <a:r>
              <a:rPr lang="en-US" altLang="zh-CN" dirty="0"/>
              <a:t>P</a:t>
            </a:r>
            <a:r>
              <a:rPr lang="zh-CN" altLang="en-US" dirty="0"/>
              <a:t>；声明表</a:t>
            </a:r>
            <a:r>
              <a:rPr lang="en-US" altLang="zh-CN" dirty="0"/>
              <a:t>Ď</a:t>
            </a:r>
            <a:r>
              <a:rPr lang="zh-CN" altLang="en-US" dirty="0"/>
              <a:t>；声明</a:t>
            </a:r>
            <a:r>
              <a:rPr lang="en-US" altLang="zh-CN" dirty="0"/>
              <a:t>D</a:t>
            </a:r>
            <a:r>
              <a:rPr lang="zh-CN" altLang="en-US" dirty="0"/>
              <a:t>；类型</a:t>
            </a:r>
            <a:r>
              <a:rPr lang="en-US" altLang="zh-CN" dirty="0"/>
              <a:t>T</a:t>
            </a:r>
            <a:r>
              <a:rPr lang="zh-CN" altLang="en-US" dirty="0"/>
              <a:t>；形参表</a:t>
            </a:r>
            <a:r>
              <a:rPr lang="en-US" altLang="zh-CN" dirty="0"/>
              <a:t>Ǎ</a:t>
            </a:r>
            <a:r>
              <a:rPr lang="zh-CN" altLang="en-US" dirty="0"/>
              <a:t>；形参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r>
              <a:rPr lang="en-US" altLang="zh-CN" dirty="0"/>
              <a:t>Ř</a:t>
            </a:r>
            <a:r>
              <a:rPr lang="zh-CN" altLang="en-US" dirty="0"/>
              <a:t>实参表；实参</a:t>
            </a:r>
            <a:r>
              <a:rPr lang="en-US" altLang="zh-CN" dirty="0"/>
              <a:t>R</a:t>
            </a:r>
            <a:r>
              <a:rPr lang="zh-CN" altLang="en-US" dirty="0"/>
              <a:t>；语句表</a:t>
            </a:r>
            <a:r>
              <a:rPr lang="en-US" altLang="zh-CN" dirty="0"/>
              <a:t>Š</a:t>
            </a:r>
            <a:r>
              <a:rPr lang="zh-CN" altLang="en-US" dirty="0"/>
              <a:t>；语句</a:t>
            </a:r>
            <a:r>
              <a:rPr lang="en-US" altLang="zh-CN" dirty="0"/>
              <a:t>S</a:t>
            </a:r>
            <a:r>
              <a:rPr lang="zh-CN" altLang="en-US" dirty="0"/>
              <a:t>；表达式</a:t>
            </a:r>
            <a:r>
              <a:rPr lang="en-US" altLang="zh-CN" dirty="0"/>
              <a:t>E</a:t>
            </a:r>
            <a:r>
              <a:rPr lang="zh-CN" altLang="en-US" dirty="0"/>
              <a:t>；布尔表达式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F90BDB-39E8-49FB-B3D8-2D25B6064D76}"/>
              </a:ext>
            </a:extLst>
          </p:cNvPr>
          <p:cNvSpPr txBox="1"/>
          <p:nvPr/>
        </p:nvSpPr>
        <p:spPr bwMode="auto">
          <a:xfrm>
            <a:off x="646090" y="5222563"/>
            <a:ext cx="8345509" cy="12003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终结符为词法单元。</a:t>
            </a:r>
            <a:r>
              <a:rPr lang="en-US" altLang="zh-CN" dirty="0"/>
              <a:t>d</a:t>
            </a:r>
            <a:r>
              <a:rPr lang="zh-CN" altLang="en-US" dirty="0"/>
              <a:t>（语言</a:t>
            </a:r>
            <a:r>
              <a:rPr lang="en-US" altLang="zh-CN" dirty="0"/>
              <a:t>ID</a:t>
            </a:r>
            <a:r>
              <a:rPr lang="zh-CN" altLang="en-US" dirty="0"/>
              <a:t>）；整数</a:t>
            </a:r>
            <a:r>
              <a:rPr lang="en-US" altLang="zh-CN" dirty="0" err="1"/>
              <a:t>i</a:t>
            </a:r>
            <a:r>
              <a:rPr lang="zh-CN" altLang="en-US" dirty="0"/>
              <a:t>（语言</a:t>
            </a:r>
            <a:r>
              <a:rPr lang="en-US" altLang="zh-CN" dirty="0"/>
              <a:t>NUM</a:t>
            </a:r>
            <a:r>
              <a:rPr lang="zh-CN" altLang="en-US" dirty="0"/>
              <a:t>）；实数</a:t>
            </a:r>
            <a:r>
              <a:rPr lang="en-US" altLang="zh-CN" dirty="0"/>
              <a:t>f</a:t>
            </a:r>
            <a:r>
              <a:rPr lang="zh-CN" altLang="en-US" dirty="0"/>
              <a:t>（语言</a:t>
            </a:r>
            <a:r>
              <a:rPr lang="en-US" altLang="zh-CN" dirty="0"/>
              <a:t>FLO</a:t>
            </a:r>
            <a:r>
              <a:rPr lang="zh-CN" altLang="en-US" dirty="0"/>
              <a:t>）；算术运算符</a:t>
            </a:r>
            <a:r>
              <a:rPr lang="en-US" altLang="zh-CN" dirty="0"/>
              <a:t>o</a:t>
            </a:r>
            <a:r>
              <a:rPr lang="zh-CN" altLang="en-US" dirty="0"/>
              <a:t>（语言</a:t>
            </a:r>
            <a:r>
              <a:rPr lang="en-US" altLang="zh-CN" dirty="0"/>
              <a:t>{+, -, *, /}</a:t>
            </a:r>
            <a:r>
              <a:rPr lang="zh-CN" altLang="en-US" dirty="0"/>
              <a:t>）；关系运算符</a:t>
            </a:r>
            <a:r>
              <a:rPr lang="en-US" altLang="zh-CN" dirty="0"/>
              <a:t>r</a:t>
            </a:r>
            <a:r>
              <a:rPr lang="zh-CN" altLang="en-US" dirty="0"/>
              <a:t>（语言</a:t>
            </a:r>
            <a:r>
              <a:rPr lang="en-US" altLang="zh-CN" dirty="0"/>
              <a:t>{&lt;, &gt;, ==, &lt;=, &gt;=, !=}</a:t>
            </a:r>
            <a:r>
              <a:rPr lang="zh-CN" altLang="en-US" dirty="0"/>
              <a:t>；以此类推。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384401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1828800" y="794293"/>
            <a:ext cx="8077200" cy="513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词法记号列表：</a:t>
            </a: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44E339-E04E-42F6-BBB9-174418EEB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3" y="1447249"/>
            <a:ext cx="4330885" cy="39635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8C7DAC-1AE0-4DED-B2DD-D75F81A9E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0200"/>
            <a:ext cx="2571882" cy="12002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F4F1EF-ACC3-4B08-8A3C-8FBC1223E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38" y="0"/>
            <a:ext cx="2798762" cy="67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058" y="827018"/>
            <a:ext cx="8277128" cy="523220"/>
          </a:xfrm>
        </p:spPr>
        <p:txBody>
          <a:bodyPr/>
          <a:lstStyle/>
          <a:p>
            <a:pPr lvl="0"/>
            <a:r>
              <a:rPr lang="zh-CN" altLang="en-US" sz="2800" dirty="0"/>
              <a:t>实验</a:t>
            </a:r>
            <a:r>
              <a:rPr lang="en-US" altLang="zh-CN" sz="2800" dirty="0"/>
              <a:t>2</a:t>
            </a:r>
            <a:endParaRPr lang="zh-CN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8E9A59-3054-4D9E-BC6C-84BA486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9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三、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实验过程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05FC67-4958-4139-B240-1BD87C604CC5}"/>
              </a:ext>
            </a:extLst>
          </p:cNvPr>
          <p:cNvSpPr/>
          <p:nvPr/>
        </p:nvSpPr>
        <p:spPr>
          <a:xfrm>
            <a:off x="651814" y="1350238"/>
            <a:ext cx="8077200" cy="235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181818"/>
                </a:solidFill>
                <a:latin typeface="-apple-system"/>
              </a:rPr>
              <a:t>实现步骤和要求</a:t>
            </a:r>
            <a:endParaRPr lang="en-US" altLang="zh-CN" dirty="0">
              <a:solidFill>
                <a:srgbClr val="181818"/>
              </a:solidFill>
              <a:latin typeface="-apple-system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：第一种方法，利用</a:t>
            </a: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实现，</a:t>
            </a:r>
            <a:endParaRPr lang="en-US" altLang="zh-CN" kern="100" dirty="0">
              <a:solidFill>
                <a:srgbClr val="181818"/>
              </a:solidFill>
              <a:latin typeface="-apple-system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：第二种方法，放弃</a:t>
            </a: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，直接实现</a:t>
            </a:r>
            <a:r>
              <a:rPr lang="zh-CN" altLang="en-US" sz="2400" dirty="0"/>
              <a:t>词法分析器</a:t>
            </a:r>
            <a:r>
              <a:rPr lang="en-US" altLang="zh-CN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kern="100" dirty="0">
                <a:solidFill>
                  <a:srgbClr val="181818"/>
                </a:solidFill>
                <a:latin typeface="-apple-system"/>
                <a:ea typeface="宋体" panose="02010600030101010101" pitchFamily="2" charset="-122"/>
                <a:cs typeface="Times New Roman" panose="02020603050405020304" pitchFamily="18" charset="0"/>
              </a:rPr>
              <a:t>（），识别</a:t>
            </a:r>
            <a:r>
              <a:rPr lang="zh-CN" altLang="en-US" sz="2400" dirty="0"/>
              <a:t>该类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</a:t>
            </a:r>
            <a:r>
              <a:rPr lang="en-US" altLang="zh-CN" sz="2400" dirty="0"/>
              <a:t>token</a:t>
            </a:r>
            <a:r>
              <a:rPr lang="zh-CN" altLang="en-US" sz="2400" dirty="0"/>
              <a:t>元素</a:t>
            </a:r>
            <a:endParaRPr lang="en-US" altLang="zh-CN" kern="100" dirty="0">
              <a:solidFill>
                <a:srgbClr val="181818"/>
              </a:solidFill>
              <a:latin typeface="-apple-system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Cambria Math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71B45795-45CC-42A7-8CB3-B4FEF9F6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8" y="195704"/>
            <a:ext cx="8713787" cy="7651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F64022-411E-4629-B88D-054992B75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07" y="3409361"/>
            <a:ext cx="7814614" cy="2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2240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1055</Words>
  <Application>Microsoft Office PowerPoint</Application>
  <PresentationFormat>全屏显示(4:3)</PresentationFormat>
  <Paragraphs>112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-apple-system</vt:lpstr>
      <vt:lpstr>Gulim</vt:lpstr>
      <vt:lpstr>New Century Schoolbook</vt:lpstr>
      <vt:lpstr>汉仪悠然体简</vt:lpstr>
      <vt:lpstr>黑体</vt:lpstr>
      <vt:lpstr>宋体</vt:lpstr>
      <vt:lpstr>Arial</vt:lpstr>
      <vt:lpstr>Calibri</vt:lpstr>
      <vt:lpstr>Cambria</vt:lpstr>
      <vt:lpstr>Cambria Math</vt:lpstr>
      <vt:lpstr>Garamond</vt:lpstr>
      <vt:lpstr>Gill Sans MT</vt:lpstr>
      <vt:lpstr>Tahoma</vt:lpstr>
      <vt:lpstr>Times New Roman</vt:lpstr>
      <vt:lpstr>Verdana</vt:lpstr>
      <vt:lpstr>Wingdings</vt:lpstr>
      <vt:lpstr>默认设计模板</vt:lpstr>
      <vt:lpstr>bettymono03</vt:lpstr>
      <vt:lpstr>编译器设计专题实验课2025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Windows User</cp:lastModifiedBy>
  <cp:revision>555</cp:revision>
  <cp:lastPrinted>2011-10-10T03:21:30Z</cp:lastPrinted>
  <dcterms:created xsi:type="dcterms:W3CDTF">2010-10-06T02:55:19Z</dcterms:created>
  <dcterms:modified xsi:type="dcterms:W3CDTF">2025-04-16T16:04:01Z</dcterms:modified>
</cp:coreProperties>
</file>