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82" r:id="rId7"/>
    <p:sldId id="283" r:id="rId8"/>
    <p:sldId id="279" r:id="rId9"/>
    <p:sldId id="261" r:id="rId10"/>
    <p:sldId id="281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E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CC42-E8A7-4025-BB4F-FCA4BF8F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4CB3-EC2C-4B79-B465-4D167406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39F8-74FE-4237-A0CB-6044736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7113-2D16-47C0-8451-CA860B13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ECB7-6E23-4A3F-B45D-BB3389CA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8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63C9-2222-43F1-9597-033AC30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CC4C-09AA-40AB-8022-790C4211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5D5B-B351-40E1-84E0-FDE89706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F4EA-DD67-4E8E-A38A-019B279B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E979-117F-45D1-85CF-19931FA2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1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85F9-7D1D-4F3A-B37D-16560D626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975DC-BEA2-4C1D-969F-8D1A1FFD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DE64-9C37-4CFE-8AC7-E482C34A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0D23-1773-43C9-8C72-37D5F54F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F45D-68D7-4780-832F-A7776AA8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1E16-498E-4030-8CB4-DE74A136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61EC-C0F7-423C-A1E9-CBB3791C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822A-BADB-49E4-B5C0-6791A66C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52E1-AAD6-44C4-9CED-7569E4AF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72C1-9A68-4C36-BE23-8262864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18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3168-6489-4D89-8BE9-ECB97DCC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3859-E7E9-412A-ADC6-1E42E43C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1899-F374-4630-B175-F3F4FBC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5D71-1E31-4D3F-AFC1-1BF9DC30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69B1-90A7-4257-84E4-22EC719E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9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D713-CE3C-4A96-AEEB-A72CEEFA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F829-69A3-43CA-9B48-539E53CA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A730-B1FA-4C32-9A73-20A1FA5B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366F-16BD-43BB-8CDD-C68DC182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C2E3-BD39-4D55-9D5C-AED8DC97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CB6D-33D2-4D9A-8827-6E3D2AA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46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AE7-10FB-4EFB-970F-457FFA91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1445-EE6C-4A7B-8130-7BB07AB1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8ED93-5D44-4FD2-9F7B-6525691DC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2403-ED88-41C8-B1BF-966D01FFD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7CF90-2F2F-4803-B037-D6D69F1D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9D623-C800-42D7-B6DF-7B334CF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B0B5-6514-4F52-804B-2024D87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F2745-FCD8-4693-9607-05EF7DC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3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DCD-BAE6-4494-9A3D-22E0F1DC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E9811-E306-4E41-B946-884021B1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17D7-D2BF-4F96-9F18-86B09070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8EF61-5061-4002-81AC-A2750CFC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02CB6-58FA-4FE3-BAB9-7FE5D030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B4291-96BF-4425-9B8A-4E5338B0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BAF8E-7960-4CA9-B9D5-FEC02DEB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33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617C-14B0-4876-8DA7-B4E04036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CD50-ABBD-4A4D-A2CF-49CF0871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9781D-1D57-4580-81A1-DAC62D90B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3E22-4193-4542-A25B-D3D6966D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9F12-E53F-48A2-8C08-6E09E7E4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4C85-A438-48EC-A2F5-B8AB249B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9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F5C2-493C-4565-809D-EB392AC0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09792-2DE4-4DE0-8B65-52B7FAA21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DE06-198B-4BF8-9B37-04675A71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635-92D1-4EC5-854D-209918B2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13D76-747B-414D-96EF-F6959FC0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B3EF-93F1-4B92-B4EB-14232792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28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8819-56CC-4336-A68F-A592FBFB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DEAC-968D-44D9-A3FC-3412D7DA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696E-82D5-41B3-A2BF-69BF9E4D6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7FBD-03D0-46B2-ABB5-0476F8EDF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384F-C79F-4D9F-9CBE-AFDEC515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1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2CD3-5EF8-4ACD-9061-D6BDE5E8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724-589C-4115-B5D2-421C38CB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B45A46C-40F6-409E-ADC5-E33DA41B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-561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1260DA-EAB4-4B15-A7F6-A1FBF91E2F30}"/>
              </a:ext>
            </a:extLst>
          </p:cNvPr>
          <p:cNvSpPr/>
          <p:nvPr/>
        </p:nvSpPr>
        <p:spPr>
          <a:xfrm>
            <a:off x="0" y="3730528"/>
            <a:ext cx="12192000" cy="312747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86935-47B9-4993-A034-6B88D542A7BB}"/>
              </a:ext>
            </a:extLst>
          </p:cNvPr>
          <p:cNvSpPr/>
          <p:nvPr/>
        </p:nvSpPr>
        <p:spPr>
          <a:xfrm>
            <a:off x="-1" y="0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17D7-66C9-4284-903F-DF3A6C740BED}"/>
              </a:ext>
            </a:extLst>
          </p:cNvPr>
          <p:cNvSpPr/>
          <p:nvPr/>
        </p:nvSpPr>
        <p:spPr>
          <a:xfrm>
            <a:off x="7591954" y="-759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E2EE9-320C-49C7-8CF3-CC7F730A0955}"/>
              </a:ext>
            </a:extLst>
          </p:cNvPr>
          <p:cNvSpPr/>
          <p:nvPr/>
        </p:nvSpPr>
        <p:spPr>
          <a:xfrm>
            <a:off x="0" y="2135982"/>
            <a:ext cx="4233776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080B0-78C9-46EE-A4BC-27C6FC774564}"/>
              </a:ext>
            </a:extLst>
          </p:cNvPr>
          <p:cNvSpPr/>
          <p:nvPr/>
        </p:nvSpPr>
        <p:spPr>
          <a:xfrm>
            <a:off x="7724948" y="2135982"/>
            <a:ext cx="4467052" cy="3054208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1500-A345-4926-A7CD-3D1B21737315}"/>
              </a:ext>
            </a:extLst>
          </p:cNvPr>
          <p:cNvSpPr/>
          <p:nvPr/>
        </p:nvSpPr>
        <p:spPr>
          <a:xfrm>
            <a:off x="4045611" y="2135982"/>
            <a:ext cx="4467052" cy="188016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7654-547A-4A5F-881F-89ADBB5DE86A}"/>
              </a:ext>
            </a:extLst>
          </p:cNvPr>
          <p:cNvSpPr txBox="1"/>
          <p:nvPr/>
        </p:nvSpPr>
        <p:spPr>
          <a:xfrm>
            <a:off x="1730744" y="4137531"/>
            <a:ext cx="8863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PROJECT 1 : SAT &amp; ACT ANALYSIS</a:t>
            </a:r>
          </a:p>
          <a:p>
            <a:pPr algn="ctr"/>
            <a:endParaRPr lang="en-SG" sz="3200" spc="300" dirty="0">
              <a:solidFill>
                <a:schemeClr val="bg1"/>
              </a:solidFill>
              <a:latin typeface="Gotham Black" panose="02000603040000020004" pitchFamily="2" charset="0"/>
            </a:endParaRPr>
          </a:p>
          <a:p>
            <a:pPr algn="ctr"/>
            <a:r>
              <a:rPr lang="en-SG" sz="2800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Alan </a:t>
            </a:r>
          </a:p>
          <a:p>
            <a:pPr algn="ctr"/>
            <a:r>
              <a:rPr lang="en-SG" sz="2800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Le-Anne</a:t>
            </a:r>
          </a:p>
          <a:p>
            <a:pPr algn="ctr"/>
            <a:r>
              <a:rPr lang="en-SG" sz="2800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Boon Jun</a:t>
            </a:r>
          </a:p>
          <a:p>
            <a:pPr algn="ctr"/>
            <a:endParaRPr lang="en-SG" sz="3200" spc="300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9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D5B6AF-EB3C-458B-AD36-D9CEE33E0904}"/>
              </a:ext>
            </a:extLst>
          </p:cNvPr>
          <p:cNvSpPr/>
          <p:nvPr/>
        </p:nvSpPr>
        <p:spPr>
          <a:xfrm>
            <a:off x="780728" y="2118477"/>
            <a:ext cx="10776271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Widen the wavier eligibility of students to more lower income group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Reach out to minority group and provide equal opportunity for all students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Create awareness about SAT's inclusive program to State Government and Universities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Showcase success stories unique to each state of interests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A8C53-8F4C-4831-AC09-22C5480A54EB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4450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1ABE131-64BE-433E-9896-6AE9E11F5344}"/>
              </a:ext>
            </a:extLst>
          </p:cNvPr>
          <p:cNvSpPr/>
          <p:nvPr/>
        </p:nvSpPr>
        <p:spPr>
          <a:xfrm>
            <a:off x="483252" y="2188819"/>
            <a:ext cx="1073719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ACT has been faring better than SAT in terms of participation rate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Iowa and Ohio has potential to increase SAT participation rate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Actively engage state of department for effectively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9FEB9-BF05-4C91-AE48-F61274C52812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554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2CD3-5EF8-4ACD-9061-D6BDE5E8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724-589C-4115-B5D2-421C38CB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B45A46C-40F6-409E-ADC5-E33DA41B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-561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1260DA-EAB4-4B15-A7F6-A1FBF91E2F30}"/>
              </a:ext>
            </a:extLst>
          </p:cNvPr>
          <p:cNvSpPr/>
          <p:nvPr/>
        </p:nvSpPr>
        <p:spPr>
          <a:xfrm>
            <a:off x="0" y="3719308"/>
            <a:ext cx="12192000" cy="313869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86935-47B9-4993-A034-6B88D542A7BB}"/>
              </a:ext>
            </a:extLst>
          </p:cNvPr>
          <p:cNvSpPr/>
          <p:nvPr/>
        </p:nvSpPr>
        <p:spPr>
          <a:xfrm>
            <a:off x="-1" y="0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17D7-66C9-4284-903F-DF3A6C740BED}"/>
              </a:ext>
            </a:extLst>
          </p:cNvPr>
          <p:cNvSpPr/>
          <p:nvPr/>
        </p:nvSpPr>
        <p:spPr>
          <a:xfrm>
            <a:off x="7591954" y="-759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E2EE9-320C-49C7-8CF3-CC7F730A0955}"/>
              </a:ext>
            </a:extLst>
          </p:cNvPr>
          <p:cNvSpPr/>
          <p:nvPr/>
        </p:nvSpPr>
        <p:spPr>
          <a:xfrm>
            <a:off x="0" y="2135982"/>
            <a:ext cx="4233776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080B0-78C9-46EE-A4BC-27C6FC774564}"/>
              </a:ext>
            </a:extLst>
          </p:cNvPr>
          <p:cNvSpPr/>
          <p:nvPr/>
        </p:nvSpPr>
        <p:spPr>
          <a:xfrm>
            <a:off x="7724948" y="2135982"/>
            <a:ext cx="4467052" cy="3054208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1500-A345-4926-A7CD-3D1B21737315}"/>
              </a:ext>
            </a:extLst>
          </p:cNvPr>
          <p:cNvSpPr/>
          <p:nvPr/>
        </p:nvSpPr>
        <p:spPr>
          <a:xfrm>
            <a:off x="4045611" y="2135982"/>
            <a:ext cx="4467052" cy="188016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7654-547A-4A5F-881F-89ADBB5DE86A}"/>
              </a:ext>
            </a:extLst>
          </p:cNvPr>
          <p:cNvSpPr txBox="1"/>
          <p:nvPr/>
        </p:nvSpPr>
        <p:spPr>
          <a:xfrm>
            <a:off x="1664245" y="4354621"/>
            <a:ext cx="886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THANK YOU</a:t>
            </a:r>
            <a:endParaRPr lang="en-SG" sz="2400" spc="3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871D-DDF0-41AA-BF74-F96E68E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BF10-95B9-4CBF-AAAD-4E0311AF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94129-61FF-4A46-93AC-F54BB576AA15}"/>
              </a:ext>
            </a:extLst>
          </p:cNvPr>
          <p:cNvSpPr/>
          <p:nvPr/>
        </p:nvSpPr>
        <p:spPr>
          <a:xfrm>
            <a:off x="-1" y="0"/>
            <a:ext cx="4600049" cy="6858000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1DB3E-7A84-4DC7-8C94-D1299F316BF6}"/>
              </a:ext>
            </a:extLst>
          </p:cNvPr>
          <p:cNvSpPr/>
          <p:nvPr/>
        </p:nvSpPr>
        <p:spPr>
          <a:xfrm>
            <a:off x="4600048" y="0"/>
            <a:ext cx="7591952" cy="685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77263-66D5-4094-A893-9A11A65E144F}"/>
              </a:ext>
            </a:extLst>
          </p:cNvPr>
          <p:cNvSpPr/>
          <p:nvPr/>
        </p:nvSpPr>
        <p:spPr>
          <a:xfrm>
            <a:off x="90123" y="2865598"/>
            <a:ext cx="4176143" cy="1039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OBJECTIVE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B4AA1919-BE03-46CD-82B1-D4ADE8C9E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66264" y="6404631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11F9CA-55FB-4E4A-B3E7-7A92ADF25FF5}"/>
              </a:ext>
            </a:extLst>
          </p:cNvPr>
          <p:cNvSpPr/>
          <p:nvPr/>
        </p:nvSpPr>
        <p:spPr>
          <a:xfrm>
            <a:off x="5036210" y="2865598"/>
            <a:ext cx="6651372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How can we increase participation rate for states with a low participation rate?</a:t>
            </a:r>
          </a:p>
        </p:txBody>
      </p:sp>
    </p:spTree>
    <p:extLst>
      <p:ext uri="{BB962C8B-B14F-4D97-AF65-F5344CB8AC3E}">
        <p14:creationId xmlns:p14="http://schemas.microsoft.com/office/powerpoint/2010/main" val="61849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1ABE131-64BE-433E-9896-6AE9E11F5344}"/>
              </a:ext>
            </a:extLst>
          </p:cNvPr>
          <p:cNvSpPr/>
          <p:nvPr/>
        </p:nvSpPr>
        <p:spPr>
          <a:xfrm>
            <a:off x="1246194" y="2084627"/>
            <a:ext cx="653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Participation Rates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Mean Test Scores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Mean Subject Scores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F18A91C1-3B74-4C98-9CD1-6120A9CC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3513" y="3609573"/>
            <a:ext cx="7066067" cy="2972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928DD2-725B-45CB-9835-9C8F91BD4948}"/>
              </a:ext>
            </a:extLst>
          </p:cNvPr>
          <p:cNvSpPr txBox="1"/>
          <p:nvPr/>
        </p:nvSpPr>
        <p:spPr>
          <a:xfrm rot="10800000">
            <a:off x="5821680" y="1719231"/>
            <a:ext cx="548640" cy="186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1500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A3E31-F25B-4126-B76B-8B66BA62E8DF}"/>
              </a:ext>
            </a:extLst>
          </p:cNvPr>
          <p:cNvSpPr txBox="1"/>
          <p:nvPr/>
        </p:nvSpPr>
        <p:spPr>
          <a:xfrm>
            <a:off x="6419850" y="2112921"/>
            <a:ext cx="291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SAT &amp; ACT</a:t>
            </a:r>
          </a:p>
          <a:p>
            <a:pPr algn="ctr"/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2017 &amp;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B26CF-C38F-4FD0-AF4D-02A38E65C6A1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413AC-5254-49F5-8AC2-352473EC3212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Data Set Used</a:t>
            </a:r>
          </a:p>
        </p:txBody>
      </p:sp>
    </p:spTree>
    <p:extLst>
      <p:ext uri="{BB962C8B-B14F-4D97-AF65-F5344CB8AC3E}">
        <p14:creationId xmlns:p14="http://schemas.microsoft.com/office/powerpoint/2010/main" val="397646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SAT Participation Vs ACT Participation in 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1" name="Picture 2" descr="Related image">
            <a:extLst>
              <a:ext uri="{FF2B5EF4-FFF2-40B4-BE49-F238E27FC236}">
                <a16:creationId xmlns:a16="http://schemas.microsoft.com/office/drawing/2014/main" id="{A79CB18D-3A95-4F27-AEB4-FB21D0B54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3D756E-519C-4B1C-ABB6-AEACA35E4083}"/>
              </a:ext>
            </a:extLst>
          </p:cNvPr>
          <p:cNvSpPr/>
          <p:nvPr/>
        </p:nvSpPr>
        <p:spPr>
          <a:xfrm rot="5400000">
            <a:off x="9419104" y="3775111"/>
            <a:ext cx="4835009" cy="677627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779A0-B5AE-4B68-A6D3-6D2F259C91B4}"/>
              </a:ext>
            </a:extLst>
          </p:cNvPr>
          <p:cNvSpPr/>
          <p:nvPr/>
        </p:nvSpPr>
        <p:spPr>
          <a:xfrm>
            <a:off x="5804181" y="6111194"/>
            <a:ext cx="6335461" cy="677627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46D15B-8A95-4D5F-80AF-5F8EF450BD21}"/>
              </a:ext>
            </a:extLst>
          </p:cNvPr>
          <p:cNvGrpSpPr/>
          <p:nvPr/>
        </p:nvGrpSpPr>
        <p:grpSpPr>
          <a:xfrm>
            <a:off x="987777" y="2053812"/>
            <a:ext cx="4907630" cy="4439063"/>
            <a:chOff x="376816" y="2055813"/>
            <a:chExt cx="4907630" cy="4439063"/>
          </a:xfrm>
        </p:grpSpPr>
        <p:pic>
          <p:nvPicPr>
            <p:cNvPr id="28" name="Picture 27" descr="A close up of a map&#10;&#10;Description automatically generated">
              <a:extLst>
                <a:ext uri="{FF2B5EF4-FFF2-40B4-BE49-F238E27FC236}">
                  <a16:creationId xmlns:a16="http://schemas.microsoft.com/office/drawing/2014/main" id="{24AD628E-1E90-4946-9CD8-0329582FE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16" y="2055813"/>
              <a:ext cx="4907630" cy="4439063"/>
            </a:xfrm>
            <a:prstGeom prst="rect">
              <a:avLst/>
            </a:prstGeom>
          </p:spPr>
        </p:pic>
        <p:pic>
          <p:nvPicPr>
            <p:cNvPr id="26" name="Picture 25" descr="A picture containing bird, tree, flower&#10;&#10;Description automatically generated">
              <a:extLst>
                <a:ext uri="{FF2B5EF4-FFF2-40B4-BE49-F238E27FC236}">
                  <a16:creationId xmlns:a16="http://schemas.microsoft.com/office/drawing/2014/main" id="{307A5C1C-8EFC-49EA-9E2D-4DA67688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24" y="5405221"/>
              <a:ext cx="4279331" cy="104478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E136FC-DE2D-4D67-8DC8-4EEE4414EE9D}"/>
              </a:ext>
            </a:extLst>
          </p:cNvPr>
          <p:cNvGrpSpPr/>
          <p:nvPr/>
        </p:nvGrpSpPr>
        <p:grpSpPr>
          <a:xfrm>
            <a:off x="6518096" y="2053812"/>
            <a:ext cx="4907630" cy="4439063"/>
            <a:chOff x="5804181" y="2055813"/>
            <a:chExt cx="4907630" cy="4439063"/>
          </a:xfrm>
        </p:grpSpPr>
        <p:pic>
          <p:nvPicPr>
            <p:cNvPr id="32" name="Picture 31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838FBEF2-2E3D-4507-95BB-B52F65AF6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181" y="2055813"/>
              <a:ext cx="4907630" cy="4439063"/>
            </a:xfrm>
            <a:prstGeom prst="rect">
              <a:avLst/>
            </a:prstGeom>
          </p:spPr>
        </p:pic>
        <p:pic>
          <p:nvPicPr>
            <p:cNvPr id="30" name="Picture 29" descr="A picture containing bird, tree, flower&#10;&#10;Description automatically generated">
              <a:extLst>
                <a:ext uri="{FF2B5EF4-FFF2-40B4-BE49-F238E27FC236}">
                  <a16:creationId xmlns:a16="http://schemas.microsoft.com/office/drawing/2014/main" id="{2B7F3849-DBD9-4BAF-8B4D-75977930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50" y="5425105"/>
              <a:ext cx="4332756" cy="1057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94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Median of Participation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750797-CDE1-49A5-B262-D5B8D8883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3" y="1937805"/>
            <a:ext cx="4749877" cy="474987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05E850-52CF-4AAA-9FC6-C96D32D19802}"/>
              </a:ext>
            </a:extLst>
          </p:cNvPr>
          <p:cNvSpPr/>
          <p:nvPr/>
        </p:nvSpPr>
        <p:spPr>
          <a:xfrm>
            <a:off x="6055795" y="3603167"/>
            <a:ext cx="5561900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Median of SAT Participation rate is </a:t>
            </a:r>
            <a:r>
              <a:rPr lang="en-SG" sz="20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lower</a:t>
            </a: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than that of ACT</a:t>
            </a:r>
          </a:p>
        </p:txBody>
      </p:sp>
    </p:spTree>
    <p:extLst>
      <p:ext uri="{BB962C8B-B14F-4D97-AF65-F5344CB8AC3E}">
        <p14:creationId xmlns:p14="http://schemas.microsoft.com/office/powerpoint/2010/main" val="338342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Comparing of SAT Total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20E5D57-B351-4088-9412-CCCD86CA7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59" y="1913698"/>
            <a:ext cx="8385362" cy="4192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8B59FB-9188-4E08-900B-9D9E1ED46AB6}"/>
              </a:ext>
            </a:extLst>
          </p:cNvPr>
          <p:cNvSpPr/>
          <p:nvPr/>
        </p:nvSpPr>
        <p:spPr>
          <a:xfrm>
            <a:off x="4239188" y="6173221"/>
            <a:ext cx="336760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Positive</a:t>
            </a: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Correlation</a:t>
            </a:r>
          </a:p>
        </p:txBody>
      </p:sp>
    </p:spTree>
    <p:extLst>
      <p:ext uri="{BB962C8B-B14F-4D97-AF65-F5344CB8AC3E}">
        <p14:creationId xmlns:p14="http://schemas.microsoft.com/office/powerpoint/2010/main" val="125087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Other Observations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B13082-D377-47EA-9B08-4B9ADD087C58}"/>
              </a:ext>
            </a:extLst>
          </p:cNvPr>
          <p:cNvSpPr/>
          <p:nvPr/>
        </p:nvSpPr>
        <p:spPr>
          <a:xfrm>
            <a:off x="8379896" y="2928863"/>
            <a:ext cx="3367604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Zooming into 4 states with various rate of change in participation rate between years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027AAB-1CC2-48F2-899A-AAED7D2C8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9" y="2273195"/>
            <a:ext cx="7741029" cy="40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Other Observations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F769D13-E770-4901-991B-1C6348683B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9" y="2328464"/>
            <a:ext cx="7805800" cy="38917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B13082-D377-47EA-9B08-4B9ADD087C58}"/>
              </a:ext>
            </a:extLst>
          </p:cNvPr>
          <p:cNvSpPr/>
          <p:nvPr/>
        </p:nvSpPr>
        <p:spPr>
          <a:xfrm>
            <a:off x="8421953" y="3429000"/>
            <a:ext cx="3487202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Considering participation rate with population size (&gt;18 years) of state</a:t>
            </a:r>
          </a:p>
        </p:txBody>
      </p:sp>
    </p:spTree>
    <p:extLst>
      <p:ext uri="{BB962C8B-B14F-4D97-AF65-F5344CB8AC3E}">
        <p14:creationId xmlns:p14="http://schemas.microsoft.com/office/powerpoint/2010/main" val="87709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2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5D611C-CE6B-4449-BBA1-352CC8A5517E}"/>
              </a:ext>
            </a:extLst>
          </p:cNvPr>
          <p:cNvSpPr/>
          <p:nvPr/>
        </p:nvSpPr>
        <p:spPr>
          <a:xfrm>
            <a:off x="333309" y="1023846"/>
            <a:ext cx="511874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State to target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52" name="Picture 4" descr="Image result for state of iowa">
            <a:extLst>
              <a:ext uri="{FF2B5EF4-FFF2-40B4-BE49-F238E27FC236}">
                <a16:creationId xmlns:a16="http://schemas.microsoft.com/office/drawing/2014/main" id="{267DEE87-95A1-4C4E-8491-4EF64CF9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05" b="92169" l="1667" r="97917">
                        <a14:foregroundMark x1="6250" y1="7831" x2="49583" y2="37952"/>
                        <a14:foregroundMark x1="49583" y1="37952" x2="65417" y2="18675"/>
                        <a14:foregroundMark x1="65417" y1="18675" x2="43750" y2="12048"/>
                        <a14:foregroundMark x1="43750" y1="12048" x2="47500" y2="42771"/>
                        <a14:foregroundMark x1="47500" y1="42771" x2="68750" y2="43976"/>
                        <a14:foregroundMark x1="68750" y1="43976" x2="50000" y2="60843"/>
                        <a14:foregroundMark x1="50000" y1="60843" x2="22917" y2="37952"/>
                        <a14:foregroundMark x1="22917" y1="37952" x2="16250" y2="69277"/>
                        <a14:foregroundMark x1="16250" y1="69277" x2="41667" y2="86747"/>
                        <a14:foregroundMark x1="41667" y1="86747" x2="64583" y2="83735"/>
                        <a14:foregroundMark x1="64583" y1="83735" x2="82500" y2="68675"/>
                        <a14:foregroundMark x1="82500" y1="68675" x2="90417" y2="39157"/>
                        <a14:foregroundMark x1="90417" y1="39157" x2="76667" y2="12048"/>
                        <a14:foregroundMark x1="76667" y1="12048" x2="22917" y2="7831"/>
                        <a14:foregroundMark x1="94583" y1="49398" x2="94583" y2="49398"/>
                        <a14:foregroundMark x1="79167" y1="92771" x2="79167" y2="92771"/>
                        <a14:foregroundMark x1="3750" y1="23494" x2="3750" y2="23494"/>
                        <a14:foregroundMark x1="68333" y1="1807" x2="68333" y2="1807"/>
                        <a14:foregroundMark x1="2083" y1="5422" x2="2083" y2="5422"/>
                        <a14:foregroundMark x1="97917" y1="47590" x2="97917" y2="4759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2674224"/>
            <a:ext cx="3400425" cy="23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4A6BCD-2592-4A1D-B10B-9FC187FC25CF}"/>
              </a:ext>
            </a:extLst>
          </p:cNvPr>
          <p:cNvSpPr/>
          <p:nvPr/>
        </p:nvSpPr>
        <p:spPr>
          <a:xfrm>
            <a:off x="2871242" y="3486593"/>
            <a:ext cx="119275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  <a:cs typeface="Gotham Book" pitchFamily="50" charset="0"/>
              </a:rPr>
              <a:t>IOWA</a:t>
            </a:r>
            <a:endParaRPr lang="en-SG" sz="2400" dirty="0">
              <a:solidFill>
                <a:schemeClr val="bg2">
                  <a:lumMod val="25000"/>
                </a:schemeClr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BE131-64BE-433E-9896-6AE9E11F5344}"/>
              </a:ext>
            </a:extLst>
          </p:cNvPr>
          <p:cNvSpPr/>
          <p:nvPr/>
        </p:nvSpPr>
        <p:spPr>
          <a:xfrm>
            <a:off x="1416051" y="5528820"/>
            <a:ext cx="9881064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No mandatory test yet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Low SAT participation rate in both 2017 &amp; 2018 with potential for growth</a:t>
            </a:r>
          </a:p>
        </p:txBody>
      </p:sp>
      <p:pic>
        <p:nvPicPr>
          <p:cNvPr id="1026" name="Picture 2" descr="Image result for ohio state map">
            <a:extLst>
              <a:ext uri="{FF2B5EF4-FFF2-40B4-BE49-F238E27FC236}">
                <a16:creationId xmlns:a16="http://schemas.microsoft.com/office/drawing/2014/main" id="{30CAD202-DF36-46A1-A5F4-2AACC0F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91172" l="9688" r="90078">
                        <a14:foregroundMark x1="56172" y1="91016" x2="56172" y2="91016"/>
                        <a14:foregroundMark x1="56172" y1="91172" x2="56172" y2="91172"/>
                        <a14:foregroundMark x1="85625" y1="9531" x2="85625" y2="9531"/>
                        <a14:foregroundMark x1="9844" y1="29844" x2="9844" y2="29844"/>
                        <a14:foregroundMark x1="9688" y1="27422" x2="9688" y2="27422"/>
                        <a14:foregroundMark x1="90078" y1="37500" x2="90078" y2="3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20" y="2115443"/>
            <a:ext cx="3251650" cy="32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F21388-66FF-4316-BC87-E9BA3BBD86CE}"/>
              </a:ext>
            </a:extLst>
          </p:cNvPr>
          <p:cNvSpPr/>
          <p:nvPr/>
        </p:nvSpPr>
        <p:spPr>
          <a:xfrm>
            <a:off x="7670612" y="3400519"/>
            <a:ext cx="105853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  <a:cs typeface="Gotham Book" pitchFamily="50" charset="0"/>
              </a:rPr>
              <a:t>OHIO</a:t>
            </a:r>
            <a:endParaRPr lang="en-SG" sz="2400" dirty="0">
              <a:solidFill>
                <a:schemeClr val="bg2">
                  <a:lumMod val="25000"/>
                </a:schemeClr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905815-3865-4C99-88BA-AC6ACD0638DE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1596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Jun</dc:creator>
  <cp:lastModifiedBy>Boon Jun</cp:lastModifiedBy>
  <cp:revision>27</cp:revision>
  <dcterms:created xsi:type="dcterms:W3CDTF">2019-12-19T16:37:24Z</dcterms:created>
  <dcterms:modified xsi:type="dcterms:W3CDTF">2019-12-20T05:35:50Z</dcterms:modified>
</cp:coreProperties>
</file>