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E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3E6BB-A084-4502-BCFA-88930F1AE279}" v="4" dt="2019-12-20T03:44:01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5013E6BB-A084-4502-BCFA-88930F1AE279}"/>
    <pc:docChg chg="modSld">
      <pc:chgData name="Boon Jun" userId="b9b2384c46af58b4" providerId="LiveId" clId="{5013E6BB-A084-4502-BCFA-88930F1AE279}" dt="2019-12-20T03:44:33.748" v="21" actId="14100"/>
      <pc:docMkLst>
        <pc:docMk/>
      </pc:docMkLst>
      <pc:sldChg chg="modSp">
        <pc:chgData name="Boon Jun" userId="b9b2384c46af58b4" providerId="LiveId" clId="{5013E6BB-A084-4502-BCFA-88930F1AE279}" dt="2019-12-20T03:44:01.308" v="3" actId="1076"/>
        <pc:sldMkLst>
          <pc:docMk/>
          <pc:sldMk cId="675594107" sldId="256"/>
        </pc:sldMkLst>
        <pc:picChg chg="mod">
          <ac:chgData name="Boon Jun" userId="b9b2384c46af58b4" providerId="LiveId" clId="{5013E6BB-A084-4502-BCFA-88930F1AE279}" dt="2019-12-20T03:44:01.308" v="3" actId="1076"/>
          <ac:picMkLst>
            <pc:docMk/>
            <pc:sldMk cId="675594107" sldId="256"/>
            <ac:picMk id="1026" creationId="{7B45A46C-40F6-409E-ADC5-E33DA41B8AF0}"/>
          </ac:picMkLst>
        </pc:picChg>
      </pc:sldChg>
      <pc:sldChg chg="modSp">
        <pc:chgData name="Boon Jun" userId="b9b2384c46af58b4" providerId="LiveId" clId="{5013E6BB-A084-4502-BCFA-88930F1AE279}" dt="2019-12-20T03:44:33.748" v="21" actId="14100"/>
        <pc:sldMkLst>
          <pc:docMk/>
          <pc:sldMk cId="3115965061" sldId="261"/>
        </pc:sldMkLst>
        <pc:spChg chg="mod">
          <ac:chgData name="Boon Jun" userId="b9b2384c46af58b4" providerId="LiveId" clId="{5013E6BB-A084-4502-BCFA-88930F1AE279}" dt="2019-12-20T03:44:04.969" v="4" actId="20577"/>
          <ac:spMkLst>
            <pc:docMk/>
            <pc:sldMk cId="3115965061" sldId="261"/>
            <ac:spMk id="5" creationId="{1628C2A3-3038-4499-A88C-6F8B93DD4A95}"/>
          </ac:spMkLst>
        </pc:spChg>
        <pc:spChg chg="mod">
          <ac:chgData name="Boon Jun" userId="b9b2384c46af58b4" providerId="LiveId" clId="{5013E6BB-A084-4502-BCFA-88930F1AE279}" dt="2019-12-19T18:32:49.824" v="1" actId="207"/>
          <ac:spMkLst>
            <pc:docMk/>
            <pc:sldMk cId="3115965061" sldId="261"/>
            <ac:spMk id="14" creationId="{894A6BCD-2592-4A1D-B10B-9FC187FC25CF}"/>
          </ac:spMkLst>
        </pc:spChg>
        <pc:spChg chg="mod">
          <ac:chgData name="Boon Jun" userId="b9b2384c46af58b4" providerId="LiveId" clId="{5013E6BB-A084-4502-BCFA-88930F1AE279}" dt="2019-12-20T03:44:33.748" v="21" actId="14100"/>
          <ac:spMkLst>
            <pc:docMk/>
            <pc:sldMk cId="3115965061" sldId="261"/>
            <ac:spMk id="15" creationId="{A1ABE131-64BE-433E-9896-6AE9E11F5344}"/>
          </ac:spMkLst>
        </pc:spChg>
        <pc:picChg chg="mod">
          <ac:chgData name="Boon Jun" userId="b9b2384c46af58b4" providerId="LiveId" clId="{5013E6BB-A084-4502-BCFA-88930F1AE279}" dt="2019-12-19T18:32:39.385" v="0"/>
          <ac:picMkLst>
            <pc:docMk/>
            <pc:sldMk cId="3115965061" sldId="261"/>
            <ac:picMk id="2052" creationId="{267DEE87-95A1-4C4E-8491-4EF64CF958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CC42-E8A7-4025-BB4F-FCA4BF8F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4CB3-EC2C-4B79-B465-4D167406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39F8-74FE-4237-A0CB-6044736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7113-2D16-47C0-8451-CA860B13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ECB7-6E23-4A3F-B45D-BB3389CA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8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63C9-2222-43F1-9597-033AC30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CC4C-09AA-40AB-8022-790C4211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5D5B-B351-40E1-84E0-FDE89706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F4EA-DD67-4E8E-A38A-019B279B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E979-117F-45D1-85CF-19931FA2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1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85F9-7D1D-4F3A-B37D-16560D626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975DC-BEA2-4C1D-969F-8D1A1FFD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DE64-9C37-4CFE-8AC7-E482C34A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0D23-1773-43C9-8C72-37D5F54F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F45D-68D7-4780-832F-A7776AA8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1E16-498E-4030-8CB4-DE74A136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61EC-C0F7-423C-A1E9-CBB3791C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822A-BADB-49E4-B5C0-6791A66C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52E1-AAD6-44C4-9CED-7569E4AF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72C1-9A68-4C36-BE23-8262864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18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3168-6489-4D89-8BE9-ECB97DCC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3859-E7E9-412A-ADC6-1E42E43C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1899-F374-4630-B175-F3F4FBC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5D71-1E31-4D3F-AFC1-1BF9DC30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69B1-90A7-4257-84E4-22EC719E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9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D713-CE3C-4A96-AEEB-A72CEEFA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F829-69A3-43CA-9B48-539E53CA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A730-B1FA-4C32-9A73-20A1FA5B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366F-16BD-43BB-8CDD-C68DC182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C2E3-BD39-4D55-9D5C-AED8DC97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CB6D-33D2-4D9A-8827-6E3D2AA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46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AE7-10FB-4EFB-970F-457FFA91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1445-EE6C-4A7B-8130-7BB07AB1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8ED93-5D44-4FD2-9F7B-6525691DC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2403-ED88-41C8-B1BF-966D01FFD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7CF90-2F2F-4803-B037-D6D69F1D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9D623-C800-42D7-B6DF-7B334CF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B0B5-6514-4F52-804B-2024D87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F2745-FCD8-4693-9607-05EF7DC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3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DCD-BAE6-4494-9A3D-22E0F1DC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E9811-E306-4E41-B946-884021B1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17D7-D2BF-4F96-9F18-86B09070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8EF61-5061-4002-81AC-A2750CFC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02CB6-58FA-4FE3-BAB9-7FE5D030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B4291-96BF-4425-9B8A-4E5338B0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BAF8E-7960-4CA9-B9D5-FEC02DEB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33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617C-14B0-4876-8DA7-B4E04036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CD50-ABBD-4A4D-A2CF-49CF0871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9781D-1D57-4580-81A1-DAC62D90B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3E22-4193-4542-A25B-D3D6966D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9F12-E53F-48A2-8C08-6E09E7E4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4C85-A438-48EC-A2F5-B8AB249B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9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F5C2-493C-4565-809D-EB392AC0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09792-2DE4-4DE0-8B65-52B7FAA21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DE06-198B-4BF8-9B37-04675A71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635-92D1-4EC5-854D-209918B2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13D76-747B-414D-96EF-F6959FC0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B3EF-93F1-4B92-B4EB-14232792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28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8819-56CC-4336-A68F-A592FBFB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DEAC-968D-44D9-A3FC-3412D7DA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696E-82D5-41B3-A2BF-69BF9E4D6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7FBD-03D0-46B2-ABB5-0476F8EDF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384F-C79F-4D9F-9CBE-AFDEC515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1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2CD3-5EF8-4ACD-9061-D6BDE5E8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724-589C-4115-B5D2-421C38CB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B45A46C-40F6-409E-ADC5-E33DA41B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1260DA-EAB4-4B15-A7F6-A1FBF91E2F30}"/>
              </a:ext>
            </a:extLst>
          </p:cNvPr>
          <p:cNvSpPr/>
          <p:nvPr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86935-47B9-4993-A034-6B88D542A7BB}"/>
              </a:ext>
            </a:extLst>
          </p:cNvPr>
          <p:cNvSpPr/>
          <p:nvPr/>
        </p:nvSpPr>
        <p:spPr>
          <a:xfrm>
            <a:off x="-1" y="0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17D7-66C9-4284-903F-DF3A6C740BED}"/>
              </a:ext>
            </a:extLst>
          </p:cNvPr>
          <p:cNvSpPr/>
          <p:nvPr/>
        </p:nvSpPr>
        <p:spPr>
          <a:xfrm>
            <a:off x="7591954" y="-759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E2EE9-320C-49C7-8CF3-CC7F730A0955}"/>
              </a:ext>
            </a:extLst>
          </p:cNvPr>
          <p:cNvSpPr/>
          <p:nvPr/>
        </p:nvSpPr>
        <p:spPr>
          <a:xfrm>
            <a:off x="0" y="2135982"/>
            <a:ext cx="4233776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080B0-78C9-46EE-A4BC-27C6FC774564}"/>
              </a:ext>
            </a:extLst>
          </p:cNvPr>
          <p:cNvSpPr/>
          <p:nvPr/>
        </p:nvSpPr>
        <p:spPr>
          <a:xfrm>
            <a:off x="7724948" y="2142190"/>
            <a:ext cx="4467052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1500-A345-4926-A7CD-3D1B21737315}"/>
              </a:ext>
            </a:extLst>
          </p:cNvPr>
          <p:cNvSpPr/>
          <p:nvPr/>
        </p:nvSpPr>
        <p:spPr>
          <a:xfrm>
            <a:off x="4045611" y="2135982"/>
            <a:ext cx="4467052" cy="188016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7654-547A-4A5F-881F-89ADBB5DE86A}"/>
              </a:ext>
            </a:extLst>
          </p:cNvPr>
          <p:cNvSpPr txBox="1"/>
          <p:nvPr/>
        </p:nvSpPr>
        <p:spPr>
          <a:xfrm>
            <a:off x="1730744" y="4137531"/>
            <a:ext cx="88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Project 1 : SAT &amp; ACT Analysis</a:t>
            </a:r>
          </a:p>
          <a:p>
            <a:pPr algn="ctr"/>
            <a:endParaRPr lang="en-SG" sz="3200" spc="300" dirty="0">
              <a:solidFill>
                <a:schemeClr val="bg1"/>
              </a:solidFill>
              <a:latin typeface="Gotham Black" panose="02000603040000020004" pitchFamily="2" charset="0"/>
            </a:endParaRPr>
          </a:p>
          <a:p>
            <a:pPr algn="ctr"/>
            <a:r>
              <a:rPr lang="en-SG" sz="2400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Presented by:</a:t>
            </a:r>
          </a:p>
          <a:p>
            <a:pPr algn="ctr"/>
            <a:r>
              <a:rPr lang="en-SG" sz="2400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Aw Boon Jun</a:t>
            </a:r>
          </a:p>
        </p:txBody>
      </p:sp>
    </p:spTree>
    <p:extLst>
      <p:ext uri="{BB962C8B-B14F-4D97-AF65-F5344CB8AC3E}">
        <p14:creationId xmlns:p14="http://schemas.microsoft.com/office/powerpoint/2010/main" val="67559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871D-DDF0-41AA-BF74-F96E68E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BF10-95B9-4CBF-AAAD-4E0311AF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94129-61FF-4A46-93AC-F54BB576AA15}"/>
              </a:ext>
            </a:extLst>
          </p:cNvPr>
          <p:cNvSpPr/>
          <p:nvPr/>
        </p:nvSpPr>
        <p:spPr>
          <a:xfrm>
            <a:off x="-1" y="0"/>
            <a:ext cx="4600049" cy="6858000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1DB3E-7A84-4DC7-8C94-D1299F316BF6}"/>
              </a:ext>
            </a:extLst>
          </p:cNvPr>
          <p:cNvSpPr/>
          <p:nvPr/>
        </p:nvSpPr>
        <p:spPr>
          <a:xfrm>
            <a:off x="4600048" y="0"/>
            <a:ext cx="7591952" cy="685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77263-66D5-4094-A893-9A11A65E144F}"/>
              </a:ext>
            </a:extLst>
          </p:cNvPr>
          <p:cNvSpPr/>
          <p:nvPr/>
        </p:nvSpPr>
        <p:spPr>
          <a:xfrm>
            <a:off x="125746" y="2167250"/>
            <a:ext cx="4474302" cy="214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STATEMENT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B4AA1919-BE03-46CD-82B1-D4ADE8C9E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66264" y="6404631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11F9CA-55FB-4E4A-B3E7-7A92ADF25FF5}"/>
              </a:ext>
            </a:extLst>
          </p:cNvPr>
          <p:cNvSpPr/>
          <p:nvPr/>
        </p:nvSpPr>
        <p:spPr>
          <a:xfrm>
            <a:off x="5123632" y="2055813"/>
            <a:ext cx="6651372" cy="295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There are still potential for SAT participation rate to increase across all states. 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Given the data set of SAT and ACT in 2017 and 2018, we hope to identify insightful trend </a:t>
            </a:r>
            <a:r>
              <a:rPr lang="en-US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to suggest </a:t>
            </a:r>
            <a:r>
              <a:rPr lang="en-US" b="1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effective measures</a:t>
            </a:r>
            <a:r>
              <a:rPr lang="en-US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to implement and increase participation rate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; especially in states with low SAT participation rate. 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9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Analysis of SAT, ACT data from 2017 and 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1" name="Picture 1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A92F7D9-0592-48E6-9D24-6DC05A8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3" y="2108123"/>
            <a:ext cx="4299475" cy="4299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AC42F7-142D-4879-B1C9-5669EF69EE4A}"/>
              </a:ext>
            </a:extLst>
          </p:cNvPr>
          <p:cNvSpPr/>
          <p:nvPr/>
        </p:nvSpPr>
        <p:spPr>
          <a:xfrm>
            <a:off x="5116405" y="3016251"/>
            <a:ext cx="6651372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Average participation rate of SAT is lower than ACT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Wider spread of participation rate in 2018 for SAT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Though Q1 is still relatively low compared to ACT 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1" name="Picture 2" descr="Related image">
            <a:extLst>
              <a:ext uri="{FF2B5EF4-FFF2-40B4-BE49-F238E27FC236}">
                <a16:creationId xmlns:a16="http://schemas.microsoft.com/office/drawing/2014/main" id="{A79CB18D-3A95-4F27-AEB4-FB21D0B54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4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Analysis of SAT, ACT data from 2017 and 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AA962E2-7819-4F93-8425-B2E6200D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0" y="2108123"/>
            <a:ext cx="5463496" cy="2185398"/>
          </a:xfrm>
          <a:prstGeom prst="rect">
            <a:avLst/>
          </a:prstGeom>
        </p:spPr>
      </p:pic>
      <p:pic>
        <p:nvPicPr>
          <p:cNvPr id="9" name="Picture 8" descr="A clock on the wall&#10;&#10;Description automatically generated">
            <a:extLst>
              <a:ext uri="{FF2B5EF4-FFF2-40B4-BE49-F238E27FC236}">
                <a16:creationId xmlns:a16="http://schemas.microsoft.com/office/drawing/2014/main" id="{07B0757A-769E-482B-829E-8960F729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0" y="4390061"/>
            <a:ext cx="5450870" cy="21803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95E2CC-4A99-4766-848A-0C8101DA439E}"/>
              </a:ext>
            </a:extLst>
          </p:cNvPr>
          <p:cNvSpPr/>
          <p:nvPr/>
        </p:nvSpPr>
        <p:spPr>
          <a:xfrm>
            <a:off x="6558450" y="3156496"/>
            <a:ext cx="5118740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The English/Reading/Writing subjects for both SAT &amp; ACT has higher Q3 than that of Math &amp; Science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2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7C9D-26B6-4A07-B5FA-7FD5640C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74ED8-A9D3-4549-BAE6-3A08579B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63" y="1825625"/>
            <a:ext cx="7397274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1A3895-7ADC-4894-B17D-1DBE689B991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1D076-9903-47BE-A63F-151F3E82980C}"/>
              </a:ext>
            </a:extLst>
          </p:cNvPr>
          <p:cNvSpPr/>
          <p:nvPr/>
        </p:nvSpPr>
        <p:spPr>
          <a:xfrm>
            <a:off x="-2" y="0"/>
            <a:ext cx="3904434" cy="6858000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5DA62-A634-488F-A93D-0DE7EE63E125}"/>
              </a:ext>
            </a:extLst>
          </p:cNvPr>
          <p:cNvSpPr/>
          <p:nvPr/>
        </p:nvSpPr>
        <p:spPr>
          <a:xfrm>
            <a:off x="333309" y="69179"/>
            <a:ext cx="4120885" cy="214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CASE</a:t>
            </a:r>
          </a:p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3C016-9FCA-46A9-B04D-5C6FE89A22B2}"/>
              </a:ext>
            </a:extLst>
          </p:cNvPr>
          <p:cNvSpPr/>
          <p:nvPr/>
        </p:nvSpPr>
        <p:spPr>
          <a:xfrm>
            <a:off x="333309" y="2944097"/>
            <a:ext cx="3296242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Review of 3 states’</a:t>
            </a: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Participation rate:</a:t>
            </a:r>
          </a:p>
          <a:p>
            <a:pPr>
              <a:lnSpc>
                <a:spcPct val="150000"/>
              </a:lnSpc>
            </a:pPr>
            <a:endParaRPr lang="en-SG" spc="3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Colorado</a:t>
            </a: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Florida</a:t>
            </a: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New York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69987338-5478-487D-8EF8-E2B14138C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66264" y="6404631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C686F-AC8F-4ECF-AB63-0951068E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21" y="330919"/>
            <a:ext cx="7098497" cy="41755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785EF9-74A0-4E11-B4AE-308C406EA352}"/>
              </a:ext>
            </a:extLst>
          </p:cNvPr>
          <p:cNvSpPr/>
          <p:nvPr/>
        </p:nvSpPr>
        <p:spPr>
          <a:xfrm>
            <a:off x="5278837" y="4692833"/>
            <a:ext cx="6153393" cy="167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SAT’s wavier and school day program effectively helped to increase participation rate of Florida (updated as of 2019) and New York.</a:t>
            </a:r>
          </a:p>
          <a:p>
            <a:pPr algn="just">
              <a:lnSpc>
                <a:spcPct val="150000"/>
              </a:lnSpc>
            </a:pPr>
            <a:endParaRPr lang="en-SG" sz="1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For Colorado, SAT was chosen because of it’s higher accuracy to indication a student’s chance to enter University.</a:t>
            </a:r>
          </a:p>
        </p:txBody>
      </p:sp>
    </p:spTree>
    <p:extLst>
      <p:ext uri="{BB962C8B-B14F-4D97-AF65-F5344CB8AC3E}">
        <p14:creationId xmlns:p14="http://schemas.microsoft.com/office/powerpoint/2010/main" val="1951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-52310"/>
            <a:ext cx="10963806" cy="163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6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CONCLUSION &amp;</a:t>
            </a:r>
          </a:p>
          <a:p>
            <a:pPr>
              <a:lnSpc>
                <a:spcPct val="150000"/>
              </a:lnSpc>
            </a:pPr>
            <a:r>
              <a:rPr lang="en-SG" sz="36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5D611C-CE6B-4449-BBA1-352CC8A5517E}"/>
              </a:ext>
            </a:extLst>
          </p:cNvPr>
          <p:cNvSpPr/>
          <p:nvPr/>
        </p:nvSpPr>
        <p:spPr>
          <a:xfrm>
            <a:off x="382042" y="2055813"/>
            <a:ext cx="511874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State to target: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52" name="Picture 4" descr="Image result for state of iowa">
            <a:extLst>
              <a:ext uri="{FF2B5EF4-FFF2-40B4-BE49-F238E27FC236}">
                <a16:creationId xmlns:a16="http://schemas.microsoft.com/office/drawing/2014/main" id="{267DEE87-95A1-4C4E-8491-4EF64CF9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05" b="92169" l="1667" r="97917">
                        <a14:foregroundMark x1="6250" y1="7831" x2="49583" y2="37952"/>
                        <a14:foregroundMark x1="49583" y1="37952" x2="65417" y2="18675"/>
                        <a14:foregroundMark x1="65417" y1="18675" x2="43750" y2="12048"/>
                        <a14:foregroundMark x1="43750" y1="12048" x2="47500" y2="42771"/>
                        <a14:foregroundMark x1="47500" y1="42771" x2="68750" y2="43976"/>
                        <a14:foregroundMark x1="68750" y1="43976" x2="50000" y2="60843"/>
                        <a14:foregroundMark x1="50000" y1="60843" x2="22917" y2="37952"/>
                        <a14:foregroundMark x1="22917" y1="37952" x2="16250" y2="69277"/>
                        <a14:foregroundMark x1="16250" y1="69277" x2="41667" y2="86747"/>
                        <a14:foregroundMark x1="41667" y1="86747" x2="64583" y2="83735"/>
                        <a14:foregroundMark x1="64583" y1="83735" x2="82500" y2="68675"/>
                        <a14:foregroundMark x1="82500" y1="68675" x2="90417" y2="39157"/>
                        <a14:foregroundMark x1="90417" y1="39157" x2="76667" y2="12048"/>
                        <a14:foregroundMark x1="76667" y1="12048" x2="22917" y2="7831"/>
                        <a14:foregroundMark x1="94583" y1="49398" x2="94583" y2="49398"/>
                        <a14:foregroundMark x1="79167" y1="92771" x2="79167" y2="92771"/>
                        <a14:foregroundMark x1="3750" y1="23494" x2="3750" y2="23494"/>
                        <a14:foregroundMark x1="68333" y1="1807" x2="68333" y2="1807"/>
                        <a14:foregroundMark x1="2083" y1="5422" x2="2083" y2="5422"/>
                        <a14:foregroundMark x1="97917" y1="47590" x2="97917" y2="4759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2896371"/>
            <a:ext cx="3400425" cy="23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4A6BCD-2592-4A1D-B10B-9FC187FC25CF}"/>
              </a:ext>
            </a:extLst>
          </p:cNvPr>
          <p:cNvSpPr/>
          <p:nvPr/>
        </p:nvSpPr>
        <p:spPr>
          <a:xfrm>
            <a:off x="1544092" y="3708740"/>
            <a:ext cx="119275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  <a:cs typeface="Gotham Book" pitchFamily="50" charset="0"/>
              </a:rPr>
              <a:t>IOWA</a:t>
            </a:r>
            <a:endParaRPr lang="en-SG" sz="2400" dirty="0">
              <a:solidFill>
                <a:schemeClr val="bg2">
                  <a:lumMod val="25000"/>
                </a:schemeClr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BE131-64BE-433E-9896-6AE9E11F5344}"/>
              </a:ext>
            </a:extLst>
          </p:cNvPr>
          <p:cNvSpPr/>
          <p:nvPr/>
        </p:nvSpPr>
        <p:spPr>
          <a:xfrm>
            <a:off x="4763541" y="2138647"/>
            <a:ext cx="7151707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No mandatory test yet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Low SAT participation rate in both 2017 (2%) &amp; 2018 (3%)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8BCBE-D80B-4F62-9797-2B686C480212}"/>
              </a:ext>
            </a:extLst>
          </p:cNvPr>
          <p:cNvSpPr/>
          <p:nvPr/>
        </p:nvSpPr>
        <p:spPr>
          <a:xfrm>
            <a:off x="4719092" y="3647280"/>
            <a:ext cx="511874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Recommendation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7527-18B5-4E2C-AD69-43582B272ECF}"/>
              </a:ext>
            </a:extLst>
          </p:cNvPr>
          <p:cNvSpPr/>
          <p:nvPr/>
        </p:nvSpPr>
        <p:spPr>
          <a:xfrm>
            <a:off x="4763542" y="4176087"/>
            <a:ext cx="7305509" cy="2316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Widen the wavier eligibility of students to more lower income group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Provide more support to help student improve Math &amp; Science score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Reach out to minority group such and provide equity opportunity to the groups to take SAT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Create awareness about SAT's inclusive program to State Government and Universities in Iowa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6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2CD3-5EF8-4ACD-9061-D6BDE5E8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724-589C-4115-B5D2-421C38CB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B45A46C-40F6-409E-ADC5-E33DA41B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1260DA-EAB4-4B15-A7F6-A1FBF91E2F30}"/>
              </a:ext>
            </a:extLst>
          </p:cNvPr>
          <p:cNvSpPr/>
          <p:nvPr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86935-47B9-4993-A034-6B88D542A7BB}"/>
              </a:ext>
            </a:extLst>
          </p:cNvPr>
          <p:cNvSpPr/>
          <p:nvPr/>
        </p:nvSpPr>
        <p:spPr>
          <a:xfrm>
            <a:off x="-1" y="0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17D7-66C9-4284-903F-DF3A6C740BED}"/>
              </a:ext>
            </a:extLst>
          </p:cNvPr>
          <p:cNvSpPr/>
          <p:nvPr/>
        </p:nvSpPr>
        <p:spPr>
          <a:xfrm>
            <a:off x="7591954" y="-759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E2EE9-320C-49C7-8CF3-CC7F730A0955}"/>
              </a:ext>
            </a:extLst>
          </p:cNvPr>
          <p:cNvSpPr/>
          <p:nvPr/>
        </p:nvSpPr>
        <p:spPr>
          <a:xfrm>
            <a:off x="0" y="2135982"/>
            <a:ext cx="4233776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080B0-78C9-46EE-A4BC-27C6FC774564}"/>
              </a:ext>
            </a:extLst>
          </p:cNvPr>
          <p:cNvSpPr/>
          <p:nvPr/>
        </p:nvSpPr>
        <p:spPr>
          <a:xfrm>
            <a:off x="7724948" y="2142190"/>
            <a:ext cx="4467052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1500-A345-4926-A7CD-3D1B21737315}"/>
              </a:ext>
            </a:extLst>
          </p:cNvPr>
          <p:cNvSpPr/>
          <p:nvPr/>
        </p:nvSpPr>
        <p:spPr>
          <a:xfrm>
            <a:off x="4045611" y="2135982"/>
            <a:ext cx="4467052" cy="188016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7654-547A-4A5F-881F-89ADBB5DE86A}"/>
              </a:ext>
            </a:extLst>
          </p:cNvPr>
          <p:cNvSpPr txBox="1"/>
          <p:nvPr/>
        </p:nvSpPr>
        <p:spPr>
          <a:xfrm>
            <a:off x="1664245" y="4354621"/>
            <a:ext cx="886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THANK YOU</a:t>
            </a:r>
            <a:endParaRPr lang="en-SG" sz="2400" spc="3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7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Jun</dc:creator>
  <cp:lastModifiedBy>Boon Jun</cp:lastModifiedBy>
  <cp:revision>9</cp:revision>
  <dcterms:created xsi:type="dcterms:W3CDTF">2019-12-19T16:37:24Z</dcterms:created>
  <dcterms:modified xsi:type="dcterms:W3CDTF">2019-12-20T03:44:40Z</dcterms:modified>
</cp:coreProperties>
</file>