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B1E6-3158-4EA5-934E-8D9011FF4B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7EE0C-C5FC-42A2-9E26-E57A92AD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890F-A901-4657-BEA3-ACE2DC033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5C1D6-6833-43F7-89E7-8DBA6AFA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122-4F22-4891-A01E-1B9D21F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7EBC-4A86-4DF1-AC90-8BAB924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E94F-2329-40DC-96EA-EFD7315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02A-9374-41EF-A9BC-ED1F5AA2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4AC40-5616-4A50-B97A-DE78F8DD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D070-E6CA-4ACE-87CD-CC1CEF3C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D6D1-8F3B-4591-89C6-2109EDE6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D773-09A8-4FD0-92E2-5F4500B4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16CEA-4CE5-48E6-B792-451A2E37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5987F-8EE2-409E-B838-5DC1C8F4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B764-BC3F-4DB7-8F65-B894FC2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50B7-9530-404C-B68D-11EE93AD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3388-818F-46B4-A2C6-1040256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3108-F2B1-45CE-A820-2BCDB13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2CDE-6C2F-462D-BDBD-BDC33A84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E72B-5EC0-46A7-ACDB-622F62B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F86D-CFAA-449A-A7EC-0F3648E5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4581-DAC8-41FC-9E4C-3AB8772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8CD0-42EE-4913-B22F-72893E3B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8BE9-E12E-4C71-8980-352D4A4E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CAD-C2D0-4FE4-BC7B-F5455D2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52A-3689-40AD-8DA2-34369D6D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1177-BBA0-4046-8DE4-31AEBFE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F7D6-D7E7-46DA-AA24-07DBE2A4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91FA-488D-4E62-98D4-EDEB2F17D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BEA78-5ED9-40EE-9151-AEE938AD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237D-0A38-44B3-B314-414328CB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16C2-1897-4F15-A5D1-5CAE86E9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E95F3-A2F0-4C98-8D54-6F3EA91F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BA68-92CE-4CE2-B51D-9BFE7356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A6CC-C0C6-4A80-A35F-C477BB4E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34969-FD29-46D6-8A38-A78B7417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5122D-920F-41F6-B41B-530ADE79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0F185-98DB-4546-B19E-6E563AB9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A21AC-E122-4473-8E37-B2F02268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319F4-4A21-490D-BB1C-1964CDB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AE71-C012-4FFF-8204-9E7FB12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7B77-E172-460A-9D7C-C8609407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7DC87-E424-4162-B18E-9A5EE1C6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20AB-6D5E-407F-A5C6-8CD9699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2849B-0783-4983-BBCE-21432F96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93823-3CA2-41B9-897C-E81DA436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0C48-9821-4993-A61C-230BA470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CC37-BD3C-4E24-BC18-EA5E41F8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F30B-BED6-424E-AD65-7794F958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FD97-0270-4AA1-AB0B-BE5EA5DB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9BAD-8D0C-47F9-9136-2630B5E4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B1F1-879A-4BCE-8786-3D014CDD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ECB3-132C-4366-AD78-B4BCCF0B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5976-2119-469E-80F5-47825CAF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8912-F8A4-4D7D-86CE-D6498922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A317-3DA0-4161-9098-D24F5614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3D813-89D4-4A15-B19A-10A017FE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A314-6C45-416C-9F49-95612338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D715-8953-4E8B-BFD7-AB74B758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B68C-859B-4C25-A7C9-B904F8B4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96020-65EB-4C3D-BEB2-AE08D0B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E287-A4B1-4003-8E99-BF4DAF6F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2A03-5E38-42E1-8405-005D7A0C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00B-7437-46D6-A2D8-83B5317C80E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F69E-9E69-4EE5-BB91-4191F112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0AAC-80F4-4E8A-8909-443031D28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0A666-01A7-4781-841F-90EA0661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D2857-8A99-4544-A3CD-4F0FCE5E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229" y="2235200"/>
            <a:ext cx="9144000" cy="2387600"/>
          </a:xfrm>
        </p:spPr>
        <p:txBody>
          <a:bodyPr/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Project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provided by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codebasics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41B5-B960-4570-9C09-81656605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29" y="4714875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Abhimanyu Singh</a:t>
            </a:r>
          </a:p>
        </p:txBody>
      </p:sp>
    </p:spTree>
    <p:extLst>
      <p:ext uri="{BB962C8B-B14F-4D97-AF65-F5344CB8AC3E}">
        <p14:creationId xmlns:p14="http://schemas.microsoft.com/office/powerpoint/2010/main" val="321798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54610-6BCC-4BD8-B52C-732A9DC2AC1F}"/>
              </a:ext>
            </a:extLst>
          </p:cNvPr>
          <p:cNvSpPr txBox="1"/>
          <p:nvPr/>
        </p:nvSpPr>
        <p:spPr>
          <a:xfrm>
            <a:off x="1117833" y="64995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are the peak and low season months for EV sales based on the data from 2022 to 2024?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0E59B-01D9-420F-8625-305A5AA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4" y="1455680"/>
            <a:ext cx="7885651" cy="482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23D36-499C-42D9-AA46-D57F8DCB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059" y="1455680"/>
            <a:ext cx="210531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A0A9B-F404-4F55-93CA-CDD8584E4BF2}"/>
              </a:ext>
            </a:extLst>
          </p:cNvPr>
          <p:cNvSpPr txBox="1"/>
          <p:nvPr/>
        </p:nvSpPr>
        <p:spPr>
          <a:xfrm>
            <a:off x="1092665" y="565906"/>
            <a:ext cx="7724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the projected number of EV sales (including 2-wheelers and 4- wheelers) for the top 10 states by penetration rate in 2030, based on the compounded annual growth rate (CAGR) from previous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A7BCC-9333-4976-A0EA-9D4572D2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65" y="2055142"/>
            <a:ext cx="8495729" cy="36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94BF0-B7B2-40CA-B5DB-833CCC816A13}"/>
              </a:ext>
            </a:extLst>
          </p:cNvPr>
          <p:cNvSpPr txBox="1"/>
          <p:nvPr/>
        </p:nvSpPr>
        <p:spPr>
          <a:xfrm>
            <a:off x="589327" y="587718"/>
            <a:ext cx="7245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Estimate the revenue growth rate of 4-wheeler and 2-wheelers EVs in India for 2022 vs 2024 and 2023 vs 2024, assuming an average unit price.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022F2-D095-4E39-AE64-E7F94EAE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7" y="1643333"/>
            <a:ext cx="3330093" cy="816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7CE51-4A0F-4C61-AA9B-8ABB4E9CC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1"/>
          <a:stretch/>
        </p:blipFill>
        <p:spPr>
          <a:xfrm>
            <a:off x="589327" y="3114428"/>
            <a:ext cx="11456603" cy="9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46797-1D86-4EFD-A419-8E0E1EFADFBB}"/>
              </a:ext>
            </a:extLst>
          </p:cNvPr>
          <p:cNvSpPr txBox="1"/>
          <p:nvPr/>
        </p:nvSpPr>
        <p:spPr>
          <a:xfrm>
            <a:off x="4067047" y="2828835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87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CDD63-FCBC-4DCD-9B9A-FF1A0CD26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FE603-4C6E-4A8C-B6E3-49ACA4CDF765}"/>
              </a:ext>
            </a:extLst>
          </p:cNvPr>
          <p:cNvSpPr txBox="1"/>
          <p:nvPr/>
        </p:nvSpPr>
        <p:spPr>
          <a:xfrm>
            <a:off x="1107347" y="771787"/>
            <a:ext cx="719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304DF-4BC4-4933-B101-C8CAF880134E}"/>
              </a:ext>
            </a:extLst>
          </p:cNvPr>
          <p:cNvSpPr txBox="1"/>
          <p:nvPr/>
        </p:nvSpPr>
        <p:spPr>
          <a:xfrm>
            <a:off x="1107347" y="2193721"/>
            <a:ext cx="654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is an automotive giant from the USA specializing in electric vehicles (EV). In the last 5 years, their market share rose to 25% in electric and hybrid vehicles segment in North America. As a part of their expansion plans, they wanted to launch their bestselling models in India where their market share is less than 2%. The chief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India wanted to do a detailed market study of existing EV/Hybrid market in India before proceeding further</a:t>
            </a:r>
          </a:p>
        </p:txBody>
      </p:sp>
    </p:spTree>
    <p:extLst>
      <p:ext uri="{BB962C8B-B14F-4D97-AF65-F5344CB8AC3E}">
        <p14:creationId xmlns:p14="http://schemas.microsoft.com/office/powerpoint/2010/main" val="206030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634C7-D43F-438E-AC8F-28A131689252}"/>
              </a:ext>
            </a:extLst>
          </p:cNvPr>
          <p:cNvSpPr txBox="1"/>
          <p:nvPr/>
        </p:nvSpPr>
        <p:spPr>
          <a:xfrm>
            <a:off x="1166068" y="906010"/>
            <a:ext cx="63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>
                    <a:lumMod val="95000"/>
                  </a:schemeClr>
                </a:solidFill>
              </a:rPr>
              <a:t>Research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36492-4237-4316-881B-525CD777C3BD}"/>
              </a:ext>
            </a:extLst>
          </p:cNvPr>
          <p:cNvSpPr txBox="1"/>
          <p:nvPr/>
        </p:nvSpPr>
        <p:spPr>
          <a:xfrm>
            <a:off x="1166068" y="1812020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the top 3 and bottom 3 makers for the fiscal years 2023              and 2024 in terms of the number of 2-wheelers sold.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87724-40EF-4736-AA49-14C0CCA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8" y="3081062"/>
            <a:ext cx="4199562" cy="25543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41D9D-8246-4535-B16F-ECD01D32A159}"/>
              </a:ext>
            </a:extLst>
          </p:cNvPr>
          <p:cNvCxnSpPr/>
          <p:nvPr/>
        </p:nvCxnSpPr>
        <p:spPr>
          <a:xfrm flipH="1">
            <a:off x="5469148" y="3830128"/>
            <a:ext cx="1526875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B5142-CF8A-449F-8D18-FDFD4B6AA517}"/>
              </a:ext>
            </a:extLst>
          </p:cNvPr>
          <p:cNvCxnSpPr/>
          <p:nvPr/>
        </p:nvCxnSpPr>
        <p:spPr>
          <a:xfrm flipH="1">
            <a:off x="5469148" y="5086710"/>
            <a:ext cx="1526875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9FB99E-464B-4C7C-80C9-99AA18C952A0}"/>
              </a:ext>
            </a:extLst>
          </p:cNvPr>
          <p:cNvSpPr txBox="1"/>
          <p:nvPr/>
        </p:nvSpPr>
        <p:spPr>
          <a:xfrm>
            <a:off x="7252690" y="3645462"/>
            <a:ext cx="1649769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TOP 3 makers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531E2-1CDD-45F3-9103-02C1609354FB}"/>
              </a:ext>
            </a:extLst>
          </p:cNvPr>
          <p:cNvSpPr txBox="1"/>
          <p:nvPr/>
        </p:nvSpPr>
        <p:spPr>
          <a:xfrm>
            <a:off x="7252689" y="4902044"/>
            <a:ext cx="2020707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BOTTOM 3 makers</a:t>
            </a:r>
          </a:p>
        </p:txBody>
      </p:sp>
    </p:spTree>
    <p:extLst>
      <p:ext uri="{BB962C8B-B14F-4D97-AF65-F5344CB8AC3E}">
        <p14:creationId xmlns:p14="http://schemas.microsoft.com/office/powerpoint/2010/main" val="33097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2C601-E076-4B7C-8F42-460BF85968A4}"/>
              </a:ext>
            </a:extLst>
          </p:cNvPr>
          <p:cNvSpPr txBox="1"/>
          <p:nvPr/>
        </p:nvSpPr>
        <p:spPr>
          <a:xfrm>
            <a:off x="1036672" y="906245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top 5 states with the highest penetration rate in 2-wheeler and 4-wheeler EV sales in FY 2024.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848A4-A584-4C48-8DB3-A933DFB6A5A8}"/>
              </a:ext>
            </a:extLst>
          </p:cNvPr>
          <p:cNvSpPr txBox="1"/>
          <p:nvPr/>
        </p:nvSpPr>
        <p:spPr>
          <a:xfrm>
            <a:off x="1036672" y="1981767"/>
            <a:ext cx="8193592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We had two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seperate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names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Andman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&amp; Nicobar Island so we made them one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electric_vehicle_sales_by_state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'Andaman &amp; Nicobar Island'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'Andaman &amp; Nicobar'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A2CE5-A57E-44D4-8A2B-4FDE92C1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1" y="3302284"/>
            <a:ext cx="4832409" cy="219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6A672-1F55-49E6-8DB0-F088BCB4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2283"/>
            <a:ext cx="4915754" cy="2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B4E7A-CBC9-4A0C-BFB3-2FF456C601B8}"/>
              </a:ext>
            </a:extLst>
          </p:cNvPr>
          <p:cNvSpPr txBox="1"/>
          <p:nvPr/>
        </p:nvSpPr>
        <p:spPr>
          <a:xfrm>
            <a:off x="1247097" y="95785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the states with negative penetration (decline) in EV sales from 2022 to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73D0-FB5C-41CB-BEAA-D07EC153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7" y="2601895"/>
            <a:ext cx="6291231" cy="19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2FB1D-2FD8-4B1D-B63E-7F860D47D77D}"/>
              </a:ext>
            </a:extLst>
          </p:cNvPr>
          <p:cNvSpPr txBox="1"/>
          <p:nvPr/>
        </p:nvSpPr>
        <p:spPr>
          <a:xfrm>
            <a:off x="994733" y="612206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are the quarterly trends based on sales volume for the top 5 EV makers (4-wheelers) from 2022 to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049D5-C421-4488-8D21-208254BFF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3" r="1525" b="2914"/>
          <a:stretch/>
        </p:blipFill>
        <p:spPr>
          <a:xfrm>
            <a:off x="9550402" y="1434708"/>
            <a:ext cx="2470089" cy="128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8016F-1A0A-4314-8FB7-58B34E12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33" y="1434708"/>
            <a:ext cx="8384160" cy="5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20608-18AA-4E9D-85A2-8719FE38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05" y="2767179"/>
            <a:ext cx="6722314" cy="132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C7B48-62A3-452B-99A9-DBF02C1B4B7D}"/>
              </a:ext>
            </a:extLst>
          </p:cNvPr>
          <p:cNvSpPr txBox="1"/>
          <p:nvPr/>
        </p:nvSpPr>
        <p:spPr>
          <a:xfrm>
            <a:off x="1308905" y="1060424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do the EV sales and penetration rates in Delhi compare to Karnataka for 2024</a:t>
            </a:r>
          </a:p>
        </p:txBody>
      </p:sp>
    </p:spTree>
    <p:extLst>
      <p:ext uri="{BB962C8B-B14F-4D97-AF65-F5344CB8AC3E}">
        <p14:creationId xmlns:p14="http://schemas.microsoft.com/office/powerpoint/2010/main" val="17255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7D9D-35EF-4BDD-8DDD-AFA471C8305C}"/>
              </a:ext>
            </a:extLst>
          </p:cNvPr>
          <p:cNvSpPr txBox="1"/>
          <p:nvPr/>
        </p:nvSpPr>
        <p:spPr>
          <a:xfrm>
            <a:off x="1050722" y="813543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down the compounded annual growth rate (CAGR) in 4-wheeler units for the top 5 makers from 2022 to 2024.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ADF-BC84-4A48-8074-718D8ACA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22" y="2261732"/>
            <a:ext cx="6754750" cy="18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A6CDF-7259-4F70-890E-DA668245C0F1}"/>
              </a:ext>
            </a:extLst>
          </p:cNvPr>
          <p:cNvSpPr txBox="1"/>
          <p:nvPr/>
        </p:nvSpPr>
        <p:spPr>
          <a:xfrm>
            <a:off x="1109444" y="83023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down the top 10 states that had the highest compounded annual growth rate (CAGR) from 2022 to 2024 in total vehicles sold.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47EC6-C414-45FF-B1C2-E427C4BAA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"/>
          <a:stretch/>
        </p:blipFill>
        <p:spPr>
          <a:xfrm>
            <a:off x="1109444" y="2457973"/>
            <a:ext cx="7582706" cy="3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383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AtliQ Motors Project provided by codebasics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Motors Project</dc:title>
  <dc:creator>Abhimanyu Singh</dc:creator>
  <cp:lastModifiedBy>Abhimanyu Singh</cp:lastModifiedBy>
  <cp:revision>17</cp:revision>
  <dcterms:created xsi:type="dcterms:W3CDTF">2024-10-09T15:22:10Z</dcterms:created>
  <dcterms:modified xsi:type="dcterms:W3CDTF">2024-10-10T10:34:05Z</dcterms:modified>
</cp:coreProperties>
</file>