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9" r:id="rId2"/>
    <p:sldId id="284" r:id="rId3"/>
    <p:sldId id="285" r:id="rId4"/>
    <p:sldId id="291" r:id="rId5"/>
    <p:sldId id="276" r:id="rId6"/>
    <p:sldId id="273" r:id="rId7"/>
    <p:sldId id="274" r:id="rId8"/>
    <p:sldId id="280" r:id="rId9"/>
    <p:sldId id="288" r:id="rId10"/>
    <p:sldId id="278" r:id="rId11"/>
    <p:sldId id="290" r:id="rId12"/>
    <p:sldId id="292" r:id="rId13"/>
    <p:sldId id="282" r:id="rId1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52BF8A"/>
    <a:srgbClr val="3F6EC2"/>
    <a:srgbClr val="4F81BD"/>
    <a:srgbClr val="6187CB"/>
    <a:srgbClr val="0070C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1" autoAdjust="0"/>
  </p:normalViewPr>
  <p:slideViewPr>
    <p:cSldViewPr>
      <p:cViewPr varScale="1">
        <p:scale>
          <a:sx n="115" d="100"/>
          <a:sy n="115" d="100"/>
        </p:scale>
        <p:origin x="86" y="6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3486" y="-9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B0883A3-2316-4187-B003-0C4F237B7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ACAC143-1B72-48B2-8D15-9D082F0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8300" y="254000"/>
            <a:ext cx="6280150" cy="4710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grpSp>
        <p:nvGrpSpPr>
          <p:cNvPr id="9" name="Group 1"/>
          <p:cNvGrpSpPr>
            <a:grpSpLocks/>
          </p:cNvGrpSpPr>
          <p:nvPr/>
        </p:nvGrpSpPr>
        <p:grpSpPr bwMode="auto">
          <a:xfrm>
            <a:off x="262572" y="5352733"/>
            <a:ext cx="6546006" cy="3576528"/>
            <a:chOff x="155575" y="5643563"/>
            <a:chExt cx="6986588" cy="3427412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155575" y="5643563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55575" y="6121400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55575" y="6604000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55575" y="7116763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55575" y="7596188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55575" y="8075613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55575" y="8589963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55575" y="9070975"/>
              <a:ext cx="6986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7391" tIns="48697" rIns="97391" bIns="48697" anchor="ctr"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571311" y="9001055"/>
            <a:ext cx="389662" cy="27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08" tIns="50704" rIns="101408" bIns="50704" anchor="ctr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9pPr>
          </a:lstStyle>
          <a:p>
            <a:pPr algn="r">
              <a:defRPr/>
            </a:pPr>
            <a:fld id="{34861E4D-5AE0-4386-916F-4EF3C89EE39C}" type="slidenum">
              <a:rPr lang="en-US" altLang="en-US" sz="1100" smtClean="0">
                <a:solidFill>
                  <a:schemeClr val="tx1"/>
                </a:solidFill>
              </a:rPr>
              <a:pPr algn="r">
                <a:defRPr/>
              </a:pPr>
              <a:t>‹#›</a:t>
            </a:fld>
            <a:endParaRPr lang="en-US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1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681298" y="9001055"/>
            <a:ext cx="279676" cy="27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08" tIns="50704" rIns="101408" bIns="50704" anchor="ctr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Book Antiqua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ook Antiqua" pitchFamily="18" charset="0"/>
              </a:defRPr>
            </a:lvl9pPr>
          </a:lstStyle>
          <a:p>
            <a:pPr algn="r">
              <a:defRPr/>
            </a:pPr>
            <a:fld id="{34861E4D-5AE0-4386-916F-4EF3C89EE39C}" type="slidenum">
              <a:rPr lang="en-US" altLang="en-US" sz="1100">
                <a:solidFill>
                  <a:schemeClr val="tx1"/>
                </a:solidFill>
              </a:rPr>
              <a:pPr algn="r">
                <a:defRPr/>
              </a:pPr>
              <a:t>1</a:t>
            </a:fld>
            <a:endParaRPr lang="en-US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Slide Image Placeholder 17"/>
          <p:cNvSpPr>
            <a:spLocks noGrp="1" noRot="1" noChangeAspect="1"/>
          </p:cNvSpPr>
          <p:nvPr>
            <p:ph type="sldImg"/>
          </p:nvPr>
        </p:nvSpPr>
        <p:spPr>
          <a:xfrm>
            <a:off x="368300" y="254000"/>
            <a:ext cx="6280150" cy="4710113"/>
          </a:xfrm>
        </p:spPr>
      </p:sp>
      <p:sp>
        <p:nvSpPr>
          <p:cNvPr id="19" name="Notes Placeholder 18"/>
          <p:cNvSpPr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6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7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8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6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2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1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3288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0831" y="1414948"/>
            <a:ext cx="7546228" cy="1375834"/>
          </a:xfrm>
        </p:spPr>
        <p:txBody>
          <a:bodyPr lIns="0" rIns="0" anchor="b" anchorCtr="0"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/>
              <a:t>CLICK TO EDIT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0830" y="2790782"/>
            <a:ext cx="7567594" cy="1200329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18758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9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2659"/>
            <a:ext cx="5111750" cy="52063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523"/>
            <a:ext cx="3008313" cy="38725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435100"/>
            <a:ext cx="3008313" cy="2540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142" y="495068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7142" y="76286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7142" y="5517424"/>
            <a:ext cx="5486400" cy="8548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92288" y="5061215"/>
            <a:ext cx="54864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Risk Management and Financial Institutions, 4e, Chapter 5,  Copyright © John C. Hull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AE76CE-3864-4402-8D42-67A3F06CF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6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Risk Management and Financial Institutions, 4e, Chapter 5,  Copyright © John C. Hull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1FB596-68D3-4F05-9213-6D4D99BCE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02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Risk Management and Financial Institutions, 4e, Chapter 5,  Copyright © John C. Hull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84C604-A90E-4B3E-8EAE-96BC10182A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1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772003"/>
            <a:ext cx="8445500" cy="5533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74637"/>
            <a:ext cx="8445500" cy="5686891"/>
          </a:xfrm>
        </p:spPr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16" y="4406900"/>
            <a:ext cx="83163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16" y="2906713"/>
            <a:ext cx="83163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89880"/>
            <a:ext cx="41481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0" y="1429642"/>
            <a:ext cx="4148138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89880"/>
            <a:ext cx="41497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9642"/>
            <a:ext cx="4149725" cy="45916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97352"/>
            <a:ext cx="494283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941168"/>
            <a:ext cx="4402044" cy="888020"/>
          </a:xfrm>
        </p:spPr>
        <p:txBody>
          <a:bodyPr>
            <a:normAutofit/>
          </a:bodyPr>
          <a:lstStyle>
            <a:lvl1pPr>
              <a:defRPr sz="2000" b="0" i="1"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19120" y="1628800"/>
            <a:ext cx="4402044" cy="30629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1">
                <a:latin typeface="Georgia"/>
              </a:defRPr>
            </a:lvl1pPr>
            <a:lvl2pPr marL="457200" indent="0">
              <a:lnSpc>
                <a:spcPct val="100000"/>
              </a:lnSpc>
              <a:buFontTx/>
              <a:buNone/>
              <a:defRPr/>
            </a:lvl2pPr>
            <a:lvl3pPr marL="914400" indent="0">
              <a:lnSpc>
                <a:spcPct val="100000"/>
              </a:lnSpc>
              <a:buFontTx/>
              <a:buNone/>
              <a:defRPr/>
            </a:lvl3pPr>
            <a:lvl4pPr marL="1371600" indent="0">
              <a:lnSpc>
                <a:spcPct val="100000"/>
              </a:lnSpc>
              <a:buFontTx/>
              <a:buNone/>
              <a:defRPr/>
            </a:lvl4pPr>
            <a:lvl5pPr marL="18288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lipArt Placeholder 12"/>
          <p:cNvSpPr>
            <a:spLocks noGrp="1"/>
          </p:cNvSpPr>
          <p:nvPr>
            <p:ph type="clipArt" sz="quarter" idx="14"/>
          </p:nvPr>
        </p:nvSpPr>
        <p:spPr>
          <a:xfrm>
            <a:off x="2296" y="1628800"/>
            <a:ext cx="4377018" cy="3062941"/>
          </a:xfrm>
        </p:spPr>
        <p:txBody>
          <a:bodyPr/>
          <a:lstStyle/>
          <a:p>
            <a:r>
              <a:rPr lang="en-US"/>
              <a:t>Click icon to add clip art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81000" y="5013512"/>
            <a:ext cx="3367088" cy="369888"/>
          </a:xfrm>
        </p:spPr>
        <p:txBody>
          <a:bodyPr>
            <a:normAutofit/>
          </a:bodyPr>
          <a:lstStyle>
            <a:lvl1pPr marL="0" indent="0">
              <a:buNone/>
              <a:defRPr sz="14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249" y="44624"/>
            <a:ext cx="750066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764704"/>
            <a:ext cx="8445500" cy="553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4942830" cy="26064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1000" b="0">
                <a:solidFill>
                  <a:srgbClr val="000000"/>
                </a:solidFill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 spc="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26494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zheimer.mb.ca/wp-content/uploads/2013/09/2014-Dementia-Fall-Risk-Checklist-template.pdf" TargetMode="External"/><Relationship Id="rId5" Type="http://schemas.openxmlformats.org/officeDocument/2006/relationships/hyperlink" Target="https://www.canada.ca/en/national-seniors-council/programs/publications-reports/2017/review-social-isolation-seniors.html" TargetMode="External"/><Relationship Id="rId4" Type="http://schemas.openxmlformats.org/officeDocument/2006/relationships/hyperlink" Target="https://www.ncbi.nlm.nih.gov/pmc/articles/PMC491045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93943" y="2325584"/>
            <a:ext cx="8305800" cy="1375834"/>
          </a:xfrm>
        </p:spPr>
        <p:txBody>
          <a:bodyPr>
            <a:noAutofit/>
          </a:bodyPr>
          <a:lstStyle/>
          <a:p>
            <a:r>
              <a:rPr lang="en-US" sz="2800" dirty="0"/>
              <a:t>MMAI 894</a:t>
            </a:r>
            <a:br>
              <a:rPr lang="en-US" sz="2800" dirty="0"/>
            </a:br>
            <a:r>
              <a:rPr lang="en-US" sz="2800" dirty="0"/>
              <a:t>Deep Learning</a:t>
            </a:r>
            <a:br>
              <a:rPr lang="en-US" sz="3200" dirty="0"/>
            </a:br>
            <a:br>
              <a:rPr lang="en-US" sz="2800" dirty="0"/>
            </a:br>
            <a:r>
              <a:rPr lang="en-US" sz="3200" dirty="0"/>
              <a:t>RF-Based Fall Monitoring Using Convolutional Neural Networks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E0C2D8-1D58-4F42-AFF4-B8861C77E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270" y="3962400"/>
            <a:ext cx="7567594" cy="732508"/>
          </a:xfrm>
        </p:spPr>
        <p:txBody>
          <a:bodyPr/>
          <a:lstStyle/>
          <a:p>
            <a:r>
              <a:rPr lang="en-US" sz="2000" dirty="0"/>
              <a:t>Master of Management in Artificial Intelligence</a:t>
            </a:r>
          </a:p>
          <a:p>
            <a:r>
              <a:rPr lang="en-US" sz="1800" dirty="0"/>
              <a:t>18 Dec 2018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7489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Major achievements of </a:t>
            </a:r>
            <a:r>
              <a:rPr lang="en-CA" altLang="zh-CN" dirty="0" err="1"/>
              <a:t>Aryokee</a:t>
            </a:r>
            <a:endParaRPr lang="zh-CN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1F607E-18BE-4E36-9850-227869AADD1E}"/>
              </a:ext>
            </a:extLst>
          </p:cNvPr>
          <p:cNvGrpSpPr/>
          <p:nvPr/>
        </p:nvGrpSpPr>
        <p:grpSpPr>
          <a:xfrm>
            <a:off x="7152901" y="1295400"/>
            <a:ext cx="1219200" cy="1040820"/>
            <a:chOff x="758715" y="399818"/>
            <a:chExt cx="1926945" cy="1680797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1FF4B04-7800-416C-ADF4-92F09C56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5CD60CA-577C-4775-A0BB-60041BA8C7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rgbClr val="3F6E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3532568A-8B6E-48BA-B142-6831D270B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A4124D8-7C7A-40D6-B1EF-A176515AA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29F0AF2-C0CC-42CB-8848-28CD47D1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92AD346-1C32-445B-B6EB-9087F6CF1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21C3254-851A-409B-B3C6-43F30D1D5043}"/>
                </a:ext>
              </a:extLst>
            </p:cNvPr>
            <p:cNvSpPr>
              <a:spLocks/>
            </p:cNvSpPr>
            <p:nvPr/>
          </p:nvSpPr>
          <p:spPr bwMode="auto">
            <a:xfrm rot="5640964" flipH="1">
              <a:off x="1731420" y="927777"/>
              <a:ext cx="552544" cy="513102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3F6E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C01DFA48-2FAD-4C7C-AC64-98EAD19AC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rgbClr val="3F6EC2">
                <a:lumMod val="75000"/>
              </a:srgb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ED2BFFC-6CE1-4524-BA6D-3D431E25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2F0783A-8FEF-4562-AD0A-6F99E5D62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C16B307A-DF94-45CE-B056-0E87396FA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45E7A8B-60F5-4565-93F0-5A271CD7F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D7C128A-DFDE-4897-8E9E-B3113FC67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1C9E5EB1-38C0-4BFC-9745-872195F8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20FE78D5-34A2-4916-BB87-72ED249BF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132DDCF0-B226-4B57-8387-B0C2CCB84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A06F4C0-3525-473F-802D-48FBE6A6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2E18CA3-CCF2-4E85-878C-6D174C3C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0022EE-A0D4-4F1A-A3CE-C0D603822E73}"/>
                </a:ext>
              </a:extLst>
            </p:cNvPr>
            <p:cNvSpPr txBox="1"/>
            <p:nvPr/>
          </p:nvSpPr>
          <p:spPr>
            <a:xfrm>
              <a:off x="1043216" y="1723798"/>
              <a:ext cx="1387645" cy="2733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Generalization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3386AA-3381-48FB-9A4B-A4BFA6953337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Arial" pitchFamily="34" charset="0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B3A53B-05DD-4EFA-8F91-3A1A2AF5B1DF}"/>
                </a:ext>
              </a:extLst>
            </p:cNvPr>
            <p:cNvSpPr txBox="1"/>
            <p:nvPr/>
          </p:nvSpPr>
          <p:spPr>
            <a:xfrm>
              <a:off x="2167620" y="1503212"/>
              <a:ext cx="293699" cy="223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EA176C-6A49-4C65-A183-B81370B53313}"/>
              </a:ext>
            </a:extLst>
          </p:cNvPr>
          <p:cNvGrpSpPr/>
          <p:nvPr/>
        </p:nvGrpSpPr>
        <p:grpSpPr>
          <a:xfrm>
            <a:off x="7177335" y="2845380"/>
            <a:ext cx="1219200" cy="1040820"/>
            <a:chOff x="758715" y="399818"/>
            <a:chExt cx="1926945" cy="1680797"/>
          </a:xfrm>
        </p:grpSpPr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F066E3B0-3CAF-4E98-920E-345808782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37670A59-5A83-48CC-8A8F-70BA4B8D3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rgbClr val="3F6E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3E72F872-4752-4170-BD42-2786C795A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ECD69E99-6F74-4E88-BBEC-36B2BB1F9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069E25BB-0865-437A-A3B8-541723E7E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A965C3EF-8CE8-49BE-8DAE-E2D5B0D0E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23A0ADB1-EE7D-4636-B73A-F4F6E9477FAC}"/>
                </a:ext>
              </a:extLst>
            </p:cNvPr>
            <p:cNvSpPr>
              <a:spLocks/>
            </p:cNvSpPr>
            <p:nvPr/>
          </p:nvSpPr>
          <p:spPr bwMode="auto">
            <a:xfrm rot="5640964" flipH="1">
              <a:off x="1731420" y="927777"/>
              <a:ext cx="552544" cy="513102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3F6E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31">
              <a:extLst>
                <a:ext uri="{FF2B5EF4-FFF2-40B4-BE49-F238E27FC236}">
                  <a16:creationId xmlns:a16="http://schemas.microsoft.com/office/drawing/2014/main" id="{733EF097-BA54-42A3-BF94-620B60AC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rgbClr val="3F6EC2">
                <a:lumMod val="75000"/>
              </a:srgb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28DB39B1-14BD-4BCC-A284-0D454C8C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AFE30287-2A4E-4CBF-A1B0-16BD1F69F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6870C5EE-BA0C-4C0D-98DF-EE454959C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7FBDF6AD-BC5A-49FC-A295-6555398A1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3FF6E33B-CAB5-4EE3-8FB8-DE0033154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59F58394-5A2B-4D06-8949-02CFAF749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A9B63602-9695-4BC2-84D7-D33DD13E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EAED7A29-4D6E-4B2E-9ABD-65B6039F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3AC2CE3B-343E-4D02-AA69-9AA245963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FB1D3A1E-6355-4E89-BAEA-32D43A4BE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431C9F-B69C-4BF0-94E8-76D1F09F2534}"/>
                </a:ext>
              </a:extLst>
            </p:cNvPr>
            <p:cNvSpPr txBox="1"/>
            <p:nvPr/>
          </p:nvSpPr>
          <p:spPr>
            <a:xfrm>
              <a:off x="1043216" y="1723798"/>
              <a:ext cx="1387645" cy="2733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Other motions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5828B0-CF87-4411-9BD6-A2C78EBBA574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Arial" pitchFamily="34" charset="0"/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29C0DAE-B6FE-47E6-8F4A-B3762862CC68}"/>
                </a:ext>
              </a:extLst>
            </p:cNvPr>
            <p:cNvSpPr txBox="1"/>
            <p:nvPr/>
          </p:nvSpPr>
          <p:spPr>
            <a:xfrm>
              <a:off x="2167620" y="1503212"/>
              <a:ext cx="293699" cy="223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E786386-14CB-44F9-901F-A24AF6FEB771}"/>
              </a:ext>
            </a:extLst>
          </p:cNvPr>
          <p:cNvGrpSpPr/>
          <p:nvPr/>
        </p:nvGrpSpPr>
        <p:grpSpPr>
          <a:xfrm>
            <a:off x="7177335" y="4293180"/>
            <a:ext cx="1219200" cy="1040820"/>
            <a:chOff x="758715" y="399818"/>
            <a:chExt cx="1926945" cy="1680797"/>
          </a:xfrm>
        </p:grpSpPr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3491A353-257D-411A-838A-A7D02F52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3" y="541943"/>
              <a:ext cx="1643723" cy="1127742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395B6AA1-23C0-421D-ACB6-97A37F97C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rgbClr val="3F6E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6F26EA3F-2066-435E-944A-26E394C99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9B6EBF44-D06B-403D-A165-403ACB6E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131FE5B5-E3EE-4026-B704-A76F8B35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48A1720F-0D88-47F3-8299-7F38D0302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AA6DA6C1-CFF2-4407-94AB-E40250E73A98}"/>
                </a:ext>
              </a:extLst>
            </p:cNvPr>
            <p:cNvSpPr>
              <a:spLocks/>
            </p:cNvSpPr>
            <p:nvPr/>
          </p:nvSpPr>
          <p:spPr bwMode="auto">
            <a:xfrm rot="6855303" flipH="1">
              <a:off x="1804258" y="1096056"/>
              <a:ext cx="552543" cy="513101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3F6E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31">
              <a:extLst>
                <a:ext uri="{FF2B5EF4-FFF2-40B4-BE49-F238E27FC236}">
                  <a16:creationId xmlns:a16="http://schemas.microsoft.com/office/drawing/2014/main" id="{D73D6247-46C7-4066-9CD7-43FA30744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rgbClr val="3F6EC2">
                <a:lumMod val="75000"/>
              </a:srgb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CB83052-55BF-4893-B1F9-5716859E5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0699076F-BDC5-4F22-91B4-37DC6A12D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969CE624-DC63-4E16-9523-5CD54601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229488A4-CA41-431C-A6CD-B472835DE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CA47E99B-AA53-461E-8AC9-B82A5C64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9C25CE19-0F46-4870-83F9-8CFEBCF6A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52BF8A"/>
            </a:solidFill>
            <a:ln w="9525" cap="flat">
              <a:solidFill>
                <a:srgbClr val="52BF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34B41886-1A7C-4B22-A78B-4A5EF0B37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rgbClr val="E9BB27"/>
            </a:solidFill>
            <a:ln w="9525" cap="flat">
              <a:solidFill>
                <a:srgbClr val="E9BB2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3C6DA13C-A7D7-4CC7-9BB2-F045A2848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13C85089-95E3-4382-B7B7-260EEB06F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DC74FD40-C584-4727-8A32-0A1C724A8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rgbClr val="E45F56"/>
            </a:solidFill>
            <a:ln w="9525" cap="flat">
              <a:solidFill>
                <a:srgbClr val="E45F5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9068A9-AA6F-4014-BF42-533E0D81FBF2}"/>
                </a:ext>
              </a:extLst>
            </p:cNvPr>
            <p:cNvSpPr txBox="1"/>
            <p:nvPr/>
          </p:nvSpPr>
          <p:spPr>
            <a:xfrm>
              <a:off x="1043216" y="1723798"/>
              <a:ext cx="1387645" cy="2733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100" b="1" kern="0" dirty="0">
                  <a:solidFill>
                    <a:prstClr val="white"/>
                  </a:solidFill>
                  <a:cs typeface="Arial" pitchFamily="34" charset="0"/>
                </a:rPr>
                <a:t>Fall Patterns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F53888-ECC7-4518-9F7E-3B499E37629B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Arial" pitchFamily="34" charset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66C601E-257A-41BC-9EB2-8CE745304BC4}"/>
                </a:ext>
              </a:extLst>
            </p:cNvPr>
            <p:cNvSpPr txBox="1"/>
            <p:nvPr/>
          </p:nvSpPr>
          <p:spPr>
            <a:xfrm>
              <a:off x="2167620" y="1503212"/>
              <a:ext cx="293699" cy="223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3B2BF902-9019-456B-B3DA-A418D6F9E47E}"/>
              </a:ext>
            </a:extLst>
          </p:cNvPr>
          <p:cNvSpPr/>
          <p:nvPr/>
        </p:nvSpPr>
        <p:spPr>
          <a:xfrm>
            <a:off x="442513" y="3250627"/>
            <a:ext cx="6304853" cy="369332"/>
          </a:xfrm>
          <a:prstGeom prst="rect">
            <a:avLst/>
          </a:prstGeom>
          <a:solidFill>
            <a:srgbClr val="3F6EC2"/>
          </a:solidFill>
        </p:spPr>
        <p:txBody>
          <a:bodyPr wrap="square" rtlCol="0" anchor="ctr">
            <a:spAutoFit/>
          </a:bodyPr>
          <a:lstStyle/>
          <a:p>
            <a:r>
              <a:rPr lang="en-CA" b="1" dirty="0" err="1">
                <a:solidFill>
                  <a:schemeClr val="bg1"/>
                </a:solidFill>
              </a:rPr>
              <a:t>Aryokee</a:t>
            </a:r>
            <a:r>
              <a:rPr lang="en-CA" b="1" dirty="0">
                <a:solidFill>
                  <a:schemeClr val="bg1"/>
                </a:solidFill>
              </a:rPr>
              <a:t> works in the presence of other sources of motion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F47BEC-64A1-4A27-9A42-7AF3A34828EA}"/>
              </a:ext>
            </a:extLst>
          </p:cNvPr>
          <p:cNvSpPr/>
          <p:nvPr/>
        </p:nvSpPr>
        <p:spPr>
          <a:xfrm>
            <a:off x="442513" y="4710116"/>
            <a:ext cx="6303135" cy="369332"/>
          </a:xfrm>
          <a:prstGeom prst="rect">
            <a:avLst/>
          </a:prstGeom>
          <a:solidFill>
            <a:srgbClr val="3F6EC2"/>
          </a:solidFill>
        </p:spPr>
        <p:txBody>
          <a:bodyPr wrap="square" rtlCol="0" anchor="ctr">
            <a:spAutoFit/>
          </a:bodyPr>
          <a:lstStyle/>
          <a:p>
            <a:r>
              <a:rPr lang="en-CA" b="1" dirty="0" err="1">
                <a:solidFill>
                  <a:schemeClr val="bg1"/>
                </a:solidFill>
              </a:rPr>
              <a:t>Aryokee</a:t>
            </a:r>
            <a:r>
              <a:rPr lang="en-CA" b="1" dirty="0">
                <a:solidFill>
                  <a:schemeClr val="bg1"/>
                </a:solidFill>
              </a:rPr>
              <a:t> deals with complex activities and fall patterns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53AAFB-C7E7-40ED-8FA5-FA024A302FC5}"/>
              </a:ext>
            </a:extLst>
          </p:cNvPr>
          <p:cNvSpPr txBox="1"/>
          <p:nvPr/>
        </p:nvSpPr>
        <p:spPr>
          <a:xfrm>
            <a:off x="442513" y="1691236"/>
            <a:ext cx="6309310" cy="369332"/>
          </a:xfrm>
          <a:prstGeom prst="rect">
            <a:avLst/>
          </a:prstGeom>
          <a:solidFill>
            <a:srgbClr val="3F6EC2"/>
          </a:solidFill>
        </p:spPr>
        <p:txBody>
          <a:bodyPr wrap="square" rtlCol="0" anchor="ctr">
            <a:spAutoFit/>
          </a:bodyPr>
          <a:lstStyle/>
          <a:p>
            <a:r>
              <a:rPr lang="en-CA" b="1" dirty="0" err="1">
                <a:solidFill>
                  <a:schemeClr val="bg1"/>
                </a:solidFill>
              </a:rPr>
              <a:t>Aryokee</a:t>
            </a:r>
            <a:r>
              <a:rPr lang="en-CA" b="1" dirty="0">
                <a:solidFill>
                  <a:schemeClr val="bg1"/>
                </a:solidFill>
              </a:rPr>
              <a:t> generalizes across people and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88101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249" y="44624"/>
            <a:ext cx="7880351" cy="648072"/>
          </a:xfrm>
        </p:spPr>
        <p:txBody>
          <a:bodyPr/>
          <a:lstStyle/>
          <a:p>
            <a:r>
              <a:rPr lang="en-US" dirty="0"/>
              <a:t>Gaps Identified; Improvements;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E8E08-654A-4B5C-8303-80D58221A2A5}"/>
              </a:ext>
            </a:extLst>
          </p:cNvPr>
          <p:cNvSpPr/>
          <p:nvPr/>
        </p:nvSpPr>
        <p:spPr>
          <a:xfrm>
            <a:off x="1524001" y="3300695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Increase the 2-stage Cascading CNN classifier to 3-stage CNN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overhead but performance gain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974B2-5693-4E23-A9E6-F4A169712142}"/>
              </a:ext>
            </a:extLst>
          </p:cNvPr>
          <p:cNvSpPr/>
          <p:nvPr/>
        </p:nvSpPr>
        <p:spPr>
          <a:xfrm>
            <a:off x="376882" y="1088333"/>
            <a:ext cx="8032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Gaps in the Paper: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D7DAD7-ABF2-490F-8D45-42578AFDB374}"/>
              </a:ext>
            </a:extLst>
          </p:cNvPr>
          <p:cNvGrpSpPr/>
          <p:nvPr/>
        </p:nvGrpSpPr>
        <p:grpSpPr>
          <a:xfrm>
            <a:off x="587643" y="1631797"/>
            <a:ext cx="763707" cy="145102"/>
            <a:chOff x="762000" y="1680049"/>
            <a:chExt cx="763707" cy="1451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EF9FD71-BFDE-4BE0-812B-198AAA6B29A4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3CF54C9-CCCD-40F3-82EF-4AEE42091DA2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8221172-8126-4D07-995C-96A598C52271}"/>
              </a:ext>
            </a:extLst>
          </p:cNvPr>
          <p:cNvSpPr/>
          <p:nvPr/>
        </p:nvSpPr>
        <p:spPr>
          <a:xfrm>
            <a:off x="1423883" y="1499358"/>
            <a:ext cx="8032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Lack of information regarding training time and prediction time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4E7899-914D-430C-B9EE-339BA19E665F}"/>
              </a:ext>
            </a:extLst>
          </p:cNvPr>
          <p:cNvGrpSpPr/>
          <p:nvPr/>
        </p:nvGrpSpPr>
        <p:grpSpPr>
          <a:xfrm>
            <a:off x="587643" y="2083777"/>
            <a:ext cx="763707" cy="145102"/>
            <a:chOff x="762000" y="1680049"/>
            <a:chExt cx="763707" cy="1451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8D10868-79A5-4D0C-9C25-68D54AB01360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C26F13A-F2CC-4182-AFA7-4B08913FB492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EA1457F-BBDD-47E9-9933-1C32E64D96C1}"/>
              </a:ext>
            </a:extLst>
          </p:cNvPr>
          <p:cNvSpPr/>
          <p:nvPr/>
        </p:nvSpPr>
        <p:spPr>
          <a:xfrm>
            <a:off x="1423883" y="1951338"/>
            <a:ext cx="8032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was created using a controlled environment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A16D5B-2F5A-4922-BF5C-158847BFAE98}"/>
              </a:ext>
            </a:extLst>
          </p:cNvPr>
          <p:cNvSpPr/>
          <p:nvPr/>
        </p:nvSpPr>
        <p:spPr>
          <a:xfrm>
            <a:off x="376882" y="2895600"/>
            <a:ext cx="8032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Suggested Improvements: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861DA8-3100-40C8-982F-C15F2421895A}"/>
              </a:ext>
            </a:extLst>
          </p:cNvPr>
          <p:cNvGrpSpPr/>
          <p:nvPr/>
        </p:nvGrpSpPr>
        <p:grpSpPr>
          <a:xfrm>
            <a:off x="587643" y="3365742"/>
            <a:ext cx="763707" cy="145102"/>
            <a:chOff x="762000" y="1680049"/>
            <a:chExt cx="763707" cy="1451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7E0D925-3331-4DC5-A42C-6C8D24C3441F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B939B73-4479-44B3-9C2A-7E962F3E4772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33A6DB7-3AFE-4BCF-9617-6E6BB7263D1D}"/>
              </a:ext>
            </a:extLst>
          </p:cNvPr>
          <p:cNvSpPr/>
          <p:nvPr/>
        </p:nvSpPr>
        <p:spPr>
          <a:xfrm>
            <a:off x="380511" y="4508407"/>
            <a:ext cx="8032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Future Applications: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42F985-7D49-449E-99DF-76D858303DA1}"/>
              </a:ext>
            </a:extLst>
          </p:cNvPr>
          <p:cNvSpPr/>
          <p:nvPr/>
        </p:nvSpPr>
        <p:spPr>
          <a:xfrm>
            <a:off x="1066800" y="4949967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/>
              <a:t>3D </a:t>
            </a:r>
            <a:r>
              <a:rPr lang="en-CA" dirty="0" err="1"/>
              <a:t>ConvNet</a:t>
            </a:r>
            <a:r>
              <a:rPr lang="en-CA" dirty="0"/>
              <a:t> with time applications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9514DC-F257-4DA3-A3C5-E3D0BDF94E22}"/>
              </a:ext>
            </a:extLst>
          </p:cNvPr>
          <p:cNvGrpSpPr/>
          <p:nvPr/>
        </p:nvGrpSpPr>
        <p:grpSpPr>
          <a:xfrm>
            <a:off x="587643" y="5016508"/>
            <a:ext cx="763707" cy="145102"/>
            <a:chOff x="762000" y="1680049"/>
            <a:chExt cx="763707" cy="1451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BB303A9-072C-408C-B4DA-E0898070CC85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B42998-9101-45D0-A891-463E95A01A77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6B127D7-6BEF-4D4C-AB40-D7478886ADDB}"/>
              </a:ext>
            </a:extLst>
          </p:cNvPr>
          <p:cNvSpPr/>
          <p:nvPr/>
        </p:nvSpPr>
        <p:spPr>
          <a:xfrm>
            <a:off x="1325950" y="538584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Live Surgery (w/ CT or MRI)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D28F86-AF41-4414-8A08-85E510DF6479}"/>
              </a:ext>
            </a:extLst>
          </p:cNvPr>
          <p:cNvSpPr/>
          <p:nvPr/>
        </p:nvSpPr>
        <p:spPr>
          <a:xfrm>
            <a:off x="1325950" y="5714923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Creature detection based on motion patterns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C8211F3-4386-471E-AADF-DD80C8B6D2AD}"/>
              </a:ext>
            </a:extLst>
          </p:cNvPr>
          <p:cNvSpPr/>
          <p:nvPr/>
        </p:nvSpPr>
        <p:spPr>
          <a:xfrm>
            <a:off x="1325950" y="605569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Weather analysis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539169-12F7-428B-9EF1-0617C6116906}"/>
              </a:ext>
            </a:extLst>
          </p:cNvPr>
          <p:cNvSpPr/>
          <p:nvPr/>
        </p:nvSpPr>
        <p:spPr>
          <a:xfrm>
            <a:off x="1325950" y="6419316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Physics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2E20DC-63A0-40C8-9FE1-5F27D4A6C24A}"/>
              </a:ext>
            </a:extLst>
          </p:cNvPr>
          <p:cNvGrpSpPr/>
          <p:nvPr/>
        </p:nvGrpSpPr>
        <p:grpSpPr>
          <a:xfrm>
            <a:off x="587643" y="4162892"/>
            <a:ext cx="763707" cy="145102"/>
            <a:chOff x="762000" y="1680049"/>
            <a:chExt cx="763707" cy="1451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BDC311-DC89-4DE7-8F67-58F0673026E1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1B98D-BE81-4F1C-B700-143178CE7EF4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E220D47-B6E6-4FFE-86F2-52777EB23A0A}"/>
              </a:ext>
            </a:extLst>
          </p:cNvPr>
          <p:cNvSpPr/>
          <p:nvPr/>
        </p:nvSpPr>
        <p:spPr>
          <a:xfrm>
            <a:off x="1423883" y="4030453"/>
            <a:ext cx="8032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Commercial viability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4858F-8EDA-46EF-AA3D-710A2547A629}"/>
              </a:ext>
            </a:extLst>
          </p:cNvPr>
          <p:cNvGrpSpPr/>
          <p:nvPr/>
        </p:nvGrpSpPr>
        <p:grpSpPr>
          <a:xfrm>
            <a:off x="587643" y="2556638"/>
            <a:ext cx="763707" cy="145102"/>
            <a:chOff x="762000" y="1680049"/>
            <a:chExt cx="763707" cy="1451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85F5E6-A656-47F9-8059-FCF4AFAD1882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CD28CC-6D00-4F51-84EC-3FEC94B35038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CEAB075-025D-45A3-BAB7-764320ACBF8F}"/>
              </a:ext>
            </a:extLst>
          </p:cNvPr>
          <p:cNvSpPr/>
          <p:nvPr/>
        </p:nvSpPr>
        <p:spPr>
          <a:xfrm>
            <a:off x="1423883" y="2424199"/>
            <a:ext cx="7415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Subjective identification of easy or hard negatives (non-falls)</a:t>
            </a:r>
          </a:p>
        </p:txBody>
      </p:sp>
    </p:spTree>
    <p:extLst>
      <p:ext uri="{BB962C8B-B14F-4D97-AF65-F5344CB8AC3E}">
        <p14:creationId xmlns:p14="http://schemas.microsoft.com/office/powerpoint/2010/main" val="18122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0" grpId="0"/>
      <p:bldP spid="44" grpId="0"/>
      <p:bldP spid="45" grpId="0"/>
      <p:bldP spid="49" grpId="0"/>
      <p:bldP spid="50" grpId="0"/>
      <p:bldP spid="54" grpId="0"/>
      <p:bldP spid="55" grpId="0"/>
      <p:bldP spid="56" grpId="0"/>
      <p:bldP spid="57" grpId="0"/>
      <p:bldP spid="37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249" y="44624"/>
            <a:ext cx="7880351" cy="64807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9D703-BE95-4CE1-B5B0-31983BC0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9" y="1219199"/>
            <a:ext cx="2710686" cy="2072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0AFF4-DD97-4601-996A-21D21252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570" y="1249230"/>
            <a:ext cx="2580662" cy="1939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37EAF-9A0A-47B4-8E7C-132F1A24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621" y="1219200"/>
            <a:ext cx="2735115" cy="2078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88B8D-D963-4F16-8DB0-0301796A3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84" y="3602270"/>
            <a:ext cx="2658232" cy="2011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A0FE9-14F2-429C-A2F3-43CA9895A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570" y="3651896"/>
            <a:ext cx="2682051" cy="2028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C6A7F-0242-4836-8043-236DEC2C8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0001" y="3602270"/>
            <a:ext cx="2602735" cy="19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C37E0DD-0366-405B-A2F2-E7CF62C1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772003"/>
            <a:ext cx="8445500" cy="5533478"/>
          </a:xfrm>
        </p:spPr>
        <p:txBody>
          <a:bodyPr>
            <a:normAutofit/>
          </a:bodyPr>
          <a:lstStyle/>
          <a:p>
            <a:r>
              <a:rPr lang="en-US" sz="1600" dirty="0"/>
              <a:t>The Paper </a:t>
            </a:r>
            <a:r>
              <a:rPr lang="en-CA" sz="1600" dirty="0"/>
              <a:t>reference</a:t>
            </a:r>
            <a:r>
              <a:rPr lang="en-US" sz="1600" dirty="0"/>
              <a:t>:</a:t>
            </a:r>
          </a:p>
          <a:p>
            <a:pPr marL="400050" lvl="1" indent="0">
              <a:buNone/>
            </a:pPr>
            <a:r>
              <a:rPr lang="en-CA" sz="1600" dirty="0" err="1"/>
              <a:t>Yonglong</a:t>
            </a:r>
            <a:r>
              <a:rPr lang="en-CA" sz="1600" dirty="0"/>
              <a:t> Tian, </a:t>
            </a:r>
            <a:r>
              <a:rPr lang="en-CA" sz="1600" dirty="0" err="1"/>
              <a:t>Guang</a:t>
            </a:r>
            <a:r>
              <a:rPr lang="en-CA" sz="1600" dirty="0"/>
              <a:t>-He Lee, Hao He, Chen-Yu Hsu, and Dina </a:t>
            </a:r>
            <a:r>
              <a:rPr lang="en-CA" sz="1600" dirty="0" err="1"/>
              <a:t>Katabi</a:t>
            </a:r>
            <a:r>
              <a:rPr lang="en-CA" sz="1600" dirty="0"/>
              <a:t>. 2018. RF-Based Fall Monitoring Using Convolutional Neural Networks. </a:t>
            </a:r>
          </a:p>
          <a:p>
            <a:pPr marL="400050" lvl="1" indent="0">
              <a:buNone/>
            </a:pPr>
            <a:r>
              <a:rPr lang="en-CA" sz="1600" dirty="0"/>
              <a:t>Proc. ACM Interact. Mob. Wearable Ubiquitous Technol. 2, 3, Article 137 (September 2018), 24 pages. </a:t>
            </a:r>
            <a:r>
              <a:rPr lang="en-CA" sz="1600" dirty="0">
                <a:hlinkClick r:id="rId3"/>
              </a:rPr>
              <a:t>https://doi.org/10.1145/3264947</a:t>
            </a:r>
            <a:endParaRPr lang="en-CA" sz="1600" dirty="0"/>
          </a:p>
          <a:p>
            <a:r>
              <a:rPr lang="en-CA" sz="1600" dirty="0"/>
              <a:t>Would like to acknowledge the work of and credit the authors and co-authors of this paper: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YONGLONG TIAN* , Massachusetts Institute of Technology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GUANG-HE LEE* , Massachusetts Institute of Technology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HAO HE* , Massachusetts Institute of Technology CHEN-YU HSU, Massachusetts Institute of Technology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DINA KATABI, Massachusetts Institute of Technology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https://www.ncbi.nlm.nih.gov/pmc/articles/PMC4910457/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https://www.canada.ca/en/national-seniors-council/programs/publications-reports/2017/review-social-isolation-seniors.html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https://www.alzheimer.mb.ca/wp-content/uploads/2013/09/2014-Dementia-Fall-Risk-Checklist-template.pdf</a:t>
            </a:r>
            <a:endParaRPr lang="en-US" sz="1600" dirty="0"/>
          </a:p>
          <a:p>
            <a:endParaRPr lang="en-US" sz="1600" dirty="0"/>
          </a:p>
          <a:p>
            <a:endParaRPr lang="en-CA" sz="1600" dirty="0"/>
          </a:p>
          <a:p>
            <a:pPr lvl="1"/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69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166" name="Freeform 5">
            <a:extLst>
              <a:ext uri="{FF2B5EF4-FFF2-40B4-BE49-F238E27FC236}">
                <a16:creationId xmlns:a16="http://schemas.microsoft.com/office/drawing/2014/main" id="{415F65E0-7DF7-4DAC-9F7F-61BFF3ED0A1E}"/>
              </a:ext>
            </a:extLst>
          </p:cNvPr>
          <p:cNvSpPr>
            <a:spLocks/>
          </p:cNvSpPr>
          <p:nvPr/>
        </p:nvSpPr>
        <p:spPr bwMode="auto">
          <a:xfrm>
            <a:off x="442711" y="1031444"/>
            <a:ext cx="7582547" cy="408021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THE PAPER</a:t>
            </a:r>
          </a:p>
        </p:txBody>
      </p:sp>
      <p:sp>
        <p:nvSpPr>
          <p:cNvPr id="167" name="Freeform 6">
            <a:extLst>
              <a:ext uri="{FF2B5EF4-FFF2-40B4-BE49-F238E27FC236}">
                <a16:creationId xmlns:a16="http://schemas.microsoft.com/office/drawing/2014/main" id="{2DF9A88C-2A9E-4679-9A5E-617C16E00E51}"/>
              </a:ext>
            </a:extLst>
          </p:cNvPr>
          <p:cNvSpPr>
            <a:spLocks/>
          </p:cNvSpPr>
          <p:nvPr/>
        </p:nvSpPr>
        <p:spPr bwMode="auto">
          <a:xfrm>
            <a:off x="7825740" y="1411702"/>
            <a:ext cx="182847" cy="272157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Oval 7">
            <a:extLst>
              <a:ext uri="{FF2B5EF4-FFF2-40B4-BE49-F238E27FC236}">
                <a16:creationId xmlns:a16="http://schemas.microsoft.com/office/drawing/2014/main" id="{4D14D254-1337-4191-AEED-4C589148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09" y="920838"/>
            <a:ext cx="735660" cy="57102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6721869-D6A2-464C-AF64-68C01F9867C2}"/>
              </a:ext>
            </a:extLst>
          </p:cNvPr>
          <p:cNvGrpSpPr/>
          <p:nvPr/>
        </p:nvGrpSpPr>
        <p:grpSpPr>
          <a:xfrm flipH="1">
            <a:off x="361352" y="1022287"/>
            <a:ext cx="472376" cy="376981"/>
            <a:chOff x="4040188" y="1374776"/>
            <a:chExt cx="4111625" cy="4108450"/>
          </a:xfrm>
          <a:solidFill>
            <a:srgbClr val="1F497D"/>
          </a:solidFill>
        </p:grpSpPr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569190D2-98FF-4AC1-9FAA-E0A6EBCF23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9C1FBFA9-D7DE-44EC-B9BF-AC5A88A5A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3" y="2368551"/>
              <a:ext cx="2117724" cy="1992311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5BF931B-A642-4A2C-8303-228FC3E480EB}"/>
              </a:ext>
            </a:extLst>
          </p:cNvPr>
          <p:cNvSpPr/>
          <p:nvPr/>
        </p:nvSpPr>
        <p:spPr>
          <a:xfrm>
            <a:off x="918275" y="1454238"/>
            <a:ext cx="662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Introduces the first ever CNN architecture for RF Based fall detection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36" name="Freeform 5">
            <a:extLst>
              <a:ext uri="{FF2B5EF4-FFF2-40B4-BE49-F238E27FC236}">
                <a16:creationId xmlns:a16="http://schemas.microsoft.com/office/drawing/2014/main" id="{B28911F2-809D-4F54-9853-0744467C1FC0}"/>
              </a:ext>
            </a:extLst>
          </p:cNvPr>
          <p:cNvSpPr>
            <a:spLocks/>
          </p:cNvSpPr>
          <p:nvPr/>
        </p:nvSpPr>
        <p:spPr bwMode="auto">
          <a:xfrm>
            <a:off x="671311" y="1916233"/>
            <a:ext cx="7582547" cy="408021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CURRENT TECHNOLOGY &amp; FALLS PROBLEMS</a:t>
            </a:r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871C94B-8369-429A-9EC5-C0F0142B6E77}"/>
              </a:ext>
            </a:extLst>
          </p:cNvPr>
          <p:cNvSpPr>
            <a:spLocks/>
          </p:cNvSpPr>
          <p:nvPr/>
        </p:nvSpPr>
        <p:spPr bwMode="auto">
          <a:xfrm>
            <a:off x="838199" y="2813044"/>
            <a:ext cx="7582547" cy="408021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BFAC0EF-4973-4A4B-A422-7BBD32477436}"/>
              </a:ext>
            </a:extLst>
          </p:cNvPr>
          <p:cNvSpPr/>
          <p:nvPr/>
        </p:nvSpPr>
        <p:spPr>
          <a:xfrm>
            <a:off x="1048756" y="2321254"/>
            <a:ext cx="662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Increased falls related injuries; Existing devices not effective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57" name="Freeform 6">
            <a:extLst>
              <a:ext uri="{FF2B5EF4-FFF2-40B4-BE49-F238E27FC236}">
                <a16:creationId xmlns:a16="http://schemas.microsoft.com/office/drawing/2014/main" id="{AAC5EBDE-6B9A-4685-AB7C-F9CF16254012}"/>
              </a:ext>
            </a:extLst>
          </p:cNvPr>
          <p:cNvSpPr>
            <a:spLocks/>
          </p:cNvSpPr>
          <p:nvPr/>
        </p:nvSpPr>
        <p:spPr bwMode="auto">
          <a:xfrm>
            <a:off x="8057686" y="2321254"/>
            <a:ext cx="182847" cy="272157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8" name="Freeform 6">
            <a:extLst>
              <a:ext uri="{FF2B5EF4-FFF2-40B4-BE49-F238E27FC236}">
                <a16:creationId xmlns:a16="http://schemas.microsoft.com/office/drawing/2014/main" id="{98BD553E-881F-4A98-AF13-3AEB5004CF42}"/>
              </a:ext>
            </a:extLst>
          </p:cNvPr>
          <p:cNvSpPr>
            <a:spLocks/>
          </p:cNvSpPr>
          <p:nvPr/>
        </p:nvSpPr>
        <p:spPr bwMode="auto">
          <a:xfrm>
            <a:off x="8247890" y="3214097"/>
            <a:ext cx="182847" cy="272157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CBA8D9F-4237-4703-83E2-E1AFCDE51089}"/>
              </a:ext>
            </a:extLst>
          </p:cNvPr>
          <p:cNvSpPr/>
          <p:nvPr/>
        </p:nvSpPr>
        <p:spPr>
          <a:xfrm>
            <a:off x="1224389" y="3207057"/>
            <a:ext cx="662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Convolutional Neural Network (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60" name="Freeform 5">
            <a:extLst>
              <a:ext uri="{FF2B5EF4-FFF2-40B4-BE49-F238E27FC236}">
                <a16:creationId xmlns:a16="http://schemas.microsoft.com/office/drawing/2014/main" id="{0E7A6EBC-9678-40CA-8221-10E27DFEAA78}"/>
              </a:ext>
            </a:extLst>
          </p:cNvPr>
          <p:cNvSpPr>
            <a:spLocks/>
          </p:cNvSpPr>
          <p:nvPr/>
        </p:nvSpPr>
        <p:spPr bwMode="auto">
          <a:xfrm>
            <a:off x="873759" y="3716940"/>
            <a:ext cx="7582547" cy="408021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MODEL EVALUATION </a:t>
            </a:r>
          </a:p>
        </p:txBody>
      </p:sp>
      <p:sp>
        <p:nvSpPr>
          <p:cNvPr id="265" name="Freeform 6">
            <a:extLst>
              <a:ext uri="{FF2B5EF4-FFF2-40B4-BE49-F238E27FC236}">
                <a16:creationId xmlns:a16="http://schemas.microsoft.com/office/drawing/2014/main" id="{D65D2710-568D-4659-9C42-AE8547B3A261}"/>
              </a:ext>
            </a:extLst>
          </p:cNvPr>
          <p:cNvSpPr>
            <a:spLocks/>
          </p:cNvSpPr>
          <p:nvPr/>
        </p:nvSpPr>
        <p:spPr bwMode="auto">
          <a:xfrm>
            <a:off x="8237954" y="4121242"/>
            <a:ext cx="182847" cy="272157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04CCF9E-C43D-4EB7-9538-2D7DB241484B}"/>
              </a:ext>
            </a:extLst>
          </p:cNvPr>
          <p:cNvSpPr/>
          <p:nvPr/>
        </p:nvSpPr>
        <p:spPr>
          <a:xfrm>
            <a:off x="1317444" y="4112724"/>
            <a:ext cx="7055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Comparison with three baselines models i.e. LSTM, SVM and Kernel SVM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67" name="Freeform 5">
            <a:extLst>
              <a:ext uri="{FF2B5EF4-FFF2-40B4-BE49-F238E27FC236}">
                <a16:creationId xmlns:a16="http://schemas.microsoft.com/office/drawing/2014/main" id="{6CFB6616-1F09-47AB-85D7-FA93B3EE9F60}"/>
              </a:ext>
            </a:extLst>
          </p:cNvPr>
          <p:cNvSpPr>
            <a:spLocks/>
          </p:cNvSpPr>
          <p:nvPr/>
        </p:nvSpPr>
        <p:spPr bwMode="auto">
          <a:xfrm>
            <a:off x="670040" y="4631340"/>
            <a:ext cx="7582547" cy="408021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MAJOR ACHIEVEMENTS</a:t>
            </a:r>
          </a:p>
        </p:txBody>
      </p:sp>
      <p:sp>
        <p:nvSpPr>
          <p:cNvPr id="272" name="Freeform 6">
            <a:extLst>
              <a:ext uri="{FF2B5EF4-FFF2-40B4-BE49-F238E27FC236}">
                <a16:creationId xmlns:a16="http://schemas.microsoft.com/office/drawing/2014/main" id="{945D5B89-6F3A-43B0-86A1-4A2EE92E0475}"/>
              </a:ext>
            </a:extLst>
          </p:cNvPr>
          <p:cNvSpPr>
            <a:spLocks/>
          </p:cNvSpPr>
          <p:nvPr/>
        </p:nvSpPr>
        <p:spPr bwMode="auto">
          <a:xfrm>
            <a:off x="8055107" y="5020488"/>
            <a:ext cx="182847" cy="272157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3FA3CA5-DCE9-4B57-9548-9DD582D767C5}"/>
              </a:ext>
            </a:extLst>
          </p:cNvPr>
          <p:cNvSpPr/>
          <p:nvPr/>
        </p:nvSpPr>
        <p:spPr>
          <a:xfrm>
            <a:off x="1027568" y="5048284"/>
            <a:ext cx="662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Major achievements of the architecture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74" name="Freeform 5">
            <a:extLst>
              <a:ext uri="{FF2B5EF4-FFF2-40B4-BE49-F238E27FC236}">
                <a16:creationId xmlns:a16="http://schemas.microsoft.com/office/drawing/2014/main" id="{707B44E4-0F42-4012-B2C2-7D4F87843D72}"/>
              </a:ext>
            </a:extLst>
          </p:cNvPr>
          <p:cNvSpPr>
            <a:spLocks/>
          </p:cNvSpPr>
          <p:nvPr/>
        </p:nvSpPr>
        <p:spPr bwMode="auto">
          <a:xfrm>
            <a:off x="349249" y="5486414"/>
            <a:ext cx="7582547" cy="408021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GAPS AND POTENTIAL USE CASES</a:t>
            </a:r>
          </a:p>
        </p:txBody>
      </p:sp>
      <p:sp>
        <p:nvSpPr>
          <p:cNvPr id="279" name="Freeform 6">
            <a:extLst>
              <a:ext uri="{FF2B5EF4-FFF2-40B4-BE49-F238E27FC236}">
                <a16:creationId xmlns:a16="http://schemas.microsoft.com/office/drawing/2014/main" id="{6B36799A-6213-4C9C-92D3-61D9C5292AB4}"/>
              </a:ext>
            </a:extLst>
          </p:cNvPr>
          <p:cNvSpPr>
            <a:spLocks/>
          </p:cNvSpPr>
          <p:nvPr/>
        </p:nvSpPr>
        <p:spPr bwMode="auto">
          <a:xfrm>
            <a:off x="7740608" y="5889043"/>
            <a:ext cx="182847" cy="272157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7C55DAE-CA81-4694-A90E-5521917A935E}"/>
              </a:ext>
            </a:extLst>
          </p:cNvPr>
          <p:cNvSpPr/>
          <p:nvPr/>
        </p:nvSpPr>
        <p:spPr>
          <a:xfrm>
            <a:off x="850383" y="5879068"/>
            <a:ext cx="662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Applications of the architecture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81" name="Oval 7">
            <a:extLst>
              <a:ext uri="{FF2B5EF4-FFF2-40B4-BE49-F238E27FC236}">
                <a16:creationId xmlns:a16="http://schemas.microsoft.com/office/drawing/2014/main" id="{AEE34A21-3132-4CBE-A249-10550AFF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51" y="1835238"/>
            <a:ext cx="735660" cy="57102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99184AA-9F62-48DC-9A4D-9ACF942E6FD2}"/>
              </a:ext>
            </a:extLst>
          </p:cNvPr>
          <p:cNvGrpSpPr/>
          <p:nvPr/>
        </p:nvGrpSpPr>
        <p:grpSpPr>
          <a:xfrm flipH="1">
            <a:off x="551194" y="1936687"/>
            <a:ext cx="472376" cy="376981"/>
            <a:chOff x="4040188" y="1374776"/>
            <a:chExt cx="4111625" cy="4108450"/>
          </a:xfrm>
          <a:solidFill>
            <a:srgbClr val="1F497D"/>
          </a:solidFill>
        </p:grpSpPr>
        <p:sp>
          <p:nvSpPr>
            <p:cNvPr id="283" name="Freeform 5">
              <a:extLst>
                <a:ext uri="{FF2B5EF4-FFF2-40B4-BE49-F238E27FC236}">
                  <a16:creationId xmlns:a16="http://schemas.microsoft.com/office/drawing/2014/main" id="{D41DF3EE-D1B2-4E4B-AA51-7E8348F89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6">
              <a:extLst>
                <a:ext uri="{FF2B5EF4-FFF2-40B4-BE49-F238E27FC236}">
                  <a16:creationId xmlns:a16="http://schemas.microsoft.com/office/drawing/2014/main" id="{3E4558B8-F9DA-4A72-84B5-7C9D969FEB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3" y="2368551"/>
              <a:ext cx="2117724" cy="1992311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5" name="Oval 7">
            <a:extLst>
              <a:ext uri="{FF2B5EF4-FFF2-40B4-BE49-F238E27FC236}">
                <a16:creationId xmlns:a16="http://schemas.microsoft.com/office/drawing/2014/main" id="{1C4EC1D5-1BA6-486C-87D4-F3621CF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10" y="2749638"/>
            <a:ext cx="735660" cy="57102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2D50D23-8D2E-458F-8B45-9B4806BBE594}"/>
              </a:ext>
            </a:extLst>
          </p:cNvPr>
          <p:cNvGrpSpPr/>
          <p:nvPr/>
        </p:nvGrpSpPr>
        <p:grpSpPr>
          <a:xfrm flipH="1">
            <a:off x="789153" y="2851087"/>
            <a:ext cx="472376" cy="376981"/>
            <a:chOff x="4040188" y="1374776"/>
            <a:chExt cx="4111625" cy="4108450"/>
          </a:xfrm>
          <a:solidFill>
            <a:srgbClr val="1F497D"/>
          </a:solidFill>
        </p:grpSpPr>
        <p:sp>
          <p:nvSpPr>
            <p:cNvPr id="287" name="Freeform 5">
              <a:extLst>
                <a:ext uri="{FF2B5EF4-FFF2-40B4-BE49-F238E27FC236}">
                  <a16:creationId xmlns:a16="http://schemas.microsoft.com/office/drawing/2014/main" id="{8AEB9F27-AEA5-4FF4-8E47-BE6FFE051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6">
              <a:extLst>
                <a:ext uri="{FF2B5EF4-FFF2-40B4-BE49-F238E27FC236}">
                  <a16:creationId xmlns:a16="http://schemas.microsoft.com/office/drawing/2014/main" id="{BC28F96E-5DE2-49E1-8694-74B06C4C1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3" y="2368551"/>
              <a:ext cx="2117724" cy="1992311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9" name="Oval 7">
            <a:extLst>
              <a:ext uri="{FF2B5EF4-FFF2-40B4-BE49-F238E27FC236}">
                <a16:creationId xmlns:a16="http://schemas.microsoft.com/office/drawing/2014/main" id="{87A299CE-6F84-488C-963D-8961CF81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09" y="3668710"/>
            <a:ext cx="735660" cy="57102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7BFD2C5-DE23-4C60-BE70-0297193C92A7}"/>
              </a:ext>
            </a:extLst>
          </p:cNvPr>
          <p:cNvGrpSpPr/>
          <p:nvPr/>
        </p:nvGrpSpPr>
        <p:grpSpPr>
          <a:xfrm flipH="1">
            <a:off x="839252" y="3770159"/>
            <a:ext cx="472376" cy="376981"/>
            <a:chOff x="4040188" y="1374776"/>
            <a:chExt cx="4111625" cy="4108450"/>
          </a:xfrm>
          <a:solidFill>
            <a:srgbClr val="1F497D"/>
          </a:solidFill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62272169-71A2-4F0D-B5FC-040626A1F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6">
              <a:extLst>
                <a:ext uri="{FF2B5EF4-FFF2-40B4-BE49-F238E27FC236}">
                  <a16:creationId xmlns:a16="http://schemas.microsoft.com/office/drawing/2014/main" id="{EADB1D46-1E82-4273-B7DC-FC8313BEE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3" y="2368551"/>
              <a:ext cx="2117724" cy="1992311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3" name="Oval 7">
            <a:extLst>
              <a:ext uri="{FF2B5EF4-FFF2-40B4-BE49-F238E27FC236}">
                <a16:creationId xmlns:a16="http://schemas.microsoft.com/office/drawing/2014/main" id="{F261A6AF-6648-458B-B133-D1BBB506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08" y="4514134"/>
            <a:ext cx="735660" cy="57102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09C642B-2DCA-4F17-B6F4-86A693BFA33D}"/>
              </a:ext>
            </a:extLst>
          </p:cNvPr>
          <p:cNvGrpSpPr/>
          <p:nvPr/>
        </p:nvGrpSpPr>
        <p:grpSpPr>
          <a:xfrm flipH="1">
            <a:off x="595951" y="4615583"/>
            <a:ext cx="472376" cy="376981"/>
            <a:chOff x="4040188" y="1374776"/>
            <a:chExt cx="4111625" cy="4108450"/>
          </a:xfrm>
          <a:solidFill>
            <a:srgbClr val="1F497D"/>
          </a:solidFill>
        </p:grpSpPr>
        <p:sp>
          <p:nvSpPr>
            <p:cNvPr id="295" name="Freeform 5">
              <a:extLst>
                <a:ext uri="{FF2B5EF4-FFF2-40B4-BE49-F238E27FC236}">
                  <a16:creationId xmlns:a16="http://schemas.microsoft.com/office/drawing/2014/main" id="{5CD8F40A-FAAA-4674-BFE6-658F6141D9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6">
              <a:extLst>
                <a:ext uri="{FF2B5EF4-FFF2-40B4-BE49-F238E27FC236}">
                  <a16:creationId xmlns:a16="http://schemas.microsoft.com/office/drawing/2014/main" id="{3CEC0940-CC88-44B2-A0C4-E83ABD5E3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3" y="2368551"/>
              <a:ext cx="2117724" cy="1992311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7" name="Oval 7">
            <a:extLst>
              <a:ext uri="{FF2B5EF4-FFF2-40B4-BE49-F238E27FC236}">
                <a16:creationId xmlns:a16="http://schemas.microsoft.com/office/drawing/2014/main" id="{8AA95EDE-DEE0-41F9-BE35-D23EFCD0D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85" y="5416638"/>
            <a:ext cx="735660" cy="57102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105CB68-A3FF-4ADB-99F3-69CCE4DB3726}"/>
              </a:ext>
            </a:extLst>
          </p:cNvPr>
          <p:cNvGrpSpPr/>
          <p:nvPr/>
        </p:nvGrpSpPr>
        <p:grpSpPr>
          <a:xfrm flipH="1">
            <a:off x="363628" y="5518087"/>
            <a:ext cx="472376" cy="376981"/>
            <a:chOff x="4040188" y="1374776"/>
            <a:chExt cx="4111625" cy="4108450"/>
          </a:xfrm>
          <a:solidFill>
            <a:srgbClr val="1F497D"/>
          </a:solidFill>
        </p:grpSpPr>
        <p:sp>
          <p:nvSpPr>
            <p:cNvPr id="299" name="Freeform 5">
              <a:extLst>
                <a:ext uri="{FF2B5EF4-FFF2-40B4-BE49-F238E27FC236}">
                  <a16:creationId xmlns:a16="http://schemas.microsoft.com/office/drawing/2014/main" id="{F7CD207E-C435-4C1B-BA0C-D8A4C6CAE2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6">
              <a:extLst>
                <a:ext uri="{FF2B5EF4-FFF2-40B4-BE49-F238E27FC236}">
                  <a16:creationId xmlns:a16="http://schemas.microsoft.com/office/drawing/2014/main" id="{E29FE80A-7287-45C0-9CEA-9EC3827ED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3" y="2368551"/>
              <a:ext cx="2117724" cy="1992311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20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2" grpId="0"/>
      <p:bldP spid="236" grpId="0" animBg="1"/>
      <p:bldP spid="241" grpId="0" animBg="1"/>
      <p:bldP spid="256" grpId="0"/>
      <p:bldP spid="257" grpId="0" animBg="1"/>
      <p:bldP spid="258" grpId="0" animBg="1"/>
      <p:bldP spid="259" grpId="0"/>
      <p:bldP spid="260" grpId="0" animBg="1"/>
      <p:bldP spid="265" grpId="0" animBg="1"/>
      <p:bldP spid="266" grpId="0"/>
      <p:bldP spid="267" grpId="0" animBg="1"/>
      <p:bldP spid="272" grpId="0" animBg="1"/>
      <p:bldP spid="273" grpId="0"/>
      <p:bldP spid="274" grpId="0" animBg="1"/>
      <p:bldP spid="279" grpId="0" animBg="1"/>
      <p:bldP spid="280" grpId="0"/>
      <p:bldP spid="281" grpId="0" animBg="1"/>
      <p:bldP spid="285" grpId="0" animBg="1"/>
      <p:bldP spid="289" grpId="0" animBg="1"/>
      <p:bldP spid="293" grpId="0" animBg="1"/>
      <p:bldP spid="2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9D4F6CF-1AD9-4B5A-83E5-2354E4D24BCB}"/>
              </a:ext>
            </a:extLst>
          </p:cNvPr>
          <p:cNvSpPr/>
          <p:nvPr/>
        </p:nvSpPr>
        <p:spPr>
          <a:xfrm>
            <a:off x="4343400" y="6596998"/>
            <a:ext cx="53556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/>
              <a:t>https://blog.mavencare.com/home-care-resources/2015/11/hip-fracture-a-fate-worse-than-death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22AC811-21FF-445C-B957-B8CAEFA5DBCC}"/>
              </a:ext>
            </a:extLst>
          </p:cNvPr>
          <p:cNvSpPr/>
          <p:nvPr/>
        </p:nvSpPr>
        <p:spPr>
          <a:xfrm>
            <a:off x="368440" y="6576924"/>
            <a:ext cx="42371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/>
              <a:t>https://www.bristol.ac.uk/news/2016/january/parkinsons-dementia-falls.html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E38C28EF-B6D2-4AB8-A40C-4FFBE2E0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38268"/>
            <a:ext cx="4259116" cy="28562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BF5DC25-4C42-4C00-9C6E-6780212CD6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70"/>
            <a:ext cx="4288181" cy="28562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714C259-1BD1-471E-BCE0-922FC217B981}"/>
              </a:ext>
            </a:extLst>
          </p:cNvPr>
          <p:cNvGrpSpPr/>
          <p:nvPr/>
        </p:nvGrpSpPr>
        <p:grpSpPr>
          <a:xfrm>
            <a:off x="381000" y="3897530"/>
            <a:ext cx="6831364" cy="452602"/>
            <a:chOff x="1610144" y="3397353"/>
            <a:chExt cx="3414713" cy="34192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4998040-C0CF-4F2D-86FD-B1A0F0CB5AFD}"/>
                </a:ext>
              </a:extLst>
            </p:cNvPr>
            <p:cNvSpPr txBox="1"/>
            <p:nvPr/>
          </p:nvSpPr>
          <p:spPr>
            <a:xfrm>
              <a:off x="1610144" y="3397353"/>
              <a:ext cx="620030" cy="23251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tx2"/>
                  </a:solidFill>
                </a:rPr>
                <a:t>Seniors fall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DC27D5E-4D30-4AF6-BCA1-15827118A863}"/>
                </a:ext>
              </a:extLst>
            </p:cNvPr>
            <p:cNvSpPr txBox="1"/>
            <p:nvPr/>
          </p:nvSpPr>
          <p:spPr>
            <a:xfrm>
              <a:off x="2681884" y="3576516"/>
              <a:ext cx="2342973" cy="1627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 lang="en-US" sz="1400" dirty="0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54DCE6D-7524-4B4A-982C-6290E1BA172D}"/>
              </a:ext>
            </a:extLst>
          </p:cNvPr>
          <p:cNvSpPr/>
          <p:nvPr/>
        </p:nvSpPr>
        <p:spPr>
          <a:xfrm>
            <a:off x="774942" y="4639226"/>
            <a:ext cx="486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/>
              <a:t>No. of Fall-related injuries for Canadians (&gt; 65 </a:t>
            </a:r>
            <a:r>
              <a:rPr lang="en-US" altLang="zh-CN" sz="1600" dirty="0" err="1"/>
              <a:t>yrs</a:t>
            </a:r>
            <a:r>
              <a:rPr lang="en-US" altLang="zh-CN" sz="1600" dirty="0"/>
              <a:t>) increased from </a:t>
            </a:r>
            <a:r>
              <a:rPr lang="en-US" altLang="zh-CN" sz="1600" b="1" dirty="0"/>
              <a:t>49.4% </a:t>
            </a:r>
            <a:r>
              <a:rPr lang="en-US" altLang="zh-CN" sz="1600" dirty="0"/>
              <a:t>to </a:t>
            </a:r>
            <a:r>
              <a:rPr lang="en-US" altLang="zh-CN" sz="1600" b="1" dirty="0"/>
              <a:t>58.8% </a:t>
            </a:r>
            <a:r>
              <a:rPr lang="en-US" altLang="zh-CN" sz="1600" dirty="0"/>
              <a:t>between 2005 and 2013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09BA473-E9D5-4743-9011-38EEEE16B65E}"/>
              </a:ext>
            </a:extLst>
          </p:cNvPr>
          <p:cNvGrpSpPr/>
          <p:nvPr/>
        </p:nvGrpSpPr>
        <p:grpSpPr>
          <a:xfrm>
            <a:off x="6690388" y="4038600"/>
            <a:ext cx="1261638" cy="1471081"/>
            <a:chOff x="4162121" y="5169070"/>
            <a:chExt cx="1010551" cy="1307449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3BB5DB3-DBA6-4C52-B358-8C0C32B0447A}"/>
                </a:ext>
              </a:extLst>
            </p:cNvPr>
            <p:cNvGrpSpPr/>
            <p:nvPr/>
          </p:nvGrpSpPr>
          <p:grpSpPr>
            <a:xfrm>
              <a:off x="4162121" y="5169070"/>
              <a:ext cx="1010551" cy="1307449"/>
              <a:chOff x="9046739" y="1772817"/>
              <a:chExt cx="1224137" cy="1512169"/>
            </a:xfrm>
          </p:grpSpPr>
          <p:sp>
            <p:nvSpPr>
              <p:cNvPr id="239" name="Rounded Rectangle 81">
                <a:extLst>
                  <a:ext uri="{FF2B5EF4-FFF2-40B4-BE49-F238E27FC236}">
                    <a16:creationId xmlns:a16="http://schemas.microsoft.com/office/drawing/2014/main" id="{F825DC25-8DDB-46CD-A603-F6EEE4BCF5D3}"/>
                  </a:ext>
                </a:extLst>
              </p:cNvPr>
              <p:cNvSpPr/>
              <p:nvPr/>
            </p:nvSpPr>
            <p:spPr>
              <a:xfrm>
                <a:off x="9046740" y="1772817"/>
                <a:ext cx="1224136" cy="1512169"/>
              </a:xfrm>
              <a:prstGeom prst="round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0" name="Round Same Side Corner Rectangle 220">
                <a:extLst>
                  <a:ext uri="{FF2B5EF4-FFF2-40B4-BE49-F238E27FC236}">
                    <a16:creationId xmlns:a16="http://schemas.microsoft.com/office/drawing/2014/main" id="{AA1B24BF-1ECF-4402-B5E5-547BF50EA7EC}"/>
                  </a:ext>
                </a:extLst>
              </p:cNvPr>
              <p:cNvSpPr/>
              <p:nvPr/>
            </p:nvSpPr>
            <p:spPr>
              <a:xfrm rot="10800000">
                <a:off x="9046739" y="2544440"/>
                <a:ext cx="1224136" cy="740543"/>
              </a:xfrm>
              <a:prstGeom prst="round2SameRect">
                <a:avLst/>
              </a:prstGeom>
              <a:solidFill>
                <a:srgbClr val="638CA5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D219812-A233-427D-B07C-B4CD5E571F03}"/>
                </a:ext>
              </a:extLst>
            </p:cNvPr>
            <p:cNvSpPr txBox="1"/>
            <p:nvPr/>
          </p:nvSpPr>
          <p:spPr>
            <a:xfrm>
              <a:off x="4249604" y="5994263"/>
              <a:ext cx="835581" cy="218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050" b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Falls in 2013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A060DB-A8BA-4509-A012-0EB101344677}"/>
                </a:ext>
              </a:extLst>
            </p:cNvPr>
            <p:cNvSpPr txBox="1"/>
            <p:nvPr/>
          </p:nvSpPr>
          <p:spPr>
            <a:xfrm>
              <a:off x="4275853" y="5364150"/>
              <a:ext cx="79842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299,769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9" name="Freeform 6">
            <a:extLst>
              <a:ext uri="{FF2B5EF4-FFF2-40B4-BE49-F238E27FC236}">
                <a16:creationId xmlns:a16="http://schemas.microsoft.com/office/drawing/2014/main" id="{2011B47A-EF7F-49CE-9BB3-096F7A30CF90}"/>
              </a:ext>
            </a:extLst>
          </p:cNvPr>
          <p:cNvSpPr>
            <a:spLocks noEditPoints="1"/>
          </p:cNvSpPr>
          <p:nvPr/>
        </p:nvSpPr>
        <p:spPr bwMode="auto">
          <a:xfrm>
            <a:off x="1828800" y="5807477"/>
            <a:ext cx="709270" cy="548866"/>
          </a:xfrm>
          <a:custGeom>
            <a:avLst/>
            <a:gdLst>
              <a:gd name="T0" fmla="*/ 1857 w 4085"/>
              <a:gd name="T1" fmla="*/ 2636 h 3579"/>
              <a:gd name="T2" fmla="*/ 1857 w 4085"/>
              <a:gd name="T3" fmla="*/ 3014 h 3579"/>
              <a:gd name="T4" fmla="*/ 2228 w 4085"/>
              <a:gd name="T5" fmla="*/ 3014 h 3579"/>
              <a:gd name="T6" fmla="*/ 2228 w 4085"/>
              <a:gd name="T7" fmla="*/ 2636 h 3579"/>
              <a:gd name="T8" fmla="*/ 1857 w 4085"/>
              <a:gd name="T9" fmla="*/ 2636 h 3579"/>
              <a:gd name="T10" fmla="*/ 1857 w 4085"/>
              <a:gd name="T11" fmla="*/ 1506 h 3579"/>
              <a:gd name="T12" fmla="*/ 1857 w 4085"/>
              <a:gd name="T13" fmla="*/ 2261 h 3579"/>
              <a:gd name="T14" fmla="*/ 2228 w 4085"/>
              <a:gd name="T15" fmla="*/ 2261 h 3579"/>
              <a:gd name="T16" fmla="*/ 2228 w 4085"/>
              <a:gd name="T17" fmla="*/ 1506 h 3579"/>
              <a:gd name="T18" fmla="*/ 1857 w 4085"/>
              <a:gd name="T19" fmla="*/ 1506 h 3579"/>
              <a:gd name="T20" fmla="*/ 2043 w 4085"/>
              <a:gd name="T21" fmla="*/ 0 h 3579"/>
              <a:gd name="T22" fmla="*/ 2043 w 4085"/>
              <a:gd name="T23" fmla="*/ 0 h 3579"/>
              <a:gd name="T24" fmla="*/ 4085 w 4085"/>
              <a:gd name="T25" fmla="*/ 3579 h 3579"/>
              <a:gd name="T26" fmla="*/ 0 w 4085"/>
              <a:gd name="T27" fmla="*/ 3579 h 3579"/>
              <a:gd name="T28" fmla="*/ 2043 w 4085"/>
              <a:gd name="T29" fmla="*/ 0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5" h="3579">
                <a:moveTo>
                  <a:pt x="1857" y="2636"/>
                </a:moveTo>
                <a:lnTo>
                  <a:pt x="1857" y="3014"/>
                </a:lnTo>
                <a:lnTo>
                  <a:pt x="2228" y="3014"/>
                </a:lnTo>
                <a:lnTo>
                  <a:pt x="2228" y="2636"/>
                </a:lnTo>
                <a:lnTo>
                  <a:pt x="1857" y="2636"/>
                </a:lnTo>
                <a:close/>
                <a:moveTo>
                  <a:pt x="1857" y="1506"/>
                </a:moveTo>
                <a:lnTo>
                  <a:pt x="1857" y="2261"/>
                </a:lnTo>
                <a:lnTo>
                  <a:pt x="2228" y="2261"/>
                </a:lnTo>
                <a:lnTo>
                  <a:pt x="2228" y="1506"/>
                </a:lnTo>
                <a:lnTo>
                  <a:pt x="1857" y="1506"/>
                </a:lnTo>
                <a:close/>
                <a:moveTo>
                  <a:pt x="2043" y="0"/>
                </a:moveTo>
                <a:lnTo>
                  <a:pt x="2043" y="0"/>
                </a:lnTo>
                <a:lnTo>
                  <a:pt x="4085" y="3579"/>
                </a:lnTo>
                <a:lnTo>
                  <a:pt x="0" y="3579"/>
                </a:lnTo>
                <a:lnTo>
                  <a:pt x="2043" y="0"/>
                </a:lnTo>
                <a:close/>
              </a:path>
            </a:pathLst>
          </a:custGeom>
          <a:solidFill>
            <a:srgbClr val="E9BB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61C480E-EFEF-49BD-9952-AD770015A5A4}"/>
              </a:ext>
            </a:extLst>
          </p:cNvPr>
          <p:cNvSpPr/>
          <p:nvPr/>
        </p:nvSpPr>
        <p:spPr>
          <a:xfrm>
            <a:off x="762000" y="5206425"/>
            <a:ext cx="4876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Fall detection systems that alert the network of caregivers or family members; Can potentially </a:t>
            </a:r>
            <a:r>
              <a:rPr lang="en-CA" sz="1600" b="1" dirty="0"/>
              <a:t>save lives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4DC6631-571F-4EE1-86EE-A46CA8BD028A}"/>
              </a:ext>
            </a:extLst>
          </p:cNvPr>
          <p:cNvSpPr/>
          <p:nvPr/>
        </p:nvSpPr>
        <p:spPr>
          <a:xfrm>
            <a:off x="2590800" y="5865420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</a:t>
            </a:r>
            <a:r>
              <a:rPr lang="en-CA" sz="2800" b="1" dirty="0">
                <a:solidFill>
                  <a:srgbClr val="C00000"/>
                </a:solidFill>
              </a:rPr>
              <a:t>an we accurately detect falls?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F2004DC-2187-400E-941F-0394DE1BF64D}"/>
              </a:ext>
            </a:extLst>
          </p:cNvPr>
          <p:cNvSpPr/>
          <p:nvPr/>
        </p:nvSpPr>
        <p:spPr>
          <a:xfrm>
            <a:off x="762000" y="4280598"/>
            <a:ext cx="5107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/>
              <a:t>Top reason</a:t>
            </a:r>
            <a:r>
              <a:rPr lang="en-US" sz="1600" dirty="0"/>
              <a:t> for fatal and non-fatal injuries among seniors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BE1A2C6B-5C18-46EC-82C0-7E6453074A05}"/>
              </a:ext>
            </a:extLst>
          </p:cNvPr>
          <p:cNvSpPr/>
          <p:nvPr/>
        </p:nvSpPr>
        <p:spPr>
          <a:xfrm>
            <a:off x="381000" y="4369594"/>
            <a:ext cx="145064" cy="145102"/>
          </a:xfrm>
          <a:prstGeom prst="ellipse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4DC6506-E3A4-4F4C-B3A2-B7E9EBD830E6}"/>
              </a:ext>
            </a:extLst>
          </p:cNvPr>
          <p:cNvSpPr/>
          <p:nvPr/>
        </p:nvSpPr>
        <p:spPr>
          <a:xfrm>
            <a:off x="381000" y="4755445"/>
            <a:ext cx="145064" cy="145102"/>
          </a:xfrm>
          <a:prstGeom prst="ellipse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6BDFF275-1D91-4964-A9B4-1FEE7A291B7F}"/>
              </a:ext>
            </a:extLst>
          </p:cNvPr>
          <p:cNvSpPr/>
          <p:nvPr/>
        </p:nvSpPr>
        <p:spPr>
          <a:xfrm>
            <a:off x="381000" y="5276813"/>
            <a:ext cx="145064" cy="145102"/>
          </a:xfrm>
          <a:prstGeom prst="ellipse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28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269" grpId="0" animBg="1"/>
      <p:bldP spid="270" grpId="0"/>
      <p:bldP spid="272" grpId="0"/>
      <p:bldP spid="273" grpId="0"/>
      <p:bldP spid="275" grpId="0" animBg="1"/>
      <p:bldP spid="278" grpId="0" animBg="1"/>
      <p:bldP spid="2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in the Market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226" y="3950159"/>
            <a:ext cx="40073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ym typeface="Webdings" panose="05030102010509060703" pitchFamily="18" charset="2"/>
              </a:rPr>
              <a:t>Wearables are ineffective, mostly because seniors do not wear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4585827" y="3962714"/>
            <a:ext cx="485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Low accuracy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B94A27A-CCB9-4CE4-A820-686BA9AFBD27}"/>
              </a:ext>
            </a:extLst>
          </p:cNvPr>
          <p:cNvSpPr txBox="1"/>
          <p:nvPr/>
        </p:nvSpPr>
        <p:spPr>
          <a:xfrm>
            <a:off x="5414742" y="908600"/>
            <a:ext cx="2490471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F6EC2"/>
                </a:solidFill>
                <a:effectLst/>
                <a:uLnTx/>
                <a:uFillTx/>
              </a:rPr>
              <a:t>Non-Wearable tech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AA0F68A-D9A5-46D6-9A12-AC327EC92224}"/>
              </a:ext>
            </a:extLst>
          </p:cNvPr>
          <p:cNvSpPr txBox="1"/>
          <p:nvPr/>
        </p:nvSpPr>
        <p:spPr>
          <a:xfrm>
            <a:off x="4982124" y="3173316"/>
            <a:ext cx="2977973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defTabSz="1218987">
              <a:defRPr/>
            </a:pPr>
            <a:r>
              <a:rPr lang="en-US" sz="1600" kern="0" dirty="0">
                <a:solidFill>
                  <a:srgbClr val="000000"/>
                </a:solidFill>
              </a:rPr>
              <a:t>*RSSI RF sensors    *</a:t>
            </a:r>
            <a:r>
              <a:rPr lang="en-CA" sz="1600" kern="0" dirty="0">
                <a:solidFill>
                  <a:srgbClr val="000000"/>
                </a:solidFill>
              </a:rPr>
              <a:t>Doppler Radar *</a:t>
            </a:r>
            <a:r>
              <a:rPr lang="en-CA" sz="1600" kern="0" dirty="0" err="1">
                <a:solidFill>
                  <a:srgbClr val="000000"/>
                </a:solidFill>
              </a:rPr>
              <a:t>Wifi</a:t>
            </a:r>
            <a:r>
              <a:rPr lang="en-CA" sz="1600" kern="0" dirty="0">
                <a:solidFill>
                  <a:srgbClr val="000000"/>
                </a:solidFill>
              </a:rPr>
              <a:t> CSI-based</a:t>
            </a:r>
            <a:endParaRPr lang="en-US" sz="1600" kern="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8AB2F-7B7D-4D25-9F0D-2AFF595A178B}"/>
              </a:ext>
            </a:extLst>
          </p:cNvPr>
          <p:cNvSpPr/>
          <p:nvPr/>
        </p:nvSpPr>
        <p:spPr>
          <a:xfrm>
            <a:off x="45277" y="6595149"/>
            <a:ext cx="51228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http://www.skynethealthcare.com/solutions/wearable-tech/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83BEB9-319A-4FA9-B0CA-46428F065A2D}"/>
              </a:ext>
            </a:extLst>
          </p:cNvPr>
          <p:cNvSpPr txBox="1"/>
          <p:nvPr/>
        </p:nvSpPr>
        <p:spPr>
          <a:xfrm>
            <a:off x="925140" y="917634"/>
            <a:ext cx="2681244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R="0" lvl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kern="0" dirty="0">
                <a:solidFill>
                  <a:srgbClr val="3F6EC2"/>
                </a:solidFill>
              </a:rPr>
              <a:t>Wearable tech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05B3D0-79F1-44D9-AD7C-74A8AF175CDF}"/>
              </a:ext>
            </a:extLst>
          </p:cNvPr>
          <p:cNvCxnSpPr>
            <a:cxnSpLocks/>
          </p:cNvCxnSpPr>
          <p:nvPr/>
        </p:nvCxnSpPr>
        <p:spPr>
          <a:xfrm>
            <a:off x="4495800" y="1047100"/>
            <a:ext cx="0" cy="267744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B979D3-6D96-4879-9D6D-EA853FB4D7FE}"/>
              </a:ext>
            </a:extLst>
          </p:cNvPr>
          <p:cNvCxnSpPr>
            <a:cxnSpLocks/>
          </p:cNvCxnSpPr>
          <p:nvPr/>
        </p:nvCxnSpPr>
        <p:spPr>
          <a:xfrm>
            <a:off x="228600" y="3724543"/>
            <a:ext cx="86868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465D26D-AB07-4752-8CDC-2CB03575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24" y="1247057"/>
            <a:ext cx="2873375" cy="18771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956235D-E98C-460A-BECC-64E143CE60D6}"/>
              </a:ext>
            </a:extLst>
          </p:cNvPr>
          <p:cNvSpPr/>
          <p:nvPr/>
        </p:nvSpPr>
        <p:spPr>
          <a:xfrm>
            <a:off x="4975372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000" dirty="0"/>
              <a:t>http://www.idiap.ch/~gatica/publications/AranSanchezDoGatica-hbu16.pdf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5FFDCB7-FEBD-41E7-B4D5-AD7867573FDF}"/>
              </a:ext>
            </a:extLst>
          </p:cNvPr>
          <p:cNvCxnSpPr>
            <a:cxnSpLocks/>
          </p:cNvCxnSpPr>
          <p:nvPr/>
        </p:nvCxnSpPr>
        <p:spPr>
          <a:xfrm>
            <a:off x="228600" y="4875923"/>
            <a:ext cx="86868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B825E4-4024-4A1E-BC5F-6D7FB3DBBA1E}"/>
              </a:ext>
            </a:extLst>
          </p:cNvPr>
          <p:cNvGrpSpPr/>
          <p:nvPr/>
        </p:nvGrpSpPr>
        <p:grpSpPr>
          <a:xfrm>
            <a:off x="517260" y="875998"/>
            <a:ext cx="334183" cy="333873"/>
            <a:chOff x="6166420" y="4225094"/>
            <a:chExt cx="148107" cy="147970"/>
          </a:xfrm>
          <a:solidFill>
            <a:srgbClr val="3F6EC2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0EF3A017-78E8-409A-A5C3-92AC12CD5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8A58A52-5F76-48D9-BAC9-614450D7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AE20D57-96CD-41F7-9DBB-0B2E451CB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6" name="Freeform 64">
            <a:extLst>
              <a:ext uri="{FF2B5EF4-FFF2-40B4-BE49-F238E27FC236}">
                <a16:creationId xmlns:a16="http://schemas.microsoft.com/office/drawing/2014/main" id="{1B585482-7EA2-4AD6-8052-EED52CFBB7E1}"/>
              </a:ext>
            </a:extLst>
          </p:cNvPr>
          <p:cNvSpPr>
            <a:spLocks noEditPoints="1"/>
          </p:cNvSpPr>
          <p:nvPr/>
        </p:nvSpPr>
        <p:spPr bwMode="auto">
          <a:xfrm>
            <a:off x="4984703" y="834659"/>
            <a:ext cx="351375" cy="371486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6BD86A7-B731-4AD0-B7DB-01BD1ACFA97C}"/>
              </a:ext>
            </a:extLst>
          </p:cNvPr>
          <p:cNvSpPr txBox="1"/>
          <p:nvPr/>
        </p:nvSpPr>
        <p:spPr>
          <a:xfrm>
            <a:off x="3803671" y="3686413"/>
            <a:ext cx="17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ebdings" panose="05030102010509060703" pitchFamily="18" charset="2"/>
              </a:rPr>
              <a:t>Challenges?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163D5A6-1537-4338-8F15-60BD848A209B}"/>
              </a:ext>
            </a:extLst>
          </p:cNvPr>
          <p:cNvSpPr txBox="1"/>
          <p:nvPr/>
        </p:nvSpPr>
        <p:spPr>
          <a:xfrm>
            <a:off x="2972086" y="4973655"/>
            <a:ext cx="358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187CB"/>
                </a:solidFill>
                <a:sym typeface="Webdings" panose="05030102010509060703" pitchFamily="18" charset="2"/>
              </a:rPr>
              <a:t>Do we have a better solution?</a:t>
            </a:r>
            <a:endParaRPr lang="en-US" sz="2000" b="1" dirty="0">
              <a:solidFill>
                <a:srgbClr val="6187C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9ACAB9-22F1-45E5-BE4F-1024342F2507}"/>
              </a:ext>
            </a:extLst>
          </p:cNvPr>
          <p:cNvSpPr txBox="1"/>
          <p:nvPr/>
        </p:nvSpPr>
        <p:spPr>
          <a:xfrm>
            <a:off x="962122" y="5565771"/>
            <a:ext cx="8396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Convolutional Neural Network based architecture for RF-based Fall Detection</a:t>
            </a:r>
          </a:p>
          <a:p>
            <a:r>
              <a:rPr lang="en-US" sz="1600" dirty="0"/>
              <a:t>Can identify complex Falls and fast Non-Fall motions</a:t>
            </a:r>
          </a:p>
          <a:p>
            <a:r>
              <a:rPr lang="en-US" sz="1600" dirty="0"/>
              <a:t>Separates a Fall from other motions in the environment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3B493E-8E39-4025-9BDF-BDE19FFB4B64}"/>
              </a:ext>
            </a:extLst>
          </p:cNvPr>
          <p:cNvSpPr/>
          <p:nvPr/>
        </p:nvSpPr>
        <p:spPr>
          <a:xfrm>
            <a:off x="3871558" y="5283207"/>
            <a:ext cx="1248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2BF8A"/>
                </a:solidFill>
                <a:sym typeface="Webdings" panose="05030102010509060703" pitchFamily="18" charset="2"/>
              </a:rPr>
              <a:t>“</a:t>
            </a:r>
            <a:r>
              <a:rPr lang="en-US" sz="2000" b="1" dirty="0" err="1">
                <a:solidFill>
                  <a:srgbClr val="52BF8A"/>
                </a:solidFill>
                <a:sym typeface="Webdings" panose="05030102010509060703" pitchFamily="18" charset="2"/>
              </a:rPr>
              <a:t>Aryokee</a:t>
            </a:r>
            <a:r>
              <a:rPr lang="en-US" dirty="0">
                <a:solidFill>
                  <a:srgbClr val="52BF8A"/>
                </a:solidFill>
                <a:sym typeface="Webdings" panose="05030102010509060703" pitchFamily="18" charset="2"/>
              </a:rPr>
              <a:t>”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45A779D-7FD7-4A96-9163-1272638676F3}"/>
              </a:ext>
            </a:extLst>
          </p:cNvPr>
          <p:cNvGrpSpPr/>
          <p:nvPr/>
        </p:nvGrpSpPr>
        <p:grpSpPr>
          <a:xfrm>
            <a:off x="135406" y="5642614"/>
            <a:ext cx="763707" cy="145102"/>
            <a:chOff x="762000" y="1680049"/>
            <a:chExt cx="763707" cy="14510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E9BC0B8-D88A-4003-973C-DA2CA05CB61F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06F2954-228F-4355-BFF8-6A5F3D855970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CD3455B-A565-4F8F-B016-2F2D96C363B0}"/>
              </a:ext>
            </a:extLst>
          </p:cNvPr>
          <p:cNvGrpSpPr/>
          <p:nvPr/>
        </p:nvGrpSpPr>
        <p:grpSpPr>
          <a:xfrm>
            <a:off x="142348" y="5925477"/>
            <a:ext cx="763707" cy="145102"/>
            <a:chOff x="762000" y="1680049"/>
            <a:chExt cx="763707" cy="14510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E2F773B-E97A-41A4-85B6-FE1640F39A6A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93A753B-45E9-4062-ACD2-8D47A56E8534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3860CCE-F902-46F3-8E16-357A2A7BCAAF}"/>
              </a:ext>
            </a:extLst>
          </p:cNvPr>
          <p:cNvGrpSpPr/>
          <p:nvPr/>
        </p:nvGrpSpPr>
        <p:grpSpPr>
          <a:xfrm>
            <a:off x="142348" y="6177360"/>
            <a:ext cx="763707" cy="145102"/>
            <a:chOff x="762000" y="1680049"/>
            <a:chExt cx="763707" cy="14510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670BD0B-88D6-4A3A-B07F-6A6E9B72C51C}"/>
                </a:ext>
              </a:extLst>
            </p:cNvPr>
            <p:cNvSpPr/>
            <p:nvPr/>
          </p:nvSpPr>
          <p:spPr>
            <a:xfrm>
              <a:off x="1380643" y="1680049"/>
              <a:ext cx="145064" cy="145102"/>
            </a:xfrm>
            <a:prstGeom prst="ellipse">
              <a:avLst/>
            </a:prstGeom>
            <a:solidFill>
              <a:srgbClr val="52BF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18B96E6-3706-425F-8298-47D333631791}"/>
                </a:ext>
              </a:extLst>
            </p:cNvPr>
            <p:cNvCxnSpPr/>
            <p:nvPr/>
          </p:nvCxnSpPr>
          <p:spPr>
            <a:xfrm flipH="1">
              <a:off x="762000" y="1752600"/>
              <a:ext cx="61864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tailEnd type="none"/>
            </a:ln>
            <a:effectLst/>
          </p:spPr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BDE7C295-A65B-48DB-AEBA-295005B5C387}"/>
              </a:ext>
            </a:extLst>
          </p:cNvPr>
          <p:cNvSpPr txBox="1"/>
          <p:nvPr/>
        </p:nvSpPr>
        <p:spPr>
          <a:xfrm>
            <a:off x="4572000" y="4171124"/>
            <a:ext cx="485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Cannot detect complex fall patterns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7028E85-F49B-4DE2-86A6-6E6D19C44D49}"/>
              </a:ext>
            </a:extLst>
          </p:cNvPr>
          <p:cNvSpPr txBox="1"/>
          <p:nvPr/>
        </p:nvSpPr>
        <p:spPr>
          <a:xfrm>
            <a:off x="4572000" y="4552758"/>
            <a:ext cx="485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Requires re-training at new environment</a:t>
            </a:r>
            <a:endParaRPr lang="en-US" sz="1500" dirty="0">
              <a:sym typeface="Webdings" panose="05030102010509060703" pitchFamily="18" charset="2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3743235-8251-475A-8FF2-DE96B651F0D9}"/>
              </a:ext>
            </a:extLst>
          </p:cNvPr>
          <p:cNvSpPr txBox="1"/>
          <p:nvPr/>
        </p:nvSpPr>
        <p:spPr>
          <a:xfrm>
            <a:off x="4572000" y="4365297"/>
            <a:ext cx="485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Cannot separate different sources of motion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70A1041-81EA-4D9E-8481-591012471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0" y="1435486"/>
            <a:ext cx="3445139" cy="2040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5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23" grpId="0"/>
      <p:bldP spid="226" grpId="0"/>
      <p:bldP spid="96" grpId="0"/>
      <p:bldP spid="116" grpId="0" animBg="1"/>
      <p:bldP spid="117" grpId="0"/>
      <p:bldP spid="119" grpId="0"/>
      <p:bldP spid="120" grpId="0"/>
      <p:bldP spid="22" grpId="0"/>
      <p:bldP spid="131" grpId="0"/>
      <p:bldP spid="132" grpId="0"/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Signal Capturing in 3D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D991579-F23B-48C8-AA9A-6EEC5D18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66557"/>
            <a:ext cx="4464049" cy="30836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0629FD-507E-46BB-B741-0E6859500B8A}"/>
              </a:ext>
            </a:extLst>
          </p:cNvPr>
          <p:cNvSpPr txBox="1"/>
          <p:nvPr/>
        </p:nvSpPr>
        <p:spPr>
          <a:xfrm>
            <a:off x="3657600" y="1015016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3">
                    <a:lumMod val="75000"/>
                  </a:schemeClr>
                </a:solidFill>
              </a:rPr>
              <a:t>Non-Fall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643B64-D961-4BC7-AC7C-2219F6F7C354}"/>
              </a:ext>
            </a:extLst>
          </p:cNvPr>
          <p:cNvSpPr/>
          <p:nvPr/>
        </p:nvSpPr>
        <p:spPr>
          <a:xfrm>
            <a:off x="2183579" y="2542521"/>
            <a:ext cx="457200" cy="17526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E9BD11-264C-44E3-B1B9-5239F965A65D}"/>
              </a:ext>
            </a:extLst>
          </p:cNvPr>
          <p:cNvSpPr/>
          <p:nvPr/>
        </p:nvSpPr>
        <p:spPr>
          <a:xfrm>
            <a:off x="3422276" y="1809594"/>
            <a:ext cx="457200" cy="17526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88DA00-79B1-43AD-BFA4-634F32EE5490}"/>
              </a:ext>
            </a:extLst>
          </p:cNvPr>
          <p:cNvSpPr/>
          <p:nvPr/>
        </p:nvSpPr>
        <p:spPr>
          <a:xfrm>
            <a:off x="5083930" y="1768145"/>
            <a:ext cx="838200" cy="175259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241E85-1151-44D3-829F-91D0BCA6B197}"/>
              </a:ext>
            </a:extLst>
          </p:cNvPr>
          <p:cNvSpPr/>
          <p:nvPr/>
        </p:nvSpPr>
        <p:spPr>
          <a:xfrm>
            <a:off x="4153440" y="3276444"/>
            <a:ext cx="659329" cy="5715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A4626D-E364-4031-B916-72A51938F1AE}"/>
              </a:ext>
            </a:extLst>
          </p:cNvPr>
          <p:cNvSpPr/>
          <p:nvPr/>
        </p:nvSpPr>
        <p:spPr>
          <a:xfrm>
            <a:off x="4179260" y="3723621"/>
            <a:ext cx="659329" cy="5715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D48638-9A80-45F7-8698-6A5ED391028E}"/>
              </a:ext>
            </a:extLst>
          </p:cNvPr>
          <p:cNvCxnSpPr/>
          <p:nvPr/>
        </p:nvCxnSpPr>
        <p:spPr>
          <a:xfrm flipV="1">
            <a:off x="5600700" y="4213555"/>
            <a:ext cx="0" cy="104424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6ACC12-87CB-41C1-A016-D4EF74EE4842}"/>
              </a:ext>
            </a:extLst>
          </p:cNvPr>
          <p:cNvCxnSpPr>
            <a:cxnSpLocks/>
          </p:cNvCxnSpPr>
          <p:nvPr/>
        </p:nvCxnSpPr>
        <p:spPr>
          <a:xfrm flipH="1">
            <a:off x="6324600" y="1382355"/>
            <a:ext cx="581406" cy="7794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0001DA-DE23-40A3-9B53-E1206FA1D7AF}"/>
              </a:ext>
            </a:extLst>
          </p:cNvPr>
          <p:cNvSpPr txBox="1"/>
          <p:nvPr/>
        </p:nvSpPr>
        <p:spPr>
          <a:xfrm>
            <a:off x="4354888" y="5257800"/>
            <a:ext cx="302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Horizontal Heatmap</a:t>
            </a:r>
            <a:endParaRPr lang="en-CA" sz="2000" b="1" dirty="0">
              <a:solidFill>
                <a:srgbClr val="002060"/>
              </a:solidFill>
            </a:endParaRPr>
          </a:p>
          <a:p>
            <a:pPr algn="ctr"/>
            <a:r>
              <a:rPr lang="en-CA" sz="2000" b="1" u="sng" dirty="0">
                <a:solidFill>
                  <a:srgbClr val="002060"/>
                </a:solidFill>
              </a:rPr>
              <a:t>Location</a:t>
            </a:r>
            <a:r>
              <a:rPr lang="en-CA" sz="2000" b="1" dirty="0">
                <a:solidFill>
                  <a:srgbClr val="002060"/>
                </a:solidFill>
              </a:rPr>
              <a:t> of the Person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132A9-815E-48CD-8B5F-92B7A9D94177}"/>
              </a:ext>
            </a:extLst>
          </p:cNvPr>
          <p:cNvSpPr txBox="1"/>
          <p:nvPr/>
        </p:nvSpPr>
        <p:spPr>
          <a:xfrm>
            <a:off x="5715000" y="739914"/>
            <a:ext cx="2711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Vertical Heatmap</a:t>
            </a:r>
          </a:p>
          <a:p>
            <a:pPr algn="ctr"/>
            <a:r>
              <a:rPr lang="en-CA" sz="2000" b="1" u="sng" dirty="0">
                <a:solidFill>
                  <a:srgbClr val="002060"/>
                </a:solidFill>
              </a:rPr>
              <a:t>Elevation</a:t>
            </a:r>
            <a:r>
              <a:rPr lang="en-CA" sz="2000" b="1" dirty="0">
                <a:solidFill>
                  <a:srgbClr val="002060"/>
                </a:solidFill>
              </a:rPr>
              <a:t> of the Person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B6EDAF4-03BD-4858-87FA-F4E733D11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1" y="1666557"/>
            <a:ext cx="4464049" cy="30836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61E7198-AB53-4BCF-81A4-654FB8AA7184}"/>
              </a:ext>
            </a:extLst>
          </p:cNvPr>
          <p:cNvSpPr txBox="1"/>
          <p:nvPr/>
        </p:nvSpPr>
        <p:spPr>
          <a:xfrm>
            <a:off x="6477000" y="1015016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Fall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C3CFE1-193D-4113-967B-6918C7EC2EA0}"/>
              </a:ext>
            </a:extLst>
          </p:cNvPr>
          <p:cNvSpPr/>
          <p:nvPr/>
        </p:nvSpPr>
        <p:spPr>
          <a:xfrm>
            <a:off x="5894634" y="1828226"/>
            <a:ext cx="457200" cy="17526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406E05E-9461-4A41-A8C1-ABFFF5ABAE7A}"/>
              </a:ext>
            </a:extLst>
          </p:cNvPr>
          <p:cNvSpPr/>
          <p:nvPr/>
        </p:nvSpPr>
        <p:spPr>
          <a:xfrm>
            <a:off x="5249441" y="3099784"/>
            <a:ext cx="457200" cy="794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B54078-4FD5-473A-8D92-0FF5DD244EBB}"/>
              </a:ext>
            </a:extLst>
          </p:cNvPr>
          <p:cNvSpPr/>
          <p:nvPr/>
        </p:nvSpPr>
        <p:spPr>
          <a:xfrm>
            <a:off x="7485696" y="2248030"/>
            <a:ext cx="457200" cy="794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1C7539B-F047-4C79-AA1D-F8F53D3A225F}"/>
              </a:ext>
            </a:extLst>
          </p:cNvPr>
          <p:cNvSpPr/>
          <p:nvPr/>
        </p:nvSpPr>
        <p:spPr>
          <a:xfrm>
            <a:off x="8039812" y="1683373"/>
            <a:ext cx="510507" cy="175259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C99CDFB-6176-4E22-AABD-E3C2D6E56BA3}"/>
              </a:ext>
            </a:extLst>
          </p:cNvPr>
          <p:cNvSpPr/>
          <p:nvPr/>
        </p:nvSpPr>
        <p:spPr>
          <a:xfrm>
            <a:off x="7192673" y="3249774"/>
            <a:ext cx="659329" cy="5715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C0914A-01FA-45AB-8203-553F76023726}"/>
              </a:ext>
            </a:extLst>
          </p:cNvPr>
          <p:cNvSpPr/>
          <p:nvPr/>
        </p:nvSpPr>
        <p:spPr>
          <a:xfrm>
            <a:off x="5900630" y="3370760"/>
            <a:ext cx="1278394" cy="794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21A1E5B-A0E2-4742-8880-B9D70AB0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66557"/>
            <a:ext cx="4464049" cy="30836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4B8DC6F-217A-4537-8899-10136F6774E9}"/>
              </a:ext>
            </a:extLst>
          </p:cNvPr>
          <p:cNvSpPr txBox="1"/>
          <p:nvPr/>
        </p:nvSpPr>
        <p:spPr>
          <a:xfrm>
            <a:off x="1659693" y="1015016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3">
                    <a:lumMod val="75000"/>
                  </a:schemeClr>
                </a:solidFill>
              </a:rPr>
              <a:t>Non-Fall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06D0270-70B7-428A-99F6-C1A1BAED8A69}"/>
              </a:ext>
            </a:extLst>
          </p:cNvPr>
          <p:cNvSpPr/>
          <p:nvPr/>
        </p:nvSpPr>
        <p:spPr>
          <a:xfrm>
            <a:off x="185672" y="2542521"/>
            <a:ext cx="457200" cy="17526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FB5845-6023-40C9-A39B-8ABDA4EDA906}"/>
              </a:ext>
            </a:extLst>
          </p:cNvPr>
          <p:cNvSpPr/>
          <p:nvPr/>
        </p:nvSpPr>
        <p:spPr>
          <a:xfrm>
            <a:off x="1424369" y="1809594"/>
            <a:ext cx="457200" cy="17526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8E3D4C-391E-4E6E-8E78-06C58A78E003}"/>
              </a:ext>
            </a:extLst>
          </p:cNvPr>
          <p:cNvSpPr/>
          <p:nvPr/>
        </p:nvSpPr>
        <p:spPr>
          <a:xfrm>
            <a:off x="3086023" y="1768145"/>
            <a:ext cx="838200" cy="175259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5943028-C315-4CB7-9304-46F32EC64880}"/>
              </a:ext>
            </a:extLst>
          </p:cNvPr>
          <p:cNvSpPr/>
          <p:nvPr/>
        </p:nvSpPr>
        <p:spPr>
          <a:xfrm>
            <a:off x="2155533" y="3276444"/>
            <a:ext cx="659329" cy="5715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0DA4E97-6374-46B6-A48B-A01EBC7E857D}"/>
              </a:ext>
            </a:extLst>
          </p:cNvPr>
          <p:cNvSpPr/>
          <p:nvPr/>
        </p:nvSpPr>
        <p:spPr>
          <a:xfrm>
            <a:off x="2181353" y="3723621"/>
            <a:ext cx="659329" cy="5715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117A7-13E0-494D-9E67-A099F602FEFA}"/>
              </a:ext>
            </a:extLst>
          </p:cNvPr>
          <p:cNvSpPr/>
          <p:nvPr/>
        </p:nvSpPr>
        <p:spPr>
          <a:xfrm>
            <a:off x="32377" y="6583864"/>
            <a:ext cx="88821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Ref: Proc. ACM Interact. Mob. Wearable Ubiquitous Technol., Vol. 2, No. 3, Article 137. Publication date: September 2018.</a:t>
            </a:r>
          </a:p>
        </p:txBody>
      </p:sp>
    </p:spTree>
    <p:extLst>
      <p:ext uri="{BB962C8B-B14F-4D97-AF65-F5344CB8AC3E}">
        <p14:creationId xmlns:p14="http://schemas.microsoft.com/office/powerpoint/2010/main" val="2548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8" grpId="0"/>
      <p:bldP spid="48" grpId="1"/>
      <p:bldP spid="49" grpId="0"/>
      <p:bldP spid="49" grpId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- </a:t>
            </a:r>
            <a:r>
              <a:rPr lang="en-US" dirty="0" err="1"/>
              <a:t>Aryokee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87C55-7471-44F4-B0AC-40AB128D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56304"/>
            <a:ext cx="8740977" cy="2396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Graphic 13" descr="Arrow: Slight curve">
            <a:extLst>
              <a:ext uri="{FF2B5EF4-FFF2-40B4-BE49-F238E27FC236}">
                <a16:creationId xmlns:a16="http://schemas.microsoft.com/office/drawing/2014/main" id="{36E621DE-13E0-4B55-9C9F-A9D741AE5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249" y="2057400"/>
            <a:ext cx="633162" cy="633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7E965D1-914C-4862-9FB9-FFE7F8B06AFF}"/>
              </a:ext>
            </a:extLst>
          </p:cNvPr>
          <p:cNvSpPr/>
          <p:nvPr/>
        </p:nvSpPr>
        <p:spPr>
          <a:xfrm>
            <a:off x="1722388" y="956304"/>
            <a:ext cx="2468612" cy="110109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861463-76D1-4B4A-85B0-AC5216A848C6}"/>
              </a:ext>
            </a:extLst>
          </p:cNvPr>
          <p:cNvSpPr/>
          <p:nvPr/>
        </p:nvSpPr>
        <p:spPr>
          <a:xfrm>
            <a:off x="1722388" y="2258182"/>
            <a:ext cx="2468612" cy="110109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16FA240-AE3B-4B53-8065-9CDFA49C1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367" y="3753915"/>
            <a:ext cx="7458979" cy="27562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21DD328-A1CF-49FE-872E-636537766F4D}"/>
              </a:ext>
            </a:extLst>
          </p:cNvPr>
          <p:cNvSpPr/>
          <p:nvPr/>
        </p:nvSpPr>
        <p:spPr>
          <a:xfrm>
            <a:off x="2129069" y="5780816"/>
            <a:ext cx="1158709" cy="241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CA1EAE-4C0D-4C15-BC30-8287CD81CA36}"/>
              </a:ext>
            </a:extLst>
          </p:cNvPr>
          <p:cNvSpPr/>
          <p:nvPr/>
        </p:nvSpPr>
        <p:spPr>
          <a:xfrm>
            <a:off x="1868735" y="1273917"/>
            <a:ext cx="719641" cy="614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6" name="Graphic 45" descr="Arrow: Slight curve">
            <a:extLst>
              <a:ext uri="{FF2B5EF4-FFF2-40B4-BE49-F238E27FC236}">
                <a16:creationId xmlns:a16="http://schemas.microsoft.com/office/drawing/2014/main" id="{0E0C4F6E-E905-49E3-87D5-980BE3D1B4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844863" y="4521222"/>
            <a:ext cx="3521197" cy="1420878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FC6C6E51-1E47-4E0F-835D-02031A93F44E}"/>
              </a:ext>
            </a:extLst>
          </p:cNvPr>
          <p:cNvSpPr/>
          <p:nvPr/>
        </p:nvSpPr>
        <p:spPr>
          <a:xfrm>
            <a:off x="695669" y="4191000"/>
            <a:ext cx="1981200" cy="1981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7" name="Graphic 46" descr="Arrow: Straight">
            <a:extLst>
              <a:ext uri="{FF2B5EF4-FFF2-40B4-BE49-F238E27FC236}">
                <a16:creationId xmlns:a16="http://schemas.microsoft.com/office/drawing/2014/main" id="{99156883-AF95-4455-A6CD-D4C22DC307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874675">
            <a:off x="2886708" y="3850605"/>
            <a:ext cx="912674" cy="6807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46ACEB2-4701-4D71-B83E-010274A62A62}"/>
              </a:ext>
            </a:extLst>
          </p:cNvPr>
          <p:cNvSpPr txBox="1"/>
          <p:nvPr/>
        </p:nvSpPr>
        <p:spPr>
          <a:xfrm>
            <a:off x="2239139" y="3681091"/>
            <a:ext cx="302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No falls (easy to identify)</a:t>
            </a:r>
          </a:p>
        </p:txBody>
      </p:sp>
      <p:pic>
        <p:nvPicPr>
          <p:cNvPr id="49" name="Graphic 48" descr="Arrow: Straight">
            <a:extLst>
              <a:ext uri="{FF2B5EF4-FFF2-40B4-BE49-F238E27FC236}">
                <a16:creationId xmlns:a16="http://schemas.microsoft.com/office/drawing/2014/main" id="{39FD4B20-CA3B-4015-A206-E525E917EA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678562">
            <a:off x="930351" y="3766519"/>
            <a:ext cx="912674" cy="6807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218AF0-11B1-4F2D-8F6A-5E02DB1A5470}"/>
              </a:ext>
            </a:extLst>
          </p:cNvPr>
          <p:cNvSpPr txBox="1"/>
          <p:nvPr/>
        </p:nvSpPr>
        <p:spPr>
          <a:xfrm>
            <a:off x="-52983" y="3409130"/>
            <a:ext cx="302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No falls (difficult to identify)</a:t>
            </a:r>
          </a:p>
        </p:txBody>
      </p:sp>
      <p:pic>
        <p:nvPicPr>
          <p:cNvPr id="51" name="Graphic 50" descr="Arrow: Straight">
            <a:extLst>
              <a:ext uri="{FF2B5EF4-FFF2-40B4-BE49-F238E27FC236}">
                <a16:creationId xmlns:a16="http://schemas.microsoft.com/office/drawing/2014/main" id="{EAC82560-0B7C-40DB-AB15-1D561DDC8F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700725">
            <a:off x="456402" y="4168500"/>
            <a:ext cx="912674" cy="68079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CE1A66A-1921-48A4-A794-331C12827222}"/>
              </a:ext>
            </a:extLst>
          </p:cNvPr>
          <p:cNvSpPr txBox="1"/>
          <p:nvPr/>
        </p:nvSpPr>
        <p:spPr>
          <a:xfrm>
            <a:off x="-212773" y="4036138"/>
            <a:ext cx="112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Falls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E90A77-8A0B-433C-A666-2283ADFA6A78}"/>
              </a:ext>
            </a:extLst>
          </p:cNvPr>
          <p:cNvSpPr/>
          <p:nvPr/>
        </p:nvSpPr>
        <p:spPr>
          <a:xfrm>
            <a:off x="2623404" y="1263628"/>
            <a:ext cx="719641" cy="614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518217-F836-4AAD-9454-144B00B7DE88}"/>
              </a:ext>
            </a:extLst>
          </p:cNvPr>
          <p:cNvSpPr/>
          <p:nvPr/>
        </p:nvSpPr>
        <p:spPr>
          <a:xfrm>
            <a:off x="6346277" y="5790211"/>
            <a:ext cx="1158709" cy="241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F756D2-83FA-40C1-8E26-1C7EB284F877}"/>
              </a:ext>
            </a:extLst>
          </p:cNvPr>
          <p:cNvSpPr/>
          <p:nvPr/>
        </p:nvSpPr>
        <p:spPr>
          <a:xfrm>
            <a:off x="32377" y="6583864"/>
            <a:ext cx="88821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Ref: Proc. ACM Interact. Mob. Wearable Ubiquitous Technol., Vol. 2, No. 3, Article 137. Publication date: September 2018.</a:t>
            </a:r>
          </a:p>
        </p:txBody>
      </p:sp>
    </p:spTree>
    <p:extLst>
      <p:ext uri="{BB962C8B-B14F-4D97-AF65-F5344CB8AC3E}">
        <p14:creationId xmlns:p14="http://schemas.microsoft.com/office/powerpoint/2010/main" val="2619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6" grpId="0" animBg="1"/>
      <p:bldP spid="36" grpId="1" animBg="1"/>
      <p:bldP spid="42" grpId="0" animBg="1"/>
      <p:bldP spid="43" grpId="0" animBg="1"/>
      <p:bldP spid="43" grpId="1" animBg="1"/>
      <p:bldP spid="45" grpId="0" animBg="1"/>
      <p:bldP spid="48" grpId="0"/>
      <p:bldP spid="50" grpId="0"/>
      <p:bldP spid="52" grpId="0"/>
      <p:bldP spid="53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7EDDA-0225-401E-B0DE-41F4ED28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83" y="990600"/>
            <a:ext cx="6629400" cy="44464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into a single </a:t>
            </a:r>
            <a:r>
              <a:rPr lang="en-US"/>
              <a:t>CNN unit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062A3-D5CF-440B-B805-CCBBE12F4312}"/>
              </a:ext>
            </a:extLst>
          </p:cNvPr>
          <p:cNvSpPr/>
          <p:nvPr/>
        </p:nvSpPr>
        <p:spPr>
          <a:xfrm>
            <a:off x="1696583" y="1139892"/>
            <a:ext cx="1981200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DF9662-95ED-428C-AB6D-858FE73B82C7}"/>
              </a:ext>
            </a:extLst>
          </p:cNvPr>
          <p:cNvSpPr/>
          <p:nvPr/>
        </p:nvSpPr>
        <p:spPr>
          <a:xfrm>
            <a:off x="1589068" y="4808435"/>
            <a:ext cx="1981200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E5D02-34A0-4291-AC59-C53DCA3711C5}"/>
              </a:ext>
            </a:extLst>
          </p:cNvPr>
          <p:cNvSpPr txBox="1"/>
          <p:nvPr/>
        </p:nvSpPr>
        <p:spPr>
          <a:xfrm rot="19173838">
            <a:off x="2425312" y="2645889"/>
            <a:ext cx="128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t = 2.5 secs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067F-1299-41A0-A9E8-8C27DCCED09B}"/>
              </a:ext>
            </a:extLst>
          </p:cNvPr>
          <p:cNvSpPr txBox="1"/>
          <p:nvPr/>
        </p:nvSpPr>
        <p:spPr>
          <a:xfrm>
            <a:off x="1371366" y="3033182"/>
            <a:ext cx="171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112 heatmaps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CD495-AFA5-47C8-8D95-B437B844B08B}"/>
              </a:ext>
            </a:extLst>
          </p:cNvPr>
          <p:cNvSpPr txBox="1"/>
          <p:nvPr/>
        </p:nvSpPr>
        <p:spPr>
          <a:xfrm>
            <a:off x="1383485" y="4578232"/>
            <a:ext cx="171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112 heatmaps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8FB586-FFE0-4718-9446-9F87E3914963}"/>
              </a:ext>
            </a:extLst>
          </p:cNvPr>
          <p:cNvSpPr/>
          <p:nvPr/>
        </p:nvSpPr>
        <p:spPr>
          <a:xfrm>
            <a:off x="3428640" y="1666563"/>
            <a:ext cx="2687544" cy="14545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FBDCD-4D94-4A7E-BE1D-49763CE52A49}"/>
              </a:ext>
            </a:extLst>
          </p:cNvPr>
          <p:cNvSpPr txBox="1"/>
          <p:nvPr/>
        </p:nvSpPr>
        <p:spPr>
          <a:xfrm>
            <a:off x="4479002" y="1619292"/>
            <a:ext cx="2403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70C0"/>
                </a:solidFill>
              </a:rPr>
              <a:t>10 Layers of 3D conv.</a:t>
            </a: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r>
              <a:rPr lang="en-CA" sz="1400" b="1" dirty="0">
                <a:solidFill>
                  <a:srgbClr val="0070C0"/>
                </a:solidFill>
              </a:rPr>
              <a:t>                   Stride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32A50-E1EA-4D5C-93B0-436C2E3AF74D}"/>
              </a:ext>
            </a:extLst>
          </p:cNvPr>
          <p:cNvSpPr txBox="1"/>
          <p:nvPr/>
        </p:nvSpPr>
        <p:spPr>
          <a:xfrm>
            <a:off x="6354544" y="4520947"/>
            <a:ext cx="8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70C0"/>
                </a:solidFill>
              </a:rPr>
              <a:t>2-Layer</a:t>
            </a:r>
          </a:p>
          <a:p>
            <a:pPr algn="ctr"/>
            <a:r>
              <a:rPr lang="en-CA" sz="1600" b="1" dirty="0">
                <a:solidFill>
                  <a:srgbClr val="0070C0"/>
                </a:solidFill>
              </a:rPr>
              <a:t>MLP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9ED5F1-47C3-493C-B5A3-0AF1150F0B89}"/>
              </a:ext>
            </a:extLst>
          </p:cNvPr>
          <p:cNvSpPr/>
          <p:nvPr/>
        </p:nvSpPr>
        <p:spPr>
          <a:xfrm>
            <a:off x="3446310" y="3313354"/>
            <a:ext cx="2687544" cy="14545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C47E1-D34B-4ACB-BBE1-D9D1460DAD6D}"/>
              </a:ext>
            </a:extLst>
          </p:cNvPr>
          <p:cNvSpPr/>
          <p:nvPr/>
        </p:nvSpPr>
        <p:spPr>
          <a:xfrm>
            <a:off x="6471087" y="2207348"/>
            <a:ext cx="580335" cy="230699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C9485-AE46-444B-8878-42C50E2225FD}"/>
              </a:ext>
            </a:extLst>
          </p:cNvPr>
          <p:cNvSpPr txBox="1"/>
          <p:nvPr/>
        </p:nvSpPr>
        <p:spPr>
          <a:xfrm>
            <a:off x="4463277" y="3257896"/>
            <a:ext cx="1885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70C0"/>
                </a:solidFill>
              </a:rPr>
              <a:t>10 Layers of 3D conv.</a:t>
            </a: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endParaRPr lang="en-CA" sz="1400" b="1" dirty="0">
              <a:solidFill>
                <a:srgbClr val="0070C0"/>
              </a:solidFill>
            </a:endParaRPr>
          </a:p>
          <a:p>
            <a:r>
              <a:rPr lang="en-CA" sz="1400" b="1" dirty="0">
                <a:solidFill>
                  <a:srgbClr val="0070C0"/>
                </a:solidFill>
              </a:rPr>
              <a:t>                    Stride = 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D4C12A-C2DF-42B5-AE96-CBED5CE8AF44}"/>
              </a:ext>
            </a:extLst>
          </p:cNvPr>
          <p:cNvSpPr/>
          <p:nvPr/>
        </p:nvSpPr>
        <p:spPr>
          <a:xfrm>
            <a:off x="6048259" y="3010686"/>
            <a:ext cx="457200" cy="4823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23" name="Graphic 22" descr="Arrow: Slight curve">
            <a:extLst>
              <a:ext uri="{FF2B5EF4-FFF2-40B4-BE49-F238E27FC236}">
                <a16:creationId xmlns:a16="http://schemas.microsoft.com/office/drawing/2014/main" id="{6C45755D-5CEB-475E-B0F5-53FFB96727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10849" flipV="1">
            <a:off x="499528" y="5074237"/>
            <a:ext cx="825304" cy="6538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5734CF-C5B5-4C7D-848D-B3D4563C5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43" y="5768017"/>
            <a:ext cx="3438525" cy="790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03E34BE-ABB1-4496-AFB2-53438865E089}"/>
              </a:ext>
            </a:extLst>
          </p:cNvPr>
          <p:cNvSpPr/>
          <p:nvPr/>
        </p:nvSpPr>
        <p:spPr>
          <a:xfrm>
            <a:off x="488741" y="5638800"/>
            <a:ext cx="1087801" cy="94748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AE254-4ECA-402D-B3E7-A104066EDBD2}"/>
              </a:ext>
            </a:extLst>
          </p:cNvPr>
          <p:cNvSpPr txBox="1"/>
          <p:nvPr/>
        </p:nvSpPr>
        <p:spPr>
          <a:xfrm rot="19173838">
            <a:off x="2406585" y="4323010"/>
            <a:ext cx="112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t = 2.5 secs</a:t>
            </a:r>
          </a:p>
        </p:txBody>
      </p:sp>
      <p:pic>
        <p:nvPicPr>
          <p:cNvPr id="29" name="Graphic 28" descr="Arrow: Slight curve">
            <a:extLst>
              <a:ext uri="{FF2B5EF4-FFF2-40B4-BE49-F238E27FC236}">
                <a16:creationId xmlns:a16="http://schemas.microsoft.com/office/drawing/2014/main" id="{45E5C961-790E-46BF-BA91-BA983673E7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V="1">
            <a:off x="5864208" y="1469053"/>
            <a:ext cx="825304" cy="653813"/>
          </a:xfrm>
          <a:prstGeom prst="rect">
            <a:avLst/>
          </a:prstGeom>
        </p:spPr>
      </p:pic>
      <p:pic>
        <p:nvPicPr>
          <p:cNvPr id="30" name="Graphic 29" descr="Arrow: Slight curve">
            <a:extLst>
              <a:ext uri="{FF2B5EF4-FFF2-40B4-BE49-F238E27FC236}">
                <a16:creationId xmlns:a16="http://schemas.microsoft.com/office/drawing/2014/main" id="{2B069CA6-CB94-45EB-9D55-F19AFBFDE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 flipV="1">
            <a:off x="5830980" y="4424579"/>
            <a:ext cx="825306" cy="6538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9A2B421-2CC0-4FCA-B81E-657DF173E2FA}"/>
              </a:ext>
            </a:extLst>
          </p:cNvPr>
          <p:cNvSpPr txBox="1"/>
          <p:nvPr/>
        </p:nvSpPr>
        <p:spPr>
          <a:xfrm>
            <a:off x="7031238" y="2552505"/>
            <a:ext cx="171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err="1">
                <a:solidFill>
                  <a:srgbClr val="0070C0"/>
                </a:solidFill>
              </a:rPr>
              <a:t>Softmax</a:t>
            </a:r>
            <a:endParaRPr lang="en-CA" sz="1600" b="1" dirty="0">
              <a:solidFill>
                <a:srgbClr val="0070C0"/>
              </a:solidFill>
            </a:endParaRPr>
          </a:p>
        </p:txBody>
      </p:sp>
      <p:pic>
        <p:nvPicPr>
          <p:cNvPr id="32" name="Graphic 31" descr="Arrow: Slight curve">
            <a:extLst>
              <a:ext uri="{FF2B5EF4-FFF2-40B4-BE49-F238E27FC236}">
                <a16:creationId xmlns:a16="http://schemas.microsoft.com/office/drawing/2014/main" id="{9EF155C0-028C-4967-9BCF-636DE023B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7601805" y="2885885"/>
            <a:ext cx="825304" cy="6538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17ADB1-11D0-4BF1-8065-8F0E8EB86905}"/>
              </a:ext>
            </a:extLst>
          </p:cNvPr>
          <p:cNvSpPr txBox="1"/>
          <p:nvPr/>
        </p:nvSpPr>
        <p:spPr>
          <a:xfrm>
            <a:off x="297648" y="2475002"/>
            <a:ext cx="935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Why not a SINGLE image with 2 channels?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5196D8-6F38-4478-8B4C-EDDB57F5772C}"/>
              </a:ext>
            </a:extLst>
          </p:cNvPr>
          <p:cNvSpPr txBox="1"/>
          <p:nvPr/>
        </p:nvSpPr>
        <p:spPr>
          <a:xfrm>
            <a:off x="8000766" y="2475002"/>
            <a:ext cx="1063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Gradient Vanishing?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FD33C5-6BA2-482B-987E-9AE1D697BC64}"/>
              </a:ext>
            </a:extLst>
          </p:cNvPr>
          <p:cNvCxnSpPr/>
          <p:nvPr/>
        </p:nvCxnSpPr>
        <p:spPr>
          <a:xfrm>
            <a:off x="5632322" y="1872653"/>
            <a:ext cx="1061608" cy="53650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690097-5E71-4339-B157-C1E925C51315}"/>
              </a:ext>
            </a:extLst>
          </p:cNvPr>
          <p:cNvSpPr txBox="1"/>
          <p:nvPr/>
        </p:nvSpPr>
        <p:spPr>
          <a:xfrm>
            <a:off x="6301649" y="1400098"/>
            <a:ext cx="1063352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70C0"/>
                </a:solidFill>
              </a:rPr>
              <a:t>Uses </a:t>
            </a:r>
            <a:r>
              <a:rPr lang="en-CA" sz="1600" b="1" dirty="0" err="1">
                <a:solidFill>
                  <a:srgbClr val="0070C0"/>
                </a:solidFill>
              </a:rPr>
              <a:t>ResNets</a:t>
            </a:r>
            <a:endParaRPr lang="en-CA" sz="16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2C3657-5946-43CD-AC2B-15D4A5FEA4F4}"/>
              </a:ext>
            </a:extLst>
          </p:cNvPr>
          <p:cNvSpPr/>
          <p:nvPr/>
        </p:nvSpPr>
        <p:spPr>
          <a:xfrm>
            <a:off x="32377" y="6583864"/>
            <a:ext cx="88821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Ref: Proc. ACM Interact. Mob. Wearable Ubiquitous Technol., Vol. 2, No. 3, Article 137. Publication date: September 2018.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4FA39-422F-4A6E-A92F-7260F275E682}"/>
              </a:ext>
            </a:extLst>
          </p:cNvPr>
          <p:cNvSpPr/>
          <p:nvPr/>
        </p:nvSpPr>
        <p:spPr>
          <a:xfrm>
            <a:off x="6214855" y="5484409"/>
            <a:ext cx="2909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Optimizer: </a:t>
            </a:r>
            <a:r>
              <a:rPr lang="en-US" sz="1400" b="1" dirty="0"/>
              <a:t>Adam</a:t>
            </a:r>
          </a:p>
          <a:p>
            <a:r>
              <a:rPr lang="en-US" sz="1400" dirty="0"/>
              <a:t>Learning Rate: </a:t>
            </a:r>
            <a:r>
              <a:rPr lang="en-US" sz="1400" b="1" dirty="0"/>
              <a:t>0.02</a:t>
            </a:r>
          </a:p>
          <a:p>
            <a:r>
              <a:rPr lang="en-US" sz="1400" dirty="0"/>
              <a:t>Normalization: </a:t>
            </a:r>
            <a:r>
              <a:rPr lang="en-US" sz="1400" b="1" dirty="0"/>
              <a:t>Batch Normalization</a:t>
            </a:r>
          </a:p>
          <a:p>
            <a:r>
              <a:rPr lang="en-US" sz="1400" dirty="0"/>
              <a:t>Kernel Size = </a:t>
            </a:r>
            <a:r>
              <a:rPr lang="en-US" sz="1400" b="1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A5F8D-81BF-4EB8-8BA3-CE0099FB72D9}"/>
              </a:ext>
            </a:extLst>
          </p:cNvPr>
          <p:cNvSpPr/>
          <p:nvPr/>
        </p:nvSpPr>
        <p:spPr>
          <a:xfrm>
            <a:off x="4522564" y="5462339"/>
            <a:ext cx="176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Hyperparameters?</a:t>
            </a:r>
          </a:p>
        </p:txBody>
      </p:sp>
    </p:spTree>
    <p:extLst>
      <p:ext uri="{BB962C8B-B14F-4D97-AF65-F5344CB8AC3E}">
        <p14:creationId xmlns:p14="http://schemas.microsoft.com/office/powerpoint/2010/main" val="1740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5" grpId="0"/>
      <p:bldP spid="12" grpId="0"/>
      <p:bldP spid="13" grpId="0"/>
      <p:bldP spid="15" grpId="0" animBg="1"/>
      <p:bldP spid="15" grpId="1" animBg="1"/>
      <p:bldP spid="16" grpId="0"/>
      <p:bldP spid="17" grpId="0"/>
      <p:bldP spid="18" grpId="0" animBg="1"/>
      <p:bldP spid="18" grpId="1" animBg="1"/>
      <p:bldP spid="19" grpId="0" animBg="1"/>
      <p:bldP spid="19" grpId="1" animBg="1"/>
      <p:bldP spid="20" grpId="0"/>
      <p:bldP spid="22" grpId="0" animBg="1"/>
      <p:bldP spid="22" grpId="1" animBg="1"/>
      <p:bldP spid="25" grpId="0" animBg="1"/>
      <p:bldP spid="28" grpId="0"/>
      <p:bldP spid="31" grpId="0"/>
      <p:bldP spid="34" grpId="0"/>
      <p:bldP spid="34" grpId="1"/>
      <p:bldP spid="35" grpId="0"/>
      <p:bldP spid="35" grpId="1"/>
      <p:bldP spid="38" grpId="0" animBg="1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C37E0DD-0366-405B-A2F2-E7CF62C1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772003"/>
            <a:ext cx="8445500" cy="5533478"/>
          </a:xfrm>
        </p:spPr>
        <p:txBody>
          <a:bodyPr>
            <a:normAutofit/>
          </a:bodyPr>
          <a:lstStyle/>
          <a:p>
            <a:r>
              <a:rPr lang="en-CA" sz="1800" dirty="0"/>
              <a:t>Single fall can appear in multiple overlapping time windows with different probabilities. NMS chooses the one with highest probability  </a:t>
            </a:r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into NMS unit</a:t>
            </a:r>
          </a:p>
        </p:txBody>
      </p:sp>
      <p:pic>
        <p:nvPicPr>
          <p:cNvPr id="23" name="Graphic 22" descr="Arrow: Slight curve">
            <a:extLst>
              <a:ext uri="{FF2B5EF4-FFF2-40B4-BE49-F238E27FC236}">
                <a16:creationId xmlns:a16="http://schemas.microsoft.com/office/drawing/2014/main" id="{6C45755D-5CEB-475E-B0F5-53FFB9672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155142" flipV="1">
            <a:off x="2318475" y="4118272"/>
            <a:ext cx="2059216" cy="1152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5734CF-C5B5-4C7D-848D-B3D4563C5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43" y="5684171"/>
            <a:ext cx="3438525" cy="790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03E34BE-ABB1-4496-AFB2-53438865E089}"/>
              </a:ext>
            </a:extLst>
          </p:cNvPr>
          <p:cNvSpPr/>
          <p:nvPr/>
        </p:nvSpPr>
        <p:spPr>
          <a:xfrm>
            <a:off x="2133600" y="5605716"/>
            <a:ext cx="1087801" cy="94748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C6C8C0-D306-4418-A635-8E9482045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1752600"/>
            <a:ext cx="5787128" cy="1952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4CBFE4-0F8B-4C1B-905E-940F338F7906}"/>
              </a:ext>
            </a:extLst>
          </p:cNvPr>
          <p:cNvSpPr/>
          <p:nvPr/>
        </p:nvSpPr>
        <p:spPr>
          <a:xfrm>
            <a:off x="32377" y="6583864"/>
            <a:ext cx="88821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Ref: Proc. ACM Interact. Mob. Wearable Ubiquitous Technol., Vol. 2, No. 3, Article 137. Publication date: September 2018.</a:t>
            </a:r>
          </a:p>
        </p:txBody>
      </p:sp>
    </p:spTree>
    <p:extLst>
      <p:ext uri="{BB962C8B-B14F-4D97-AF65-F5344CB8AC3E}">
        <p14:creationId xmlns:p14="http://schemas.microsoft.com/office/powerpoint/2010/main" val="33479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Comparison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4382D6-C2E6-45C0-921D-039F5C16F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72474"/>
              </p:ext>
            </p:extLst>
          </p:nvPr>
        </p:nvGraphicFramePr>
        <p:xfrm>
          <a:off x="972547" y="3480959"/>
          <a:ext cx="7167678" cy="29718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2389226">
                  <a:extLst>
                    <a:ext uri="{9D8B030D-6E8A-4147-A177-3AD203B41FA5}">
                      <a16:colId xmlns:a16="http://schemas.microsoft.com/office/drawing/2014/main" val="3916461491"/>
                    </a:ext>
                  </a:extLst>
                </a:gridCol>
                <a:gridCol w="2389226">
                  <a:extLst>
                    <a:ext uri="{9D8B030D-6E8A-4147-A177-3AD203B41FA5}">
                      <a16:colId xmlns:a16="http://schemas.microsoft.com/office/drawing/2014/main" val="3937127944"/>
                    </a:ext>
                  </a:extLst>
                </a:gridCol>
                <a:gridCol w="2389226">
                  <a:extLst>
                    <a:ext uri="{9D8B030D-6E8A-4147-A177-3AD203B41FA5}">
                      <a16:colId xmlns:a16="http://schemas.microsoft.com/office/drawing/2014/main" val="805785618"/>
                    </a:ext>
                  </a:extLst>
                </a:gridCol>
              </a:tblGrid>
              <a:tr h="424543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GENERALIZATION BEYOND TRAINING SET</a:t>
                      </a:r>
                    </a:p>
                  </a:txBody>
                  <a:tcPr marL="68580" marR="68580" marT="34290" marB="34290">
                    <a:solidFill>
                      <a:srgbClr val="3F6E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7111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Precision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Recall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368065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391329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r>
                        <a:rPr lang="en-US" sz="1600" dirty="0"/>
                        <a:t>LSTM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740845"/>
                  </a:ext>
                </a:extLst>
              </a:tr>
              <a:tr h="424543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/>
                        <a:t>Cross people and cross environment setting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0823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FallDeFi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76%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293233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Aryokee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92%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94%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10218487"/>
                  </a:ext>
                </a:extLst>
              </a:tr>
            </a:tbl>
          </a:graphicData>
        </a:graphic>
      </p:graphicFrame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8A171615-04CE-4DB1-BA54-E175C6541A86}"/>
              </a:ext>
            </a:extLst>
          </p:cNvPr>
          <p:cNvSpPr/>
          <p:nvPr/>
        </p:nvSpPr>
        <p:spPr>
          <a:xfrm>
            <a:off x="1551590" y="1069239"/>
            <a:ext cx="1084182" cy="60723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F6EC2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 FALLS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74199F56-2D56-41A2-A406-6BD048647574}"/>
              </a:ext>
            </a:extLst>
          </p:cNvPr>
          <p:cNvSpPr/>
          <p:nvPr/>
        </p:nvSpPr>
        <p:spPr>
          <a:xfrm>
            <a:off x="76200" y="1069239"/>
            <a:ext cx="1440543" cy="60272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F6EC2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DATASET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E990BB68-7EA0-4F42-9FF3-CA79CCA19B50}"/>
              </a:ext>
            </a:extLst>
          </p:cNvPr>
          <p:cNvSpPr/>
          <p:nvPr/>
        </p:nvSpPr>
        <p:spPr>
          <a:xfrm>
            <a:off x="2666702" y="1066800"/>
            <a:ext cx="1188270" cy="60723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F6EC2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 NON-FALLS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846F3AA9-000F-4D06-AF60-2B371BE152CA}"/>
              </a:ext>
            </a:extLst>
          </p:cNvPr>
          <p:cNvSpPr/>
          <p:nvPr/>
        </p:nvSpPr>
        <p:spPr>
          <a:xfrm>
            <a:off x="3885902" y="1066800"/>
            <a:ext cx="1188270" cy="59970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F6EC2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 FALL PATTERNS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D408417A-DA62-4877-9E52-83C662D60E0E}"/>
              </a:ext>
            </a:extLst>
          </p:cNvPr>
          <p:cNvSpPr/>
          <p:nvPr/>
        </p:nvSpPr>
        <p:spPr>
          <a:xfrm>
            <a:off x="5105102" y="1074736"/>
            <a:ext cx="1188270" cy="58178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F6EC2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 NON-FALL PATTERNS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5747A6DD-E3F1-421F-9B0F-CA971888B1A5}"/>
              </a:ext>
            </a:extLst>
          </p:cNvPr>
          <p:cNvSpPr/>
          <p:nvPr/>
        </p:nvSpPr>
        <p:spPr>
          <a:xfrm>
            <a:off x="6329880" y="1066800"/>
            <a:ext cx="1063584" cy="58178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F6EC2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 PEOPLE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7E274640-6844-4306-AAF0-970883A43E8E}"/>
              </a:ext>
            </a:extLst>
          </p:cNvPr>
          <p:cNvSpPr/>
          <p:nvPr/>
        </p:nvSpPr>
        <p:spPr>
          <a:xfrm>
            <a:off x="7433262" y="1066800"/>
            <a:ext cx="1603310" cy="58178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F6EC2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#ENVIRONMENTS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043375A-DEA4-4F6C-B4B7-DE510B5F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02653"/>
              </p:ext>
            </p:extLst>
          </p:nvPr>
        </p:nvGraphicFramePr>
        <p:xfrm>
          <a:off x="76200" y="1694073"/>
          <a:ext cx="8960372" cy="12004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1453">
                  <a:extLst>
                    <a:ext uri="{9D8B030D-6E8A-4147-A177-3AD203B41FA5}">
                      <a16:colId xmlns:a16="http://schemas.microsoft.com/office/drawing/2014/main" val="3436648648"/>
                    </a:ext>
                  </a:extLst>
                </a:gridCol>
                <a:gridCol w="1153778">
                  <a:extLst>
                    <a:ext uri="{9D8B030D-6E8A-4147-A177-3AD203B41FA5}">
                      <a16:colId xmlns:a16="http://schemas.microsoft.com/office/drawing/2014/main" val="1768448680"/>
                    </a:ext>
                  </a:extLst>
                </a:gridCol>
                <a:gridCol w="1230697">
                  <a:extLst>
                    <a:ext uri="{9D8B030D-6E8A-4147-A177-3AD203B41FA5}">
                      <a16:colId xmlns:a16="http://schemas.microsoft.com/office/drawing/2014/main" val="3520008267"/>
                    </a:ext>
                  </a:extLst>
                </a:gridCol>
                <a:gridCol w="1230697">
                  <a:extLst>
                    <a:ext uri="{9D8B030D-6E8A-4147-A177-3AD203B41FA5}">
                      <a16:colId xmlns:a16="http://schemas.microsoft.com/office/drawing/2014/main" val="3398438370"/>
                    </a:ext>
                  </a:extLst>
                </a:gridCol>
                <a:gridCol w="1230697">
                  <a:extLst>
                    <a:ext uri="{9D8B030D-6E8A-4147-A177-3AD203B41FA5}">
                      <a16:colId xmlns:a16="http://schemas.microsoft.com/office/drawing/2014/main" val="136810109"/>
                    </a:ext>
                  </a:extLst>
                </a:gridCol>
                <a:gridCol w="1076860">
                  <a:extLst>
                    <a:ext uri="{9D8B030D-6E8A-4147-A177-3AD203B41FA5}">
                      <a16:colId xmlns:a16="http://schemas.microsoft.com/office/drawing/2014/main" val="1805273515"/>
                    </a:ext>
                  </a:extLst>
                </a:gridCol>
                <a:gridCol w="1576190">
                  <a:extLst>
                    <a:ext uri="{9D8B030D-6E8A-4147-A177-3AD203B41FA5}">
                      <a16:colId xmlns:a16="http://schemas.microsoft.com/office/drawing/2014/main" val="3402900984"/>
                    </a:ext>
                  </a:extLst>
                </a:gridCol>
              </a:tblGrid>
              <a:tr h="4001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Ours</a:t>
                      </a:r>
                      <a:endParaRPr lang="en-CA" sz="1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550,000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23458"/>
                  </a:ext>
                </a:extLst>
              </a:tr>
              <a:tr h="400161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Palipana</a:t>
                      </a:r>
                      <a:r>
                        <a:rPr lang="en-US" sz="1600" b="0" dirty="0"/>
                        <a:t> et. al</a:t>
                      </a:r>
                      <a:endParaRPr lang="en-CA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326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744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66658"/>
                  </a:ext>
                </a:extLst>
              </a:tr>
              <a:tr h="400161">
                <a:tc>
                  <a:txBody>
                    <a:bodyPr/>
                    <a:lstStyle/>
                    <a:p>
                      <a:r>
                        <a:rPr lang="en-US" sz="1600" b="0" dirty="0"/>
                        <a:t>Jovanović et. al</a:t>
                      </a:r>
                      <a:endParaRPr lang="en-CA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117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291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CA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QSB Theme -Final- July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SSB-final Template_REG</Template>
  <TotalTime>4739</TotalTime>
  <Words>919</Words>
  <Application>Microsoft Office PowerPoint</Application>
  <PresentationFormat>On-screen Show (4:3)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Georgia</vt:lpstr>
      <vt:lpstr>QSB Theme -Final- July 2011</vt:lpstr>
      <vt:lpstr>MMAI 894 Deep Learning  RF-Based Fall Monitoring Using Convolutional Neural Networks</vt:lpstr>
      <vt:lpstr> Introduction</vt:lpstr>
      <vt:lpstr>The Problem</vt:lpstr>
      <vt:lpstr>Existing Solutions in the Market</vt:lpstr>
      <vt:lpstr>RF Signal Capturing in 3D</vt:lpstr>
      <vt:lpstr>High Level Architecture - Aryokee</vt:lpstr>
      <vt:lpstr>Deep Dive into a single CNN unit</vt:lpstr>
      <vt:lpstr>Deep Dive into NMS unit</vt:lpstr>
      <vt:lpstr>Dataset and Comparison</vt:lpstr>
      <vt:lpstr>Major achievements of Aryokee</vt:lpstr>
      <vt:lpstr>Gaps Identified; Improvements; Applications</vt:lpstr>
      <vt:lpstr>Summary</vt:lpstr>
      <vt:lpstr>References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Queen's University - School of Business</dc:creator>
  <cp:lastModifiedBy>Brian Yee Sui Chun</cp:lastModifiedBy>
  <cp:revision>207</cp:revision>
  <cp:lastPrinted>2018-08-01T18:35:54Z</cp:lastPrinted>
  <dcterms:created xsi:type="dcterms:W3CDTF">2015-12-08T17:36:49Z</dcterms:created>
  <dcterms:modified xsi:type="dcterms:W3CDTF">2018-12-18T00:29:56Z</dcterms:modified>
</cp:coreProperties>
</file>