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311" r:id="rId6"/>
    <p:sldId id="257" r:id="rId7"/>
    <p:sldId id="286" r:id="rId8"/>
    <p:sldId id="287" r:id="rId9"/>
    <p:sldId id="288" r:id="rId10"/>
    <p:sldId id="289" r:id="rId11"/>
    <p:sldId id="291" r:id="rId12"/>
    <p:sldId id="293" r:id="rId13"/>
    <p:sldId id="290" r:id="rId14"/>
    <p:sldId id="301" r:id="rId15"/>
    <p:sldId id="292" r:id="rId16"/>
    <p:sldId id="299" r:id="rId17"/>
    <p:sldId id="294" r:id="rId18"/>
    <p:sldId id="312" r:id="rId19"/>
    <p:sldId id="313" r:id="rId20"/>
    <p:sldId id="295" r:id="rId21"/>
    <p:sldId id="297" r:id="rId22"/>
    <p:sldId id="298" r:id="rId23"/>
    <p:sldId id="260" r:id="rId24"/>
    <p:sldId id="302" r:id="rId25"/>
    <p:sldId id="303" r:id="rId26"/>
    <p:sldId id="307" r:id="rId27"/>
    <p:sldId id="305" r:id="rId28"/>
    <p:sldId id="306" r:id="rId29"/>
    <p:sldId id="309" r:id="rId30"/>
    <p:sldId id="26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8/13/2021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8/13/2021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More At : https://tinyurl.com/hmhh8xex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6006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2275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Copy Requirements.txt first as Code will have frequent changes to speed up builds and use Docker Layering Effectively.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326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wsargent/docker-cheat-sheet" TargetMode="External"/><Relationship Id="rId5" Type="http://schemas.openxmlformats.org/officeDocument/2006/relationships/hyperlink" Target="https://docs.docker.com/engine/reference/commandline/docker/" TargetMode="Externa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builder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7" y="2395728"/>
            <a:ext cx="9036935" cy="1243584"/>
          </a:xfrm>
        </p:spPr>
        <p:txBody>
          <a:bodyPr/>
          <a:lstStyle/>
          <a:p>
            <a:r>
              <a:rPr lang="en-US" dirty="0"/>
              <a:t>Docker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3719" y="5645666"/>
            <a:ext cx="3159917" cy="868680"/>
          </a:xfrm>
        </p:spPr>
        <p:txBody>
          <a:bodyPr>
            <a:normAutofit fontScale="70000" lnSpcReduction="20000"/>
          </a:bodyPr>
          <a:lstStyle/>
          <a:p>
            <a:pPr marL="0" indent="0" algn="r">
              <a:buNone/>
            </a:pPr>
            <a:r>
              <a:rPr lang="en-US" dirty="0"/>
              <a:t>By </a:t>
            </a:r>
          </a:p>
          <a:p>
            <a:pPr marL="0" indent="0" algn="r">
              <a:buNone/>
            </a:pPr>
            <a:r>
              <a:rPr lang="en-US" dirty="0"/>
              <a:t>Karandeep Singh</a:t>
            </a:r>
          </a:p>
          <a:p>
            <a:pPr marL="0" indent="0" algn="r">
              <a:buNone/>
            </a:pPr>
            <a:r>
              <a:rPr lang="en-US" dirty="0"/>
              <a:t>karan.singh@samsung.com</a:t>
            </a:r>
          </a:p>
        </p:txBody>
      </p:sp>
      <p:pic>
        <p:nvPicPr>
          <p:cNvPr id="1028" name="Picture 4" descr="Free Docker Flat Icon - Available in SVG, PNG, EPS, AI &amp;amp; Icon fonts">
            <a:extLst>
              <a:ext uri="{FF2B5EF4-FFF2-40B4-BE49-F238E27FC236}">
                <a16:creationId xmlns:a16="http://schemas.microsoft.com/office/drawing/2014/main" id="{6EA071F1-FCFB-46F4-BD47-DFFB1135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6" b="33663"/>
          <a:stretch/>
        </p:blipFill>
        <p:spPr bwMode="auto">
          <a:xfrm>
            <a:off x="8660767" y="3429000"/>
            <a:ext cx="2482869" cy="148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AC06-E7C4-46E8-BA10-B93B9A3B6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Okay, Let’s get into some Terminology…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3AA705-95D2-42FB-A4F3-D3FEF687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83675-253A-4160-BD08-D7CF246CE8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4"/>
            <a:ext cx="8438244" cy="5054815"/>
          </a:xfrm>
        </p:spPr>
        <p:txBody>
          <a:bodyPr/>
          <a:lstStyle/>
          <a:p>
            <a:r>
              <a:rPr lang="en-IN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Docker Engine</a:t>
            </a:r>
            <a:br>
              <a:rPr lang="en-IN" sz="2400" b="1" dirty="0"/>
            </a:br>
            <a:r>
              <a:rPr lang="en-US" sz="1800" spc="-5" dirty="0">
                <a:latin typeface="Arial"/>
                <a:cs typeface="Arial"/>
              </a:rPr>
              <a:t>Creates, </a:t>
            </a:r>
            <a:r>
              <a:rPr lang="en-US" sz="1800" dirty="0">
                <a:latin typeface="Arial"/>
                <a:cs typeface="Arial"/>
              </a:rPr>
              <a:t>ships </a:t>
            </a:r>
            <a:r>
              <a:rPr lang="en-US" sz="1800" spc="-5" dirty="0">
                <a:latin typeface="Arial"/>
                <a:cs typeface="Arial"/>
              </a:rPr>
              <a:t>and runs Docker </a:t>
            </a:r>
            <a:r>
              <a:rPr lang="en-US" sz="1800" dirty="0">
                <a:latin typeface="Arial"/>
                <a:cs typeface="Arial"/>
              </a:rPr>
              <a:t>containers </a:t>
            </a:r>
            <a:r>
              <a:rPr lang="en-US" sz="1800" spc="-5" dirty="0">
                <a:latin typeface="Arial"/>
                <a:cs typeface="Arial"/>
              </a:rPr>
              <a:t>deployable on </a:t>
            </a:r>
            <a:r>
              <a:rPr lang="en-US" sz="1800" dirty="0">
                <a:latin typeface="Arial"/>
                <a:cs typeface="Arial"/>
              </a:rPr>
              <a:t>a </a:t>
            </a:r>
            <a:r>
              <a:rPr lang="en-US" sz="1800" spc="-5" dirty="0">
                <a:latin typeface="Arial"/>
                <a:cs typeface="Arial"/>
              </a:rPr>
              <a:t>physical or </a:t>
            </a:r>
            <a:br>
              <a:rPr lang="en-US" sz="1800" spc="-5" dirty="0">
                <a:latin typeface="Arial"/>
                <a:cs typeface="Arial"/>
              </a:rPr>
            </a:br>
            <a:r>
              <a:rPr lang="en-US" sz="1800" dirty="0">
                <a:latin typeface="Arial"/>
                <a:cs typeface="Arial"/>
              </a:rPr>
              <a:t>virtual, </a:t>
            </a:r>
            <a:r>
              <a:rPr lang="en-US" sz="1800" spc="-5" dirty="0">
                <a:latin typeface="Arial"/>
                <a:cs typeface="Arial"/>
              </a:rPr>
              <a:t>host locally, in </a:t>
            </a:r>
            <a:r>
              <a:rPr lang="en-US" sz="1800" dirty="0">
                <a:latin typeface="Arial"/>
                <a:cs typeface="Arial"/>
              </a:rPr>
              <a:t>a </a:t>
            </a:r>
            <a:r>
              <a:rPr lang="en-US" sz="1800" spc="-5" dirty="0">
                <a:latin typeface="Arial"/>
                <a:cs typeface="Arial"/>
              </a:rPr>
              <a:t>datacenter or </a:t>
            </a:r>
            <a:r>
              <a:rPr lang="en-US" sz="1800" dirty="0">
                <a:latin typeface="Arial"/>
                <a:cs typeface="Arial"/>
              </a:rPr>
              <a:t>cloud service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provider</a:t>
            </a:r>
            <a:r>
              <a:rPr lang="en-US" sz="2000" spc="-5" dirty="0">
                <a:latin typeface="Arial"/>
                <a:cs typeface="Arial"/>
              </a:rPr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b="1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Docker Daemon</a:t>
            </a:r>
            <a:r>
              <a:rPr lang="en-US" sz="2200" b="1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: </a:t>
            </a:r>
            <a:r>
              <a:rPr lang="en-US" sz="1800" spc="-5" dirty="0">
                <a:latin typeface="Arial"/>
                <a:cs typeface="Arial"/>
              </a:rPr>
              <a:t>Listens for Docker API requests and manages Docker objects such as images, containers, networks, and volumes.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b="1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Docker Client</a:t>
            </a:r>
            <a:r>
              <a:rPr lang="en-US" sz="22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: Command Line Interface to interact with Docker Daemon. </a:t>
            </a:r>
          </a:p>
          <a:p>
            <a:r>
              <a:rPr lang="en-IN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Docker Image</a:t>
            </a:r>
            <a:br>
              <a:rPr lang="en-IN" sz="2400" b="1" dirty="0"/>
            </a:br>
            <a:r>
              <a:rPr lang="en-US" sz="1800" spc="-5" dirty="0">
                <a:latin typeface="Arial"/>
                <a:cs typeface="Arial"/>
              </a:rPr>
              <a:t>The basis of </a:t>
            </a:r>
            <a:r>
              <a:rPr lang="en-US" sz="1800" dirty="0">
                <a:latin typeface="Arial"/>
                <a:cs typeface="Arial"/>
              </a:rPr>
              <a:t>a </a:t>
            </a:r>
            <a:r>
              <a:rPr lang="en-US" sz="1800" spc="-5" dirty="0">
                <a:latin typeface="Arial"/>
                <a:cs typeface="Arial"/>
              </a:rPr>
              <a:t>Docker C</a:t>
            </a:r>
            <a:r>
              <a:rPr lang="en-US" sz="1800" dirty="0">
                <a:latin typeface="Arial"/>
                <a:cs typeface="Arial"/>
              </a:rPr>
              <a:t>ontainer. </a:t>
            </a:r>
            <a:r>
              <a:rPr lang="en-US" sz="1800" spc="-5" dirty="0">
                <a:latin typeface="Arial"/>
                <a:cs typeface="Arial"/>
              </a:rPr>
              <a:t>Represents </a:t>
            </a:r>
            <a:r>
              <a:rPr lang="en-US" sz="1800" dirty="0">
                <a:latin typeface="Arial"/>
                <a:cs typeface="Arial"/>
              </a:rPr>
              <a:t>a </a:t>
            </a:r>
            <a:r>
              <a:rPr lang="en-US" sz="1800" spc="-5" dirty="0">
                <a:latin typeface="Arial"/>
                <a:cs typeface="Arial"/>
              </a:rPr>
              <a:t>full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application.</a:t>
            </a:r>
            <a:endParaRPr lang="en-IN" sz="2000" b="1" dirty="0"/>
          </a:p>
          <a:p>
            <a:r>
              <a:rPr lang="en-IN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Docker Container</a:t>
            </a:r>
            <a:br>
              <a:rPr lang="en-IN" sz="2400" b="1" dirty="0"/>
            </a:br>
            <a:r>
              <a:rPr lang="en-US" sz="1800" spc="-5" dirty="0">
                <a:latin typeface="Arial"/>
                <a:cs typeface="Arial"/>
              </a:rPr>
              <a:t>The </a:t>
            </a:r>
            <a:r>
              <a:rPr lang="en-US" sz="1800" dirty="0">
                <a:latin typeface="Arial"/>
                <a:cs typeface="Arial"/>
              </a:rPr>
              <a:t>standard </a:t>
            </a:r>
            <a:r>
              <a:rPr lang="en-US" sz="1800" spc="-5" dirty="0">
                <a:latin typeface="Arial"/>
                <a:cs typeface="Arial"/>
              </a:rPr>
              <a:t>unit in which the application </a:t>
            </a:r>
            <a:r>
              <a:rPr lang="en-US" sz="1800" dirty="0">
                <a:latin typeface="Arial"/>
                <a:cs typeface="Arial"/>
              </a:rPr>
              <a:t>service </a:t>
            </a:r>
            <a:r>
              <a:rPr lang="en-US" sz="1800" spc="-5" dirty="0">
                <a:latin typeface="Arial"/>
                <a:cs typeface="Arial"/>
              </a:rPr>
              <a:t>resides and</a:t>
            </a:r>
            <a:r>
              <a:rPr lang="en-US" sz="1800" spc="-7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executes.</a:t>
            </a:r>
          </a:p>
          <a:p>
            <a:r>
              <a:rPr lang="en-IN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Registry Service – Docker Hub</a:t>
            </a:r>
            <a:br>
              <a:rPr lang="en-IN" sz="2400" b="1" dirty="0"/>
            </a:br>
            <a:r>
              <a:rPr lang="en-US" sz="1800" spc="-5" dirty="0">
                <a:latin typeface="Arial"/>
                <a:cs typeface="Arial"/>
              </a:rPr>
              <a:t>Cloud or </a:t>
            </a:r>
            <a:r>
              <a:rPr lang="en-US" sz="1800" dirty="0">
                <a:latin typeface="Arial"/>
                <a:cs typeface="Arial"/>
              </a:rPr>
              <a:t>server </a:t>
            </a:r>
            <a:r>
              <a:rPr lang="en-US" sz="1800" spc="-5" dirty="0">
                <a:latin typeface="Arial"/>
                <a:cs typeface="Arial"/>
              </a:rPr>
              <a:t>based </a:t>
            </a:r>
            <a:r>
              <a:rPr lang="en-US" sz="1800" dirty="0">
                <a:latin typeface="Arial"/>
                <a:cs typeface="Arial"/>
              </a:rPr>
              <a:t>storage </a:t>
            </a:r>
            <a:r>
              <a:rPr lang="en-US" sz="1800" spc="-5" dirty="0">
                <a:latin typeface="Arial"/>
                <a:cs typeface="Arial"/>
              </a:rPr>
              <a:t>and distribution </a:t>
            </a:r>
            <a:r>
              <a:rPr lang="en-US" sz="1800" dirty="0">
                <a:latin typeface="Arial"/>
                <a:cs typeface="Arial"/>
              </a:rPr>
              <a:t>service </a:t>
            </a:r>
            <a:r>
              <a:rPr lang="en-US" sz="1800" spc="-5" dirty="0">
                <a:latin typeface="Arial"/>
                <a:cs typeface="Arial"/>
              </a:rPr>
              <a:t>for </a:t>
            </a:r>
            <a:r>
              <a:rPr lang="en-US" sz="1800" dirty="0">
                <a:latin typeface="Arial"/>
                <a:cs typeface="Arial"/>
              </a:rPr>
              <a:t>the</a:t>
            </a:r>
            <a:r>
              <a:rPr lang="en-US" sz="1800" spc="-8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images.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5122" name="Picture 2" descr="Glossary icon in iOS Style">
            <a:extLst>
              <a:ext uri="{FF2B5EF4-FFF2-40B4-BE49-F238E27FC236}">
                <a16:creationId xmlns:a16="http://schemas.microsoft.com/office/drawing/2014/main" id="{D6242749-09CA-498F-A43A-F5699A194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145" y="509867"/>
            <a:ext cx="692355" cy="69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5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358C-29AC-4886-8CB3-059CE4C6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Visualizing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4C0D9D-3519-4BF0-A8EE-105CBA22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5B72E-DC1E-4CF1-B053-1AA8824C90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3418373" cy="4980688"/>
          </a:xfrm>
        </p:spPr>
        <p:txBody>
          <a:bodyPr/>
          <a:lstStyle/>
          <a:p>
            <a:pPr algn="just"/>
            <a:r>
              <a:rPr lang="en-US" sz="1800" dirty="0"/>
              <a:t>Docker uses a client-server architecture. </a:t>
            </a:r>
          </a:p>
          <a:p>
            <a:pPr algn="just"/>
            <a:r>
              <a:rPr lang="en-US" sz="1800" dirty="0"/>
              <a:t>Docker client talks to the Docker daemon, which does the heavy lifting of building, running, and distributing the Docker containers. </a:t>
            </a:r>
          </a:p>
          <a:p>
            <a:pPr algn="just"/>
            <a:r>
              <a:rPr lang="en-US" sz="1800" dirty="0"/>
              <a:t>Docker client and Daemon can run on the same system, or Docker client can be connected to a remote Docker daemon as well. </a:t>
            </a:r>
          </a:p>
          <a:p>
            <a:pPr algn="just"/>
            <a:r>
              <a:rPr lang="en-US" sz="1800" dirty="0"/>
              <a:t>Communication happens using REST APIs, over UNIX sockets or a network interface.</a:t>
            </a: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E73EAC-C67A-4E1E-8C69-146268FD6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044" y="1963413"/>
            <a:ext cx="7858125" cy="4181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BC320E-6071-49B2-9F23-046D8B4D9CFE}"/>
              </a:ext>
            </a:extLst>
          </p:cNvPr>
          <p:cNvSpPr txBox="1"/>
          <p:nvPr/>
        </p:nvSpPr>
        <p:spPr>
          <a:xfrm>
            <a:off x="4089044" y="6161800"/>
            <a:ext cx="785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Docker Architecture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146C10-B8D3-4C3C-B6A2-41E44F018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9539" y="344829"/>
            <a:ext cx="931721" cy="9317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57D07-D2AE-45B7-87CC-E8864E89432F}"/>
              </a:ext>
            </a:extLst>
          </p:cNvPr>
          <p:cNvSpPr txBox="1"/>
          <p:nvPr/>
        </p:nvSpPr>
        <p:spPr>
          <a:xfrm>
            <a:off x="9927771" y="3946452"/>
            <a:ext cx="1819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Docker Hub</a:t>
            </a:r>
          </a:p>
        </p:txBody>
      </p:sp>
    </p:spTree>
    <p:extLst>
      <p:ext uri="{BB962C8B-B14F-4D97-AF65-F5344CB8AC3E}">
        <p14:creationId xmlns:p14="http://schemas.microsoft.com/office/powerpoint/2010/main" val="76685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ECF8-93FE-4831-A112-9FECD3CE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Cheat-Sheet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3DE208-E82F-4CA3-AFFA-80F112F3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101D00-8E95-45EA-A97F-7A851AF0DC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" r="1"/>
          <a:stretch/>
        </p:blipFill>
        <p:spPr>
          <a:xfrm>
            <a:off x="221942" y="1171852"/>
            <a:ext cx="11766339" cy="5508348"/>
          </a:xfrm>
          <a:prstGeom prst="rect">
            <a:avLst/>
          </a:prstGeom>
        </p:spPr>
      </p:pic>
      <p:pic>
        <p:nvPicPr>
          <p:cNvPr id="4098" name="Picture 2" descr="Cheat Sheet Icons - Download Free Vector Icons | Noun Project">
            <a:extLst>
              <a:ext uri="{FF2B5EF4-FFF2-40B4-BE49-F238E27FC236}">
                <a16:creationId xmlns:a16="http://schemas.microsoft.com/office/drawing/2014/main" id="{3C014381-41D5-4F1F-8237-915DDD592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9621" y="369796"/>
            <a:ext cx="708660" cy="70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85992B-F6CC-44DD-9166-744BDFC4F923}"/>
              </a:ext>
            </a:extLst>
          </p:cNvPr>
          <p:cNvSpPr txBox="1"/>
          <p:nvPr/>
        </p:nvSpPr>
        <p:spPr>
          <a:xfrm>
            <a:off x="10293916" y="6403201"/>
            <a:ext cx="167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More @ </a:t>
            </a:r>
            <a:r>
              <a:rPr lang="en-IN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IN" sz="1200" dirty="0">
                <a:solidFill>
                  <a:schemeClr val="bg1"/>
                </a:solidFill>
              </a:rPr>
              <a:t> &amp; </a:t>
            </a:r>
            <a:r>
              <a:rPr lang="en-IN" sz="12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IN" sz="12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Graphic 5" descr="Sunglasses face with solid fill">
            <a:extLst>
              <a:ext uri="{FF2B5EF4-FFF2-40B4-BE49-F238E27FC236}">
                <a16:creationId xmlns:a16="http://schemas.microsoft.com/office/drawing/2014/main" id="{00E95E59-3089-46AC-9664-2F27BB5287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79372" y="463192"/>
            <a:ext cx="584718" cy="5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6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8DB881-F909-4969-92AD-DE2085CB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70B375-075E-4CD4-BA4E-588989C4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42" y="2831841"/>
            <a:ext cx="8395872" cy="859055"/>
          </a:xfrm>
        </p:spPr>
        <p:txBody>
          <a:bodyPr>
            <a:normAutofit fontScale="90000"/>
          </a:bodyPr>
          <a:lstStyle/>
          <a:p>
            <a:r>
              <a:rPr lang="en-IN" dirty="0"/>
              <a:t>Prepare – Assemble - Action</a:t>
            </a:r>
          </a:p>
        </p:txBody>
      </p:sp>
    </p:spTree>
    <p:extLst>
      <p:ext uri="{BB962C8B-B14F-4D97-AF65-F5344CB8AC3E}">
        <p14:creationId xmlns:p14="http://schemas.microsoft.com/office/powerpoint/2010/main" val="266143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4A66F-88CD-44D1-8F76-B4CFF954F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“</a:t>
            </a:r>
            <a:r>
              <a:rPr lang="en-IN" dirty="0" err="1"/>
              <a:t>Dockerfile</a:t>
            </a:r>
            <a:r>
              <a:rPr lang="en-IN" dirty="0"/>
              <a:t>” - </a:t>
            </a:r>
            <a:r>
              <a:rPr lang="en-IN" sz="2400" dirty="0"/>
              <a:t>Prepare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E67BB5-070F-4C24-A3B3-6D5608AF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45CF8-2FEE-47E3-890F-5737AA2582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/>
              <a:t>A text document which contains all the commands a user could call on the command line to assemble/build an image.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Docker image generation needs a </a:t>
            </a:r>
            <a:r>
              <a:rPr lang="en-US" sz="1800" b="1" dirty="0" err="1"/>
              <a:t>Dockerfile</a:t>
            </a:r>
            <a:r>
              <a:rPr lang="en-US" sz="1800" dirty="0"/>
              <a:t> which contains instructions needed to build the image.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The </a:t>
            </a:r>
            <a:r>
              <a:rPr lang="en-US" sz="1800" b="1" dirty="0" err="1"/>
              <a:t>Dockerfile</a:t>
            </a:r>
            <a:r>
              <a:rPr lang="en-US" sz="1800" dirty="0"/>
              <a:t> is processed by the “</a:t>
            </a:r>
            <a:r>
              <a:rPr lang="en-US" sz="1800" b="1" dirty="0"/>
              <a:t>Docker Build</a:t>
            </a:r>
            <a:r>
              <a:rPr lang="en-US" sz="1800" dirty="0"/>
              <a:t>” process which generates the “</a:t>
            </a:r>
            <a:r>
              <a:rPr lang="en-US" sz="1800" b="1" dirty="0"/>
              <a:t>Docker image</a:t>
            </a:r>
            <a:r>
              <a:rPr lang="en-US" sz="1800" dirty="0"/>
              <a:t>”.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The Generated Image is used by “</a:t>
            </a:r>
            <a:r>
              <a:rPr lang="en-US" sz="1800" b="1" dirty="0"/>
              <a:t>Docker Run</a:t>
            </a:r>
            <a:r>
              <a:rPr lang="en-US" sz="1800" dirty="0"/>
              <a:t>” process to start a container containing all the source code and dependencies as mentioned in </a:t>
            </a:r>
            <a:r>
              <a:rPr lang="en-US" sz="1800" b="1" dirty="0" err="1"/>
              <a:t>Dockerfile</a:t>
            </a:r>
            <a:r>
              <a:rPr lang="en-US" sz="1800" dirty="0"/>
              <a:t>.</a:t>
            </a:r>
            <a:endParaRPr lang="en-IN" sz="1800" dirty="0"/>
          </a:p>
        </p:txBody>
      </p:sp>
      <p:pic>
        <p:nvPicPr>
          <p:cNvPr id="5122" name="Picture 2" descr="Script - Free seo and web icons">
            <a:extLst>
              <a:ext uri="{FF2B5EF4-FFF2-40B4-BE49-F238E27FC236}">
                <a16:creationId xmlns:a16="http://schemas.microsoft.com/office/drawing/2014/main" id="{BC804353-A351-48C4-B267-ADC4BCA24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541" y="542925"/>
            <a:ext cx="691718" cy="69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F9C504-031C-4628-B157-C9E339341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779" y="1544298"/>
            <a:ext cx="1120991" cy="1514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08E92D-0D45-4AE0-8EEF-1F04093A7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6875" y="1525247"/>
            <a:ext cx="1190625" cy="1552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ACB904-DA19-433D-8226-853EC9C04D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6779" y="3818278"/>
            <a:ext cx="1813880" cy="151447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D7596C-E065-4A9A-BC11-D943D341F58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8797770" y="2301535"/>
            <a:ext cx="1759105" cy="1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38B062D-4AA3-45B5-8BB4-A93BAFD1F490}"/>
              </a:ext>
            </a:extLst>
          </p:cNvPr>
          <p:cNvCxnSpPr>
            <a:stCxn id="10" idx="2"/>
            <a:endCxn id="12" idx="3"/>
          </p:cNvCxnSpPr>
          <p:nvPr/>
        </p:nvCxnSpPr>
        <p:spPr>
          <a:xfrm rot="5400000">
            <a:off x="9572577" y="2995905"/>
            <a:ext cx="1497694" cy="1661529"/>
          </a:xfrm>
          <a:prstGeom prst="bentConnector2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962FE2C-B6B8-4232-833E-5CB79EAEB3CD}"/>
              </a:ext>
            </a:extLst>
          </p:cNvPr>
          <p:cNvSpPr txBox="1"/>
          <p:nvPr/>
        </p:nvSpPr>
        <p:spPr>
          <a:xfrm>
            <a:off x="8899863" y="1805238"/>
            <a:ext cx="1554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docker build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  app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B2407B-C55E-4D9A-9902-F33B8CF31BBA}"/>
              </a:ext>
            </a:extLst>
          </p:cNvPr>
          <p:cNvSpPr txBox="1"/>
          <p:nvPr/>
        </p:nvSpPr>
        <p:spPr>
          <a:xfrm>
            <a:off x="9894927" y="3776331"/>
            <a:ext cx="135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docker run</a:t>
            </a:r>
          </a:p>
        </p:txBody>
      </p:sp>
    </p:spTree>
    <p:extLst>
      <p:ext uri="{BB962C8B-B14F-4D97-AF65-F5344CB8AC3E}">
        <p14:creationId xmlns:p14="http://schemas.microsoft.com/office/powerpoint/2010/main" val="262472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F994-C125-4553-93C7-B286C511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Dockerfile</a:t>
            </a:r>
            <a:r>
              <a:rPr lang="en-IN" dirty="0"/>
              <a:t> Instructions - 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13DC96-8DDD-4CE9-9ACB-029C8EC8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D3FBFE9-8F77-4B3B-B5BA-32C42FD79821}"/>
              </a:ext>
            </a:extLst>
          </p:cNvPr>
          <p:cNvSpPr txBox="1">
            <a:spLocks/>
          </p:cNvSpPr>
          <p:nvPr/>
        </p:nvSpPr>
        <p:spPr>
          <a:xfrm>
            <a:off x="307002" y="1382378"/>
            <a:ext cx="7530712" cy="5297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1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dockerignore</a:t>
            </a: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/>
              <a:t>- Modifies context to exclude files and directories sent to Docker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en-US" sz="1800" dirty="0"/>
              <a:t> - Sets the Base Image for subsequent instructions.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RUN</a:t>
            </a:r>
            <a:r>
              <a:rPr lang="en-US" sz="1800" dirty="0"/>
              <a:t> - Execute any commands in a new layer on top of the current image and commit the results.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CMD</a:t>
            </a:r>
            <a:r>
              <a:rPr lang="en-US" sz="1800" dirty="0"/>
              <a:t> - Provide defaults for an executing container.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EXPOSE</a:t>
            </a:r>
            <a:r>
              <a:rPr lang="en-US" sz="1800" dirty="0"/>
              <a:t> - Informs Docker that the container listens on the specified network ports at runtime. NOTE: does not actually make ports accessible. Use –p while running Container. Used for Documentation purposes.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ENV</a:t>
            </a:r>
            <a:r>
              <a:rPr lang="en-US" sz="1800" dirty="0"/>
              <a:t> - Sets environment variable.</a:t>
            </a:r>
          </a:p>
        </p:txBody>
      </p:sp>
      <p:pic>
        <p:nvPicPr>
          <p:cNvPr id="3074" name="Picture 2" descr="Free Instructions Line Icon - Available in SVG, PNG, EPS, AI &amp;amp; Icon fonts">
            <a:extLst>
              <a:ext uri="{FF2B5EF4-FFF2-40B4-BE49-F238E27FC236}">
                <a16:creationId xmlns:a16="http://schemas.microsoft.com/office/drawing/2014/main" id="{97B0B580-014A-4757-A7F1-F1643FA04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0584" y="470298"/>
            <a:ext cx="924414" cy="92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023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F994-C125-4553-93C7-B286C511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Dockerfile</a:t>
            </a:r>
            <a:r>
              <a:rPr lang="en-IN" dirty="0"/>
              <a:t> Instructions - II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6223C-6EEB-4A62-8E9D-889AF62D42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06358"/>
            <a:ext cx="7215933" cy="537384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ADD</a:t>
            </a:r>
            <a:r>
              <a:rPr lang="en-US" sz="1800" dirty="0"/>
              <a:t> - Copies new files, directories or remote file to container. Invalidates caches. Avoid ADD and use COPY instead.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COPY</a:t>
            </a:r>
            <a:r>
              <a:rPr lang="en-US" sz="1800" dirty="0"/>
              <a:t> - Copies new files or directories to container. 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ENTRYPOINT</a:t>
            </a:r>
            <a:r>
              <a:rPr lang="en-US" sz="1800" dirty="0"/>
              <a:t> - Configures a container that will run as an executable.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VOLUME</a:t>
            </a:r>
            <a:r>
              <a:rPr lang="en-US" sz="1800" dirty="0"/>
              <a:t> - Creates a mount point for externally mounted volumes or other containers.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</a:t>
            </a:r>
            <a:r>
              <a:rPr lang="en-US" sz="1800" dirty="0"/>
              <a:t> - Sets the user name for following RUN / CMD / ENTRYPOINT commands.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WORKDIR</a:t>
            </a:r>
            <a:r>
              <a:rPr lang="en-US" sz="1800" dirty="0"/>
              <a:t> - Sets the working directory.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ARG</a:t>
            </a:r>
            <a:r>
              <a:rPr lang="en-US" sz="1800" dirty="0"/>
              <a:t> - Defines a build-time variable.</a:t>
            </a:r>
          </a:p>
        </p:txBody>
      </p:sp>
      <p:pic>
        <p:nvPicPr>
          <p:cNvPr id="7" name="Picture 2" descr="Free Instructions Line Icon - Available in SVG, PNG, EPS, AI &amp;amp; Icon fonts">
            <a:extLst>
              <a:ext uri="{FF2B5EF4-FFF2-40B4-BE49-F238E27FC236}">
                <a16:creationId xmlns:a16="http://schemas.microsoft.com/office/drawing/2014/main" id="{924FBC00-0166-495E-B1EE-40F25CDE3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0584" y="470298"/>
            <a:ext cx="924414" cy="92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2F77E2-4A0A-480D-8394-342A6FC8D350}"/>
              </a:ext>
            </a:extLst>
          </p:cNvPr>
          <p:cNvSpPr txBox="1"/>
          <p:nvPr/>
        </p:nvSpPr>
        <p:spPr>
          <a:xfrm>
            <a:off x="10597281" y="6315075"/>
            <a:ext cx="1285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More @ </a:t>
            </a:r>
            <a:r>
              <a:rPr lang="en-IN" sz="1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105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E67B-5E05-4486-ABEC-CD24E09B0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Code Maybe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EBB2E5-04CA-4BC1-9DB9-B0031EEF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6146" name="Picture 2" descr="Code Icons – Free Vector Download, PNG, SVG, GIF">
            <a:extLst>
              <a:ext uri="{FF2B5EF4-FFF2-40B4-BE49-F238E27FC236}">
                <a16:creationId xmlns:a16="http://schemas.microsoft.com/office/drawing/2014/main" id="{7A9C4FD0-A90E-41B4-B6E6-358BEB712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329" y="542925"/>
            <a:ext cx="568171" cy="56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BB5AC5E-9ACE-42E8-8AD1-FB432A5D3CF9}"/>
              </a:ext>
            </a:extLst>
          </p:cNvPr>
          <p:cNvGrpSpPr/>
          <p:nvPr/>
        </p:nvGrpSpPr>
        <p:grpSpPr>
          <a:xfrm>
            <a:off x="614139" y="1655129"/>
            <a:ext cx="3025495" cy="1369381"/>
            <a:chOff x="614139" y="1655129"/>
            <a:chExt cx="3025495" cy="136938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47815A-41DD-44D1-96F4-60E1A4121D5B}"/>
                </a:ext>
              </a:extLst>
            </p:cNvPr>
            <p:cNvSpPr txBox="1"/>
            <p:nvPr/>
          </p:nvSpPr>
          <p:spPr>
            <a:xfrm>
              <a:off x="614139" y="2685956"/>
              <a:ext cx="30254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</a:rPr>
                <a:t>Directory Structure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047ADC9-EE30-4D47-9743-4CBCF608A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139" y="1655129"/>
              <a:ext cx="2847975" cy="100965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061DDA-8A19-4DBE-8D63-07A2E1C5FC7F}"/>
              </a:ext>
            </a:extLst>
          </p:cNvPr>
          <p:cNvGrpSpPr/>
          <p:nvPr/>
        </p:nvGrpSpPr>
        <p:grpSpPr>
          <a:xfrm>
            <a:off x="7364733" y="1651453"/>
            <a:ext cx="4611743" cy="3914068"/>
            <a:chOff x="7364733" y="1651453"/>
            <a:chExt cx="4611743" cy="391406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EDEF3A-1EF9-4DE7-AF70-9762F7ACED54}"/>
                </a:ext>
              </a:extLst>
            </p:cNvPr>
            <p:cNvSpPr txBox="1"/>
            <p:nvPr/>
          </p:nvSpPr>
          <p:spPr>
            <a:xfrm>
              <a:off x="7448709" y="5226967"/>
              <a:ext cx="45277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 err="1">
                  <a:solidFill>
                    <a:schemeClr val="bg1"/>
                  </a:solidFill>
                </a:rPr>
                <a:t>Dockerfile</a:t>
              </a:r>
              <a:endParaRPr lang="en-IN" sz="1600" dirty="0">
                <a:solidFill>
                  <a:schemeClr val="bg1"/>
                </a:solidFill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ED3830F-A2A8-41E8-B200-8D5B7F3BF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64733" y="1651453"/>
              <a:ext cx="4611743" cy="3450326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A080FA-C722-4427-9D06-9DFACBEBABB6}"/>
              </a:ext>
            </a:extLst>
          </p:cNvPr>
          <p:cNvGrpSpPr/>
          <p:nvPr/>
        </p:nvGrpSpPr>
        <p:grpSpPr>
          <a:xfrm>
            <a:off x="614139" y="3564741"/>
            <a:ext cx="2847975" cy="1010759"/>
            <a:chOff x="6839599" y="1654020"/>
            <a:chExt cx="2105025" cy="101075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B53BC36-3136-4ED3-BB22-5B11DA8E27B8}"/>
                </a:ext>
              </a:extLst>
            </p:cNvPr>
            <p:cNvSpPr txBox="1"/>
            <p:nvPr/>
          </p:nvSpPr>
          <p:spPr>
            <a:xfrm>
              <a:off x="6839599" y="2326225"/>
              <a:ext cx="21050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</a:rPr>
                <a:t>requirements.txt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F7285B6-05B5-44C7-9FCE-1A38897C4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39599" y="1654020"/>
              <a:ext cx="2105025" cy="685800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06770909-5BAB-408A-AFC2-4D063B218E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4654" y="1655129"/>
            <a:ext cx="3589677" cy="34766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8BC79CC-09D3-4CF6-BE4B-36FF5BADCCD0}"/>
              </a:ext>
            </a:extLst>
          </p:cNvPr>
          <p:cNvSpPr txBox="1"/>
          <p:nvPr/>
        </p:nvSpPr>
        <p:spPr>
          <a:xfrm>
            <a:off x="3639635" y="5186569"/>
            <a:ext cx="354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main.py</a:t>
            </a:r>
          </a:p>
        </p:txBody>
      </p:sp>
    </p:spTree>
    <p:extLst>
      <p:ext uri="{BB962C8B-B14F-4D97-AF65-F5344CB8AC3E}">
        <p14:creationId xmlns:p14="http://schemas.microsoft.com/office/powerpoint/2010/main" val="38159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9ED7-7A09-4739-BE4C-CC1681EF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Build - </a:t>
            </a:r>
            <a:r>
              <a:rPr lang="en-IN" sz="2400" dirty="0"/>
              <a:t>Assemble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70E979-2748-4B08-8506-FC41442B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6933B-9CE7-4C41-9AB9-FDDABED0E8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82378"/>
            <a:ext cx="4802203" cy="4059634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bg1"/>
                </a:solidFill>
              </a:rPr>
              <a:t>Processes the “</a:t>
            </a:r>
            <a:r>
              <a:rPr lang="en-US" sz="1800" b="1" dirty="0" err="1">
                <a:solidFill>
                  <a:schemeClr val="bg1"/>
                </a:solidFill>
              </a:rPr>
              <a:t>Dockerfile</a:t>
            </a:r>
            <a:r>
              <a:rPr lang="en-US" sz="1800" dirty="0">
                <a:solidFill>
                  <a:schemeClr val="bg1"/>
                </a:solidFill>
              </a:rPr>
              <a:t>” to generate the “Docker Image”.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For each instruction or command from the </a:t>
            </a:r>
            <a:r>
              <a:rPr lang="en-US" sz="1800" dirty="0" err="1">
                <a:solidFill>
                  <a:schemeClr val="bg1"/>
                </a:solidFill>
              </a:rPr>
              <a:t>Dockerfile</a:t>
            </a:r>
            <a:r>
              <a:rPr lang="en-US" sz="1800" dirty="0">
                <a:solidFill>
                  <a:schemeClr val="bg1"/>
                </a:solidFill>
              </a:rPr>
              <a:t>, the Docker builder generates an image “</a:t>
            </a:r>
            <a:r>
              <a:rPr lang="en-US" sz="1800" b="1" dirty="0">
                <a:solidFill>
                  <a:schemeClr val="bg1"/>
                </a:solidFill>
              </a:rPr>
              <a:t>layer</a:t>
            </a:r>
            <a:r>
              <a:rPr lang="en-US" sz="1800" dirty="0">
                <a:solidFill>
                  <a:schemeClr val="bg1"/>
                </a:solidFill>
              </a:rPr>
              <a:t>” and stacks it upon the previous ones. 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Hence, the Docker image resulting from the process is simply a read-only stack of different layers.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79669-2D05-4BD3-BFBF-951FD776D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5" y="975683"/>
            <a:ext cx="5876925" cy="4873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9C7CF2-5865-430D-9799-BC0F3B871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5948089"/>
            <a:ext cx="5876924" cy="666750"/>
          </a:xfrm>
          <a:prstGeom prst="rect">
            <a:avLst/>
          </a:prstGeom>
        </p:spPr>
      </p:pic>
      <p:pic>
        <p:nvPicPr>
          <p:cNvPr id="3076" name="Picture 4" descr="Assembly - Free technology icons">
            <a:extLst>
              <a:ext uri="{FF2B5EF4-FFF2-40B4-BE49-F238E27FC236}">
                <a16:creationId xmlns:a16="http://schemas.microsoft.com/office/drawing/2014/main" id="{2C71CA32-2D89-4F72-B5FF-A939F4575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414" y="222329"/>
            <a:ext cx="707571" cy="70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63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15F1-DDBF-49A6-A959-E39C33AB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Run - </a:t>
            </a:r>
            <a:r>
              <a:rPr lang="en-IN" sz="2400" dirty="0"/>
              <a:t>Action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22BFDF-3E92-4DA7-802B-BF68F6A4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49890-3BF5-4161-A54A-13C0760CD3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4258129" cy="4093243"/>
          </a:xfrm>
        </p:spPr>
        <p:txBody>
          <a:bodyPr/>
          <a:lstStyle/>
          <a:p>
            <a:pPr algn="just"/>
            <a:r>
              <a:rPr lang="en-US" sz="1800" dirty="0"/>
              <a:t>Processes the Image file supplied and starts a Container.</a:t>
            </a:r>
          </a:p>
          <a:p>
            <a:pPr algn="just"/>
            <a:r>
              <a:rPr lang="en-US" sz="1800" dirty="0"/>
              <a:t>Container started is always Isolated. </a:t>
            </a:r>
          </a:p>
          <a:p>
            <a:pPr algn="just"/>
            <a:r>
              <a:rPr lang="en-US" sz="1800" dirty="0"/>
              <a:t>Container host may be local or remote. </a:t>
            </a:r>
          </a:p>
          <a:p>
            <a:pPr algn="just"/>
            <a:r>
              <a:rPr lang="en-US" sz="1800" dirty="0"/>
              <a:t>Container process has its own file system, its own networking, and its own isolated process tree separate from the host.</a:t>
            </a:r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C839D2-8E81-43B9-8004-1FD9062D06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23"/>
          <a:stretch/>
        </p:blipFill>
        <p:spPr>
          <a:xfrm>
            <a:off x="5071253" y="1471731"/>
            <a:ext cx="6638925" cy="2200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1A54FC-8213-4B8E-87CE-F03EC9FFC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253" y="4331553"/>
            <a:ext cx="6638925" cy="1323975"/>
          </a:xfrm>
          <a:prstGeom prst="rect">
            <a:avLst/>
          </a:prstGeom>
        </p:spPr>
      </p:pic>
      <p:pic>
        <p:nvPicPr>
          <p:cNvPr id="7171" name="Picture 3" descr="Execute Icon #156008 - Free Icons Library">
            <a:extLst>
              <a:ext uri="{FF2B5EF4-FFF2-40B4-BE49-F238E27FC236}">
                <a16:creationId xmlns:a16="http://schemas.microsoft.com/office/drawing/2014/main" id="{894746C8-6956-46C0-A7E4-C0E80E8DE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67" y="447573"/>
            <a:ext cx="726233" cy="72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55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4E99-7290-4280-B414-459FAE1A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in the Box for me Today?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EDE621-46EB-47DE-92C7-BC9A83A8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80970-2B4C-45B2-A331-0AB1F79023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136" y="2620000"/>
            <a:ext cx="4248799" cy="283279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1800" dirty="0"/>
              <a:t>The What, Why and Where of Docker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Docker Containers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Containers vs Virtual Machines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Overall Docker System Visualization and Architecture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Why is Docker so popular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Terminologies &amp; Commands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A41CCB-3CAF-4271-BDE6-18A5348F0B45}"/>
              </a:ext>
            </a:extLst>
          </p:cNvPr>
          <p:cNvSpPr txBox="1"/>
          <p:nvPr/>
        </p:nvSpPr>
        <p:spPr>
          <a:xfrm>
            <a:off x="547136" y="2047604"/>
            <a:ext cx="3844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Today We’ll Learn :</a:t>
            </a:r>
          </a:p>
        </p:txBody>
      </p:sp>
      <p:pic>
        <p:nvPicPr>
          <p:cNvPr id="1026" name="Picture 2" descr="Box Icons – Free Vector Download, PNG, SVG, GIF">
            <a:extLst>
              <a:ext uri="{FF2B5EF4-FFF2-40B4-BE49-F238E27FC236}">
                <a16:creationId xmlns:a16="http://schemas.microsoft.com/office/drawing/2014/main" id="{780BD2D5-2DC8-4F5E-A6CE-5AABEEE3E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900" y="312630"/>
            <a:ext cx="1039290" cy="103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8FD076A-6B56-4331-8315-CCC1F6F07246}"/>
              </a:ext>
            </a:extLst>
          </p:cNvPr>
          <p:cNvSpPr txBox="1">
            <a:spLocks/>
          </p:cNvSpPr>
          <p:nvPr/>
        </p:nvSpPr>
        <p:spPr>
          <a:xfrm>
            <a:off x="5413184" y="2657320"/>
            <a:ext cx="3721486" cy="3695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sz="1800" dirty="0" err="1"/>
              <a:t>Dockerfile</a:t>
            </a:r>
            <a:r>
              <a:rPr lang="en-IN" sz="1800" dirty="0"/>
              <a:t> and it’s Instructions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Docker Build &amp; Docker Run with examples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Docker Volumes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Port Mapping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Docker Save &amp; Load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Hands On…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48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169" y="2915816"/>
            <a:ext cx="7781544" cy="859055"/>
          </a:xfrm>
        </p:spPr>
        <p:txBody>
          <a:bodyPr/>
          <a:lstStyle/>
          <a:p>
            <a:r>
              <a:rPr lang="en-US" dirty="0"/>
              <a:t>Diving Deeper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DB20-C9D9-4375-A8E4-ECABFC1E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Share/Persist Data OR What if Container Dies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B59373-F31A-46C4-A9D6-2B1BFD8B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56737-4291-4230-84BA-A80451D4C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26805"/>
            <a:ext cx="7495851" cy="513930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</a:rPr>
              <a:t>Docker Volumes </a:t>
            </a:r>
            <a:r>
              <a:rPr lang="en-US" sz="1800" dirty="0">
                <a:solidFill>
                  <a:schemeClr val="bg1"/>
                </a:solidFill>
              </a:rPr>
              <a:t>are the p</a:t>
            </a:r>
            <a:r>
              <a:rPr lang="en-US" sz="1800" i="0" dirty="0">
                <a:solidFill>
                  <a:schemeClr val="bg1"/>
                </a:solidFill>
                <a:effectLst/>
              </a:rPr>
              <a:t>referred mechanism for sharing/</a:t>
            </a:r>
            <a:r>
              <a:rPr lang="en-US" sz="1800" dirty="0">
                <a:solidFill>
                  <a:schemeClr val="bg1"/>
                </a:solidFill>
                <a:cs typeface="Arial" panose="020B0604020202020204" pitchFamily="34" charset="0"/>
              </a:rPr>
              <a:t>persisting</a:t>
            </a:r>
            <a:r>
              <a:rPr lang="en-US" sz="1800" i="0" dirty="0">
                <a:solidFill>
                  <a:schemeClr val="bg1"/>
                </a:solidFill>
                <a:effectLst/>
              </a:rPr>
              <a:t> data generated and used by Docker containers.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Volumes mount a directory on the host into the container at a specific location.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Enables Developer to Share/Persist Container Data even If Container is Lost or Stopped.</a:t>
            </a:r>
            <a:endParaRPr lang="en-US" sz="1800" i="0" dirty="0">
              <a:solidFill>
                <a:schemeClr val="bg1"/>
              </a:solidFill>
              <a:effectLst/>
            </a:endParaRPr>
          </a:p>
          <a:p>
            <a:pPr algn="just">
              <a:lnSpc>
                <a:spcPct val="150000"/>
              </a:lnSpc>
            </a:pPr>
            <a:r>
              <a:rPr lang="en-US" sz="1800" dirty="0"/>
              <a:t>E</a:t>
            </a:r>
            <a:r>
              <a:rPr lang="en-US" sz="1800" i="0" dirty="0">
                <a:solidFill>
                  <a:schemeClr val="bg1"/>
                </a:solidFill>
                <a:effectLst/>
              </a:rPr>
              <a:t>asier to Backup or Migrate.</a:t>
            </a:r>
          </a:p>
          <a:p>
            <a:pPr algn="just">
              <a:lnSpc>
                <a:spcPct val="150000"/>
              </a:lnSpc>
            </a:pPr>
            <a:r>
              <a:rPr lang="en-US" sz="1800" i="0" dirty="0">
                <a:solidFill>
                  <a:schemeClr val="bg1"/>
                </a:solidFill>
                <a:effectLst/>
              </a:rPr>
              <a:t>Can be shared safely among multiple containers.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Does not increase the size of the containers as the contents exist outside the lifecycle of the given container.</a:t>
            </a:r>
            <a:endParaRPr lang="en-IN" sz="1800" dirty="0"/>
          </a:p>
        </p:txBody>
      </p:sp>
      <p:pic>
        <p:nvPicPr>
          <p:cNvPr id="6" name="Picture 4" descr="Storage Icon Svg PNG Transparent Background, Free Download #6650 -  FreeIconsPNG">
            <a:extLst>
              <a:ext uri="{FF2B5EF4-FFF2-40B4-BE49-F238E27FC236}">
                <a16:creationId xmlns:a16="http://schemas.microsoft.com/office/drawing/2014/main" id="{25B19575-0C7A-492B-8C0D-72A5F4EE2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6861" y="494226"/>
            <a:ext cx="877078" cy="63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26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91E5-5C57-4793-850D-10B59DFC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Create a Docker Volume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6F26D1-AFEC-4809-BA59-117C3449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22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51AB49-FAD5-4422-8CC9-A2BFA6BFA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66" y="1272941"/>
            <a:ext cx="5095875" cy="60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C535B3-38FD-46C5-80B9-C28864D2C9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55"/>
          <a:stretch/>
        </p:blipFill>
        <p:spPr>
          <a:xfrm>
            <a:off x="562266" y="2476982"/>
            <a:ext cx="5095875" cy="971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3B6D71-904D-4378-8366-26F0A41F76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6"/>
          <a:stretch/>
        </p:blipFill>
        <p:spPr>
          <a:xfrm>
            <a:off x="552740" y="4027617"/>
            <a:ext cx="5105401" cy="2333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9F3307-620A-44B5-A893-13B51CFD3E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874" y="2277070"/>
            <a:ext cx="5583011" cy="6045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C20E1E8-448F-422A-9870-6C36E6CC87D8}"/>
              </a:ext>
            </a:extLst>
          </p:cNvPr>
          <p:cNvSpPr txBox="1"/>
          <p:nvPr/>
        </p:nvSpPr>
        <p:spPr>
          <a:xfrm>
            <a:off x="562265" y="1826555"/>
            <a:ext cx="509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Create a Volume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FC2C9-0AAF-4402-B084-DBC54A03F9B6}"/>
              </a:ext>
            </a:extLst>
          </p:cNvPr>
          <p:cNvSpPr txBox="1"/>
          <p:nvPr/>
        </p:nvSpPr>
        <p:spPr>
          <a:xfrm>
            <a:off x="557502" y="3404112"/>
            <a:ext cx="509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List All Volumes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4A2FC5-9594-4CE4-8D0D-BA5A3DCCCC76}"/>
              </a:ext>
            </a:extLst>
          </p:cNvPr>
          <p:cNvSpPr txBox="1"/>
          <p:nvPr/>
        </p:nvSpPr>
        <p:spPr>
          <a:xfrm>
            <a:off x="547141" y="6310868"/>
            <a:ext cx="509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Inspect a Volume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B24070-C161-46C8-AFC2-9B13C14FC8D0}"/>
              </a:ext>
            </a:extLst>
          </p:cNvPr>
          <p:cNvSpPr txBox="1"/>
          <p:nvPr/>
        </p:nvSpPr>
        <p:spPr>
          <a:xfrm>
            <a:off x="6238874" y="2844372"/>
            <a:ext cx="558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Delete a Volume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96A61E-CE8A-4125-BEF8-A82FC1770FF5}"/>
              </a:ext>
            </a:extLst>
          </p:cNvPr>
          <p:cNvSpPr txBox="1"/>
          <p:nvPr/>
        </p:nvSpPr>
        <p:spPr>
          <a:xfrm>
            <a:off x="6238874" y="5220395"/>
            <a:ext cx="558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Start Container with Volume</a:t>
            </a:r>
          </a:p>
          <a:p>
            <a:pPr algn="ctr"/>
            <a:r>
              <a:rPr lang="en-IN" sz="1400" dirty="0">
                <a:solidFill>
                  <a:schemeClr val="bg1"/>
                </a:solidFill>
              </a:rPr>
              <a:t>*This will mount the contents in my-vol to /</a:t>
            </a:r>
            <a:r>
              <a:rPr lang="en-IN" sz="1400" dirty="0" err="1">
                <a:solidFill>
                  <a:schemeClr val="bg1"/>
                </a:solidFill>
              </a:rPr>
              <a:t>usr</a:t>
            </a:r>
            <a:r>
              <a:rPr lang="en-IN" sz="1400" dirty="0">
                <a:solidFill>
                  <a:schemeClr val="bg1"/>
                </a:solidFill>
              </a:rPr>
              <a:t>/data-vol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5" name="Picture 2" descr="Code Icons – Free Vector Download, PNG, SVG, GIF">
            <a:extLst>
              <a:ext uri="{FF2B5EF4-FFF2-40B4-BE49-F238E27FC236}">
                <a16:creationId xmlns:a16="http://schemas.microsoft.com/office/drawing/2014/main" id="{8164D43F-A33D-4F0C-A1ED-382CF5BB3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329" y="542925"/>
            <a:ext cx="568171" cy="56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51ED66-4411-40AE-A495-F9F87ACD98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8873" y="4776440"/>
            <a:ext cx="5583011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4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D1AE-0182-42AF-831C-BCE162E1E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 Mapping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1081E8-A113-4B4B-B894-40839E5D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A3BD3-6BC0-4778-BA8C-882A4A3C26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51921"/>
            <a:ext cx="7281247" cy="2265480"/>
          </a:xfrm>
        </p:spPr>
        <p:txBody>
          <a:bodyPr/>
          <a:lstStyle/>
          <a:p>
            <a:pPr algn="just"/>
            <a:r>
              <a:rPr lang="en-US" sz="1800" dirty="0"/>
              <a:t>By default, a container does not publish any of its ports to the outside world. </a:t>
            </a:r>
          </a:p>
          <a:p>
            <a:pPr algn="just"/>
            <a:r>
              <a:rPr lang="en-US" sz="1800" dirty="0"/>
              <a:t>Use the </a:t>
            </a:r>
            <a:r>
              <a:rPr lang="en-US" sz="1800" b="1" dirty="0"/>
              <a:t>--publish</a:t>
            </a:r>
            <a:r>
              <a:rPr lang="en-US" sz="1800" dirty="0"/>
              <a:t> or </a:t>
            </a:r>
            <a:r>
              <a:rPr lang="en-US" sz="1800" b="1" dirty="0"/>
              <a:t>-p</a:t>
            </a:r>
            <a:r>
              <a:rPr lang="en-US" sz="1800" dirty="0"/>
              <a:t> flag to make a port available to services outside of Docker, or to Docker containers which are not connected to the container’s network.</a:t>
            </a:r>
          </a:p>
          <a:p>
            <a:pPr algn="just"/>
            <a:r>
              <a:rPr lang="en-US" sz="1800" dirty="0"/>
              <a:t>Above flag creates a firewall rule which maps a container port to a port on the Docker host to the outside world.</a:t>
            </a:r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65CC67-6FC2-4163-9A49-25FBCF46B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95" y="3724275"/>
            <a:ext cx="10306050" cy="2590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0BCCC5-4D38-4CB8-AB39-05C6D1360E4C}"/>
              </a:ext>
            </a:extLst>
          </p:cNvPr>
          <p:cNvSpPr txBox="1"/>
          <p:nvPr/>
        </p:nvSpPr>
        <p:spPr>
          <a:xfrm>
            <a:off x="644395" y="6315075"/>
            <a:ext cx="10306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Docker Port Mapping Examples</a:t>
            </a:r>
          </a:p>
        </p:txBody>
      </p:sp>
      <p:pic>
        <p:nvPicPr>
          <p:cNvPr id="2058" name="Picture 10" descr="Data storage, internet port, network port, port, tcp port icon - Download  on Iconfinder">
            <a:extLst>
              <a:ext uri="{FF2B5EF4-FFF2-40B4-BE49-F238E27FC236}">
                <a16:creationId xmlns:a16="http://schemas.microsoft.com/office/drawing/2014/main" id="{755A42B0-AB19-4F09-AF21-90428EE3A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404" y="542925"/>
            <a:ext cx="945991" cy="94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61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BB45-B7E5-4E27-A2D8-996F7FB0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can I share/export my Image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D77C3C-4614-425D-AC19-DDF716E8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5C103-32F0-45C6-A7BC-9EF207B580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4920602" cy="3011929"/>
          </a:xfrm>
        </p:spPr>
        <p:txBody>
          <a:bodyPr/>
          <a:lstStyle/>
          <a:p>
            <a:pPr algn="just"/>
            <a:r>
              <a:rPr lang="en-IN" sz="1800" b="1" dirty="0"/>
              <a:t>Docker Save </a:t>
            </a:r>
            <a:r>
              <a:rPr lang="en-US" sz="1800" dirty="0"/>
              <a:t>is used to save one or more images to a tar archive.</a:t>
            </a:r>
          </a:p>
          <a:p>
            <a:pPr algn="just"/>
            <a:r>
              <a:rPr lang="en-US" sz="1800" dirty="0"/>
              <a:t>Produces a tarred repository to the standard output stream. </a:t>
            </a:r>
          </a:p>
          <a:p>
            <a:pPr algn="just"/>
            <a:r>
              <a:rPr lang="en-US" sz="1800" dirty="0"/>
              <a:t>Contains all parent layers, and all tags + versions, or specified </a:t>
            </a:r>
            <a:r>
              <a:rPr lang="en-US" sz="1800" dirty="0" err="1"/>
              <a:t>repo:tag</a:t>
            </a:r>
            <a:r>
              <a:rPr lang="en-US" sz="1800" dirty="0"/>
              <a:t>, for each argument provided.</a:t>
            </a:r>
          </a:p>
          <a:p>
            <a:pPr algn="just"/>
            <a:r>
              <a:rPr lang="en-US" sz="1800" dirty="0"/>
              <a:t>The created backup can be used by </a:t>
            </a:r>
            <a:r>
              <a:rPr lang="en-US" sz="1800" b="1" dirty="0"/>
              <a:t>Docker Load.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889927-B9C6-4C9F-AA57-6FBFFD608178}"/>
              </a:ext>
            </a:extLst>
          </p:cNvPr>
          <p:cNvSpPr txBox="1"/>
          <p:nvPr/>
        </p:nvSpPr>
        <p:spPr>
          <a:xfrm>
            <a:off x="5746750" y="4450507"/>
            <a:ext cx="6000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Save Image </a:t>
            </a:r>
            <a:r>
              <a:rPr lang="en-IN" sz="1600" dirty="0" err="1">
                <a:solidFill>
                  <a:schemeClr val="bg1"/>
                </a:solidFill>
              </a:rPr>
              <a:t>busybox</a:t>
            </a:r>
            <a:r>
              <a:rPr lang="en-IN" sz="1600" dirty="0">
                <a:solidFill>
                  <a:schemeClr val="bg1"/>
                </a:solidFill>
              </a:rPr>
              <a:t> with default tag “latest” to </a:t>
            </a:r>
          </a:p>
          <a:p>
            <a:pPr algn="ctr"/>
            <a:r>
              <a:rPr lang="en-IN" sz="1600" dirty="0">
                <a:solidFill>
                  <a:schemeClr val="bg1"/>
                </a:solidFill>
              </a:rPr>
              <a:t>“busybox.tar”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2C118D-962A-4706-BC95-E9F77C7A4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0" y="1678732"/>
            <a:ext cx="6000750" cy="2771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7F0626-AAF2-4769-BAAD-23E38861EA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45" r="1563"/>
          <a:stretch/>
        </p:blipFill>
        <p:spPr>
          <a:xfrm>
            <a:off x="5746750" y="5262465"/>
            <a:ext cx="6000750" cy="4678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32A9A7-8BCE-44A9-8094-821B1B75DBCC}"/>
              </a:ext>
            </a:extLst>
          </p:cNvPr>
          <p:cNvSpPr txBox="1"/>
          <p:nvPr/>
        </p:nvSpPr>
        <p:spPr>
          <a:xfrm>
            <a:off x="5746750" y="5730300"/>
            <a:ext cx="6000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 Use </a:t>
            </a:r>
            <a:r>
              <a:rPr lang="en-US" sz="1600" dirty="0" err="1">
                <a:solidFill>
                  <a:schemeClr val="bg1"/>
                </a:solidFill>
              </a:rPr>
              <a:t>gzip</a:t>
            </a:r>
            <a:r>
              <a:rPr lang="en-US" sz="1600" dirty="0">
                <a:solidFill>
                  <a:schemeClr val="bg1"/>
                </a:solidFill>
              </a:rPr>
              <a:t> to save the image file and make the backup even smaller.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17" name="Picture 2" descr="Save icon - Free download on Iconfinder">
            <a:extLst>
              <a:ext uri="{FF2B5EF4-FFF2-40B4-BE49-F238E27FC236}">
                <a16:creationId xmlns:a16="http://schemas.microsoft.com/office/drawing/2014/main" id="{4D9707AA-FAE7-4C0E-939D-785083DF5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1506" y="350668"/>
            <a:ext cx="727788" cy="72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26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CD43-2F57-421E-828D-EA34B1DF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Loading Docker Images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F28966-7F0B-48DF-A1AE-C650A3D8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50BEE-D2C0-495C-BAEA-FC7B3BF84A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217557" cy="1416395"/>
          </a:xfrm>
        </p:spPr>
        <p:txBody>
          <a:bodyPr/>
          <a:lstStyle/>
          <a:p>
            <a:pPr algn="just"/>
            <a:r>
              <a:rPr lang="en-US" sz="1800" b="1" dirty="0"/>
              <a:t>Docker Load</a:t>
            </a:r>
            <a:r>
              <a:rPr lang="en-US" sz="1800" dirty="0"/>
              <a:t> an image from a tar archive or STDIN.</a:t>
            </a:r>
          </a:p>
          <a:p>
            <a:pPr algn="just"/>
            <a:r>
              <a:rPr lang="en-US" sz="1800" dirty="0"/>
              <a:t>Load an image or repository from a tar archive or STDIN. </a:t>
            </a:r>
          </a:p>
          <a:p>
            <a:pPr algn="just"/>
            <a:r>
              <a:rPr lang="en-US" sz="1800" dirty="0"/>
              <a:t>It restores both images and tags.</a:t>
            </a:r>
          </a:p>
          <a:p>
            <a:endParaRPr lang="en-IN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2B3C96-F829-46A4-ACB7-B57154437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92" y="3429000"/>
            <a:ext cx="8639175" cy="2486025"/>
          </a:xfrm>
          <a:prstGeom prst="rect">
            <a:avLst/>
          </a:prstGeom>
        </p:spPr>
      </p:pic>
      <p:pic>
        <p:nvPicPr>
          <p:cNvPr id="7172" name="Picture 4" descr="Refresh Icon - Free Icons">
            <a:extLst>
              <a:ext uri="{FF2B5EF4-FFF2-40B4-BE49-F238E27FC236}">
                <a16:creationId xmlns:a16="http://schemas.microsoft.com/office/drawing/2014/main" id="{8D3494C9-E5BE-4C8C-8AE0-FF673C837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006" y="350668"/>
            <a:ext cx="592494" cy="61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8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54B74-8D1F-43E1-914F-B11E124D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26</a:t>
            </a:fld>
            <a:endParaRPr lang="en-US" noProof="0" dirty="0"/>
          </a:p>
        </p:txBody>
      </p:sp>
      <p:pic>
        <p:nvPicPr>
          <p:cNvPr id="6" name="Picture 2" descr="Html document - Free interface icons">
            <a:extLst>
              <a:ext uri="{FF2B5EF4-FFF2-40B4-BE49-F238E27FC236}">
                <a16:creationId xmlns:a16="http://schemas.microsoft.com/office/drawing/2014/main" id="{BEA8111F-4E72-4EE2-828C-B4FAB6E74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19" y="2508341"/>
            <a:ext cx="1954763" cy="195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Flasks in Python. Flask is a micro web framework written… | by Shivangi  Sareen | Medium">
            <a:extLst>
              <a:ext uri="{FF2B5EF4-FFF2-40B4-BE49-F238E27FC236}">
                <a16:creationId xmlns:a16="http://schemas.microsoft.com/office/drawing/2014/main" id="{84D61CED-5D51-487F-913C-9C8C9B593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666" y="2481515"/>
            <a:ext cx="2373087" cy="177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14B9AC-6615-4716-A80D-A259C5C67AA0}"/>
              </a:ext>
            </a:extLst>
          </p:cNvPr>
          <p:cNvSpPr/>
          <p:nvPr/>
        </p:nvSpPr>
        <p:spPr>
          <a:xfrm>
            <a:off x="699797" y="1954475"/>
            <a:ext cx="8574832" cy="4548962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4" descr="Free Docker Flat Icon - Available in SVG, PNG, EPS, AI &amp;amp; Icon fonts">
            <a:extLst>
              <a:ext uri="{FF2B5EF4-FFF2-40B4-BE49-F238E27FC236}">
                <a16:creationId xmlns:a16="http://schemas.microsoft.com/office/drawing/2014/main" id="{512CA92E-BB24-4E70-9D85-159F506837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6" b="33663"/>
          <a:stretch/>
        </p:blipFill>
        <p:spPr bwMode="auto">
          <a:xfrm>
            <a:off x="7638747" y="5505278"/>
            <a:ext cx="1441093" cy="86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0429A18-B5D0-4C27-8900-CC751BDA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7" y="730610"/>
            <a:ext cx="11214100" cy="535531"/>
          </a:xfrm>
        </p:spPr>
        <p:txBody>
          <a:bodyPr/>
          <a:lstStyle/>
          <a:p>
            <a:r>
              <a:rPr lang="en-IN" dirty="0"/>
              <a:t>It’s Practical Time…</a:t>
            </a:r>
          </a:p>
        </p:txBody>
      </p:sp>
      <p:pic>
        <p:nvPicPr>
          <p:cNvPr id="2052" name="Picture 4" descr="My Images for Ashish.Singh - Community | AppDynamics">
            <a:extLst>
              <a:ext uri="{FF2B5EF4-FFF2-40B4-BE49-F238E27FC236}">
                <a16:creationId xmlns:a16="http://schemas.microsoft.com/office/drawing/2014/main" id="{44A59C0B-2332-4189-BD49-01B7AF894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029" y="730610"/>
            <a:ext cx="1223865" cy="122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FEB615E-BA9A-487F-AD3D-D8089BA3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106" y="2622325"/>
            <a:ext cx="1779815" cy="177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82B305FA-FC89-4629-84D0-89140343462A}"/>
              </a:ext>
            </a:extLst>
          </p:cNvPr>
          <p:cNvSpPr/>
          <p:nvPr/>
        </p:nvSpPr>
        <p:spPr>
          <a:xfrm>
            <a:off x="3024675" y="3273450"/>
            <a:ext cx="1235107" cy="424543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E7EE1243-4A43-4BE3-B356-174E96894AEE}"/>
              </a:ext>
            </a:extLst>
          </p:cNvPr>
          <p:cNvSpPr/>
          <p:nvPr/>
        </p:nvSpPr>
        <p:spPr>
          <a:xfrm>
            <a:off x="6141553" y="3276521"/>
            <a:ext cx="1235107" cy="424543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97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7616" y="2127380"/>
            <a:ext cx="5271796" cy="2893796"/>
          </a:xfrm>
        </p:spPr>
        <p:txBody>
          <a:bodyPr/>
          <a:lstStyle/>
          <a:p>
            <a:pPr algn="ctr"/>
            <a:r>
              <a:rPr lang="en-US" dirty="0"/>
              <a:t>That’s all Folks.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Thank You : 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Any Questions ?</a:t>
            </a:r>
            <a:endParaRPr lang="en-GB" dirty="0"/>
          </a:p>
        </p:txBody>
      </p:sp>
      <p:pic>
        <p:nvPicPr>
          <p:cNvPr id="4" name="Graphic 3" descr="Smiling face with no fill">
            <a:extLst>
              <a:ext uri="{FF2B5EF4-FFF2-40B4-BE49-F238E27FC236}">
                <a16:creationId xmlns:a16="http://schemas.microsoft.com/office/drawing/2014/main" id="{3BB65833-4742-4CB7-A85B-BB441BC2D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9926" y="3125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43" y="2936289"/>
            <a:ext cx="8054443" cy="859055"/>
          </a:xfrm>
        </p:spPr>
        <p:txBody>
          <a:bodyPr>
            <a:normAutofit fontScale="90000"/>
          </a:bodyPr>
          <a:lstStyle/>
          <a:p>
            <a:r>
              <a:rPr lang="en-US" dirty="0"/>
              <a:t>The What, Why &amp; Where…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9C6E-BCEC-4BE2-A29F-EDD0B0E0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Docker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91E505-B3AB-464D-AD8F-6172CD69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84C06-8C2E-48E0-9A13-109E7E1080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3378" y="1625385"/>
            <a:ext cx="6824500" cy="390766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/>
              <a:t>Open-source platform for </a:t>
            </a:r>
            <a:r>
              <a:rPr lang="en-US" sz="1800" b="1" dirty="0"/>
              <a:t>Developing</a:t>
            </a:r>
            <a:r>
              <a:rPr lang="en-US" sz="1800" dirty="0"/>
              <a:t>, </a:t>
            </a:r>
            <a:r>
              <a:rPr lang="en-US" sz="1800" b="1" dirty="0"/>
              <a:t>Shipping</a:t>
            </a:r>
            <a:r>
              <a:rPr lang="en-US" sz="1800" dirty="0"/>
              <a:t> and </a:t>
            </a:r>
            <a:r>
              <a:rPr lang="en-US" sz="1800" b="1" dirty="0"/>
              <a:t>Running</a:t>
            </a:r>
            <a:r>
              <a:rPr lang="en-US" sz="1800" dirty="0"/>
              <a:t> applications.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Separates the applications from their underlying Infrastructure.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Helps in delivering the software quickly.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Enables to manage the infrastructure in the same ways one manages their applications, thus providing more control.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Makes use of </a:t>
            </a:r>
            <a:r>
              <a:rPr lang="en-US" sz="1800" b="1" dirty="0"/>
              <a:t>Containers </a:t>
            </a:r>
            <a:r>
              <a:rPr lang="en-US" sz="1800" dirty="0"/>
              <a:t>to separate out code from the working environment with a lot more advantages.</a:t>
            </a:r>
            <a:endParaRPr lang="en-IN" sz="1800" b="1" dirty="0"/>
          </a:p>
        </p:txBody>
      </p:sp>
      <p:pic>
        <p:nvPicPr>
          <p:cNvPr id="5" name="Picture 4" descr="Free Docker Flat Icon - Available in SVG, PNG, EPS, AI &amp;amp; Icon fonts">
            <a:extLst>
              <a:ext uri="{FF2B5EF4-FFF2-40B4-BE49-F238E27FC236}">
                <a16:creationId xmlns:a16="http://schemas.microsoft.com/office/drawing/2014/main" id="{BA1BFEDE-C6B0-49C2-95F5-F9EFC79768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6" b="33663"/>
          <a:stretch/>
        </p:blipFill>
        <p:spPr bwMode="auto">
          <a:xfrm>
            <a:off x="9255753" y="1078456"/>
            <a:ext cx="2482869" cy="148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24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183D-4778-48D7-99EA-79E9D551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What’s inside those Containers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02E384-6086-4B30-9B08-CE6FE617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67AA7-E8C5-4AAE-A995-6ED850C12F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6758733" cy="4616795"/>
          </a:xfrm>
        </p:spPr>
        <p:txBody>
          <a:bodyPr/>
          <a:lstStyle/>
          <a:p>
            <a:pPr algn="just"/>
            <a:r>
              <a:rPr lang="en-US" sz="1800" dirty="0"/>
              <a:t>Allows developers to isolate their app from its environment.</a:t>
            </a:r>
          </a:p>
          <a:p>
            <a:pPr algn="just"/>
            <a:r>
              <a:rPr lang="en-US" sz="1800" dirty="0"/>
              <a:t>Solve the headache of </a:t>
            </a:r>
            <a:r>
              <a:rPr lang="en-US" sz="1800" b="1" dirty="0"/>
              <a:t>“It works on my machine Buddy : (”</a:t>
            </a:r>
            <a:r>
              <a:rPr lang="en-US" sz="1800" dirty="0"/>
              <a:t>.</a:t>
            </a:r>
          </a:p>
          <a:p>
            <a:pPr algn="just"/>
            <a:r>
              <a:rPr lang="en-US" sz="1800" dirty="0"/>
              <a:t>Package software as well as all of the related dependencies in one place.</a:t>
            </a:r>
          </a:p>
          <a:p>
            <a:pPr algn="just"/>
            <a:r>
              <a:rPr lang="en-US" sz="1800" dirty="0"/>
              <a:t>Loosely Isolated and provides security.</a:t>
            </a:r>
          </a:p>
          <a:p>
            <a:pPr algn="just"/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Lightweight</a:t>
            </a:r>
            <a:r>
              <a:rPr lang="en-US" sz="1800" dirty="0"/>
              <a:t>: Share the machine’s OS system Kernel and therefore do not require an OS per application, driving higher server efficiencies and reducing server and licensing costs.</a:t>
            </a:r>
          </a:p>
          <a:p>
            <a:pPr algn="just"/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Secure</a:t>
            </a:r>
            <a:r>
              <a:rPr lang="en-US" sz="1800" dirty="0"/>
              <a:t>: Applications are safer in containers and Docker provides the strongest default isolation capabilities in the industry.</a:t>
            </a: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790FCC-AE54-4BE8-95AB-D27D708C8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157" y="1722268"/>
            <a:ext cx="4523175" cy="3708256"/>
          </a:xfrm>
          <a:prstGeom prst="rect">
            <a:avLst/>
          </a:prstGeom>
        </p:spPr>
      </p:pic>
      <p:pic>
        <p:nvPicPr>
          <p:cNvPr id="3074" name="Picture 2" descr="Cargo Container Crane icon PNG and SVG Vector Free Download">
            <a:extLst>
              <a:ext uri="{FF2B5EF4-FFF2-40B4-BE49-F238E27FC236}">
                <a16:creationId xmlns:a16="http://schemas.microsoft.com/office/drawing/2014/main" id="{59E1D762-7BCE-4242-BBDC-BCB519236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279" y="542925"/>
            <a:ext cx="592642" cy="61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29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D877-0AC0-4F1B-B2D7-1575151A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But What about Virtual Machines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4CFA1E-39E5-4E67-A436-2C9893EC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F8081B-F2D5-454A-87F3-7636964EB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657" y="598557"/>
            <a:ext cx="3446915" cy="27783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956EBC-9614-45FE-95DD-2816A578C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657" y="3664149"/>
            <a:ext cx="3446915" cy="3016051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71C8D00C-31AC-4835-BEC4-D36B0DFA3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969594"/>
              </p:ext>
            </p:extLst>
          </p:nvPr>
        </p:nvGraphicFramePr>
        <p:xfrm>
          <a:off x="444500" y="1456512"/>
          <a:ext cx="7110398" cy="479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5199">
                  <a:extLst>
                    <a:ext uri="{9D8B030D-6E8A-4147-A177-3AD203B41FA5}">
                      <a16:colId xmlns:a16="http://schemas.microsoft.com/office/drawing/2014/main" val="2378445394"/>
                    </a:ext>
                  </a:extLst>
                </a:gridCol>
                <a:gridCol w="3555199">
                  <a:extLst>
                    <a:ext uri="{9D8B030D-6E8A-4147-A177-3AD203B41FA5}">
                      <a16:colId xmlns:a16="http://schemas.microsoft.com/office/drawing/2014/main" val="70968873"/>
                    </a:ext>
                  </a:extLst>
                </a:gridCol>
              </a:tblGrid>
              <a:tr h="44492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Virtual Machines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651071"/>
                  </a:ext>
                </a:extLst>
              </a:tr>
              <a:tr h="444921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OS level process isolation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Hardware-level process isolation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668202"/>
                  </a:ext>
                </a:extLst>
              </a:tr>
              <a:tr h="444921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 container can share OS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 VM has a separate OS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77660"/>
                  </a:ext>
                </a:extLst>
              </a:tr>
              <a:tr h="444921"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 in seconds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 in minutes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048115"/>
                  </a:ext>
                </a:extLst>
              </a:tr>
              <a:tr h="444921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Containers are lightweight (KBs/MBs)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VMs are of few GBs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007008"/>
                  </a:ext>
                </a:extLst>
              </a:tr>
              <a:tr h="444921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Pre-built docker containers are easily available (Docker Hub)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Ready-made VMs are difficult to find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460196"/>
                  </a:ext>
                </a:extLst>
              </a:tr>
              <a:tr h="444921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Containers are destroyed and re-created rather than moving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VMs can move to new host easily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561559"/>
                  </a:ext>
                </a:extLst>
              </a:tr>
              <a:tr h="444921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Containers can be created in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Creating VM takes a relatively longer time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503522"/>
                  </a:ext>
                </a:extLst>
              </a:tr>
              <a:tr h="444921"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resource usage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resource usage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5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12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0BAE-77AE-4698-AAA8-C37677E2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Overall Docker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886A26-6261-43C5-B813-F99132FD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9E2A51-8B0B-4352-8D78-2459A631B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1278384"/>
            <a:ext cx="10515600" cy="5282214"/>
          </a:xfrm>
          <a:prstGeom prst="rect">
            <a:avLst/>
          </a:prstGeom>
        </p:spPr>
      </p:pic>
      <p:pic>
        <p:nvPicPr>
          <p:cNvPr id="2050" name="Picture 2" descr="Neural - Free computer icons">
            <a:extLst>
              <a:ext uri="{FF2B5EF4-FFF2-40B4-BE49-F238E27FC236}">
                <a16:creationId xmlns:a16="http://schemas.microsoft.com/office/drawing/2014/main" id="{50CFBAC6-5EE4-4F80-86DD-9FD0C8115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265" y="478147"/>
            <a:ext cx="665085" cy="66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72978E-62AE-4864-B358-A132726E7557}"/>
              </a:ext>
            </a:extLst>
          </p:cNvPr>
          <p:cNvSpPr txBox="1"/>
          <p:nvPr/>
        </p:nvSpPr>
        <p:spPr>
          <a:xfrm>
            <a:off x="3536302" y="4851915"/>
            <a:ext cx="979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Images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4A4B06-BD7C-4753-B628-74319F7DF589}"/>
              </a:ext>
            </a:extLst>
          </p:cNvPr>
          <p:cNvSpPr txBox="1"/>
          <p:nvPr/>
        </p:nvSpPr>
        <p:spPr>
          <a:xfrm>
            <a:off x="5066522" y="5900054"/>
            <a:ext cx="1903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Docker 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03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18B8-F0CE-4472-BB43-A4914BFA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44" y="562191"/>
            <a:ext cx="9471857" cy="535531"/>
          </a:xfrm>
        </p:spPr>
        <p:txBody>
          <a:bodyPr/>
          <a:lstStyle/>
          <a:p>
            <a:r>
              <a:rPr lang="en-IN" dirty="0"/>
              <a:t>It must be really Popular then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24FDB7-409D-445E-922B-6FDF3B44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DE6978-C2B4-49E6-BBBD-424F743BD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35" y="1331651"/>
            <a:ext cx="5475266" cy="2636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F5B6F1-5CF8-4BD8-B3EB-F76471F0E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3" y="1331650"/>
            <a:ext cx="5346577" cy="26366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CBE088-A7AE-47C7-9667-A3DE345EA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023" y="4158371"/>
            <a:ext cx="5346577" cy="233926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0D2A93E-EE4A-4D0A-B22C-EBDBCCCDF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03" y="4158371"/>
            <a:ext cx="5470398" cy="233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opular - Free shapes icons">
            <a:extLst>
              <a:ext uri="{FF2B5EF4-FFF2-40B4-BE49-F238E27FC236}">
                <a16:creationId xmlns:a16="http://schemas.microsoft.com/office/drawing/2014/main" id="{B422FDC3-B8A1-434C-BD11-4DE80547E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069" y="562190"/>
            <a:ext cx="535531" cy="53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5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8C6B33-923F-4577-9BB5-BA8073EB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711C83-067D-451A-9841-EE7D32C9E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529" y="2740981"/>
            <a:ext cx="7781544" cy="859055"/>
          </a:xfrm>
        </p:spPr>
        <p:txBody>
          <a:bodyPr>
            <a:normAutofit/>
          </a:bodyPr>
          <a:lstStyle/>
          <a:p>
            <a:r>
              <a:rPr lang="en-IN" dirty="0"/>
              <a:t>Shall we Begin ?</a:t>
            </a:r>
          </a:p>
        </p:txBody>
      </p:sp>
    </p:spTree>
    <p:extLst>
      <p:ext uri="{BB962C8B-B14F-4D97-AF65-F5344CB8AC3E}">
        <p14:creationId xmlns:p14="http://schemas.microsoft.com/office/powerpoint/2010/main" val="207891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1828</TotalTime>
  <Words>1396</Words>
  <Application>Microsoft Office PowerPoint</Application>
  <PresentationFormat>Widescreen</PresentationFormat>
  <Paragraphs>178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Trade Gothic LT Pro</vt:lpstr>
      <vt:lpstr>Trebuchet MS</vt:lpstr>
      <vt:lpstr>Wingdings</vt:lpstr>
      <vt:lpstr>Office Theme</vt:lpstr>
      <vt:lpstr>Docker for Beginners</vt:lpstr>
      <vt:lpstr>What is in the Box for me Today?</vt:lpstr>
      <vt:lpstr>The What, Why &amp; Where…</vt:lpstr>
      <vt:lpstr>What is Docker ?</vt:lpstr>
      <vt:lpstr>What’s inside those Containers ?</vt:lpstr>
      <vt:lpstr>But What about Virtual Machines ?</vt:lpstr>
      <vt:lpstr>The Overall Docker Picture</vt:lpstr>
      <vt:lpstr>It must be really Popular then ?</vt:lpstr>
      <vt:lpstr>Shall we Begin ?</vt:lpstr>
      <vt:lpstr>Okay, Let’s get into some Terminology…</vt:lpstr>
      <vt:lpstr>Visualizing Architecture</vt:lpstr>
      <vt:lpstr>The Cheat-Sheet</vt:lpstr>
      <vt:lpstr>Prepare – Assemble - Action</vt:lpstr>
      <vt:lpstr>The “Dockerfile” - Prepare</vt:lpstr>
      <vt:lpstr>Dockerfile Instructions - I</vt:lpstr>
      <vt:lpstr>Dockerfile Instructions - II</vt:lpstr>
      <vt:lpstr>Some Code Maybe ?</vt:lpstr>
      <vt:lpstr>Docker Build - Assemble</vt:lpstr>
      <vt:lpstr>Docker Run - Action</vt:lpstr>
      <vt:lpstr>Diving Deeper</vt:lpstr>
      <vt:lpstr>How to Share/Persist Data OR What if Container Dies ?</vt:lpstr>
      <vt:lpstr>How to Create a Docker Volume ?</vt:lpstr>
      <vt:lpstr>Port Mapping</vt:lpstr>
      <vt:lpstr>How can I share/export my Image ?</vt:lpstr>
      <vt:lpstr>Loading Docker Images</vt:lpstr>
      <vt:lpstr>It’s Practical Time…</vt:lpstr>
      <vt:lpstr>That’s all Folks.  Thank You : )  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for Beginners</dc:title>
  <dc:creator>Karandeep Singh</dc:creator>
  <cp:lastModifiedBy>Karandeep Singh</cp:lastModifiedBy>
  <cp:revision>174</cp:revision>
  <dcterms:created xsi:type="dcterms:W3CDTF">2021-08-10T11:57:19Z</dcterms:created>
  <dcterms:modified xsi:type="dcterms:W3CDTF">2021-08-13T11:29:06Z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