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3" roundtripDataSignature="AMtx7miByda2LGt7IN1yTIh/YuCCBsk8O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5deefb9d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5deefb9d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4"/>
          <p:cNvGrpSpPr/>
          <p:nvPr/>
        </p:nvGrpSpPr>
        <p:grpSpPr>
          <a:xfrm>
            <a:off x="6098378" y="5"/>
            <a:ext cx="3045625" cy="2030570"/>
            <a:chOff x="6098378" y="5"/>
            <a:chExt cx="3045625" cy="2030570"/>
          </a:xfrm>
        </p:grpSpPr>
        <p:sp>
          <p:nvSpPr>
            <p:cNvPr id="11" name="Google Shape;11;p24"/>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4"/>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4"/>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4"/>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24"/>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17" name="Google Shape;17;p24"/>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8" name="Shape 68"/>
        <p:cNvGrpSpPr/>
        <p:nvPr/>
      </p:nvGrpSpPr>
      <p:grpSpPr>
        <a:xfrm>
          <a:off x="0" y="0"/>
          <a:ext cx="0" cy="0"/>
          <a:chOff x="0" y="0"/>
          <a:chExt cx="0" cy="0"/>
        </a:xfrm>
      </p:grpSpPr>
      <p:sp>
        <p:nvSpPr>
          <p:cNvPr id="69" name="Google Shape;69;p33"/>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70" name="Google Shape;70;p3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1" name="Shape 71"/>
        <p:cNvGrpSpPr/>
        <p:nvPr/>
      </p:nvGrpSpPr>
      <p:grpSpPr>
        <a:xfrm>
          <a:off x="0" y="0"/>
          <a:ext cx="0" cy="0"/>
          <a:chOff x="0" y="0"/>
          <a:chExt cx="0" cy="0"/>
        </a:xfrm>
      </p:grpSpPr>
      <p:grpSp>
        <p:nvGrpSpPr>
          <p:cNvPr id="72" name="Google Shape;72;p34"/>
          <p:cNvGrpSpPr/>
          <p:nvPr/>
        </p:nvGrpSpPr>
        <p:grpSpPr>
          <a:xfrm>
            <a:off x="6098378" y="5"/>
            <a:ext cx="3045625" cy="2030570"/>
            <a:chOff x="6098378" y="5"/>
            <a:chExt cx="3045625" cy="2030570"/>
          </a:xfrm>
        </p:grpSpPr>
        <p:sp>
          <p:nvSpPr>
            <p:cNvPr id="73" name="Google Shape;73;p34"/>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34"/>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34"/>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34"/>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8" name="Google Shape;78;p34"/>
          <p:cNvSpPr txBox="1"/>
          <p:nvPr>
            <p:ph hasCustomPrompt="1" type="title"/>
          </p:nvPr>
        </p:nvSpPr>
        <p:spPr>
          <a:xfrm>
            <a:off x="311700" y="1256050"/>
            <a:ext cx="8520600" cy="2030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79" name="Google Shape;79;p34"/>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1600"/>
              </a:spcBef>
              <a:spcAft>
                <a:spcPts val="0"/>
              </a:spcAft>
              <a:buClr>
                <a:schemeClr val="lt1"/>
              </a:buClr>
              <a:buSzPts val="1400"/>
              <a:buChar char="○"/>
              <a:defRPr>
                <a:solidFill>
                  <a:schemeClr val="lt1"/>
                </a:solidFill>
              </a:defRPr>
            </a:lvl2pPr>
            <a:lvl3pPr indent="-317500" lvl="2" marL="1371600" algn="ctr">
              <a:lnSpc>
                <a:spcPct val="115000"/>
              </a:lnSpc>
              <a:spcBef>
                <a:spcPts val="1600"/>
              </a:spcBef>
              <a:spcAft>
                <a:spcPts val="0"/>
              </a:spcAft>
              <a:buClr>
                <a:schemeClr val="lt1"/>
              </a:buClr>
              <a:buSzPts val="1400"/>
              <a:buChar char="■"/>
              <a:defRPr>
                <a:solidFill>
                  <a:schemeClr val="lt1"/>
                </a:solidFill>
              </a:defRPr>
            </a:lvl3pPr>
            <a:lvl4pPr indent="-317500" lvl="3" marL="1828800" algn="ctr">
              <a:lnSpc>
                <a:spcPct val="115000"/>
              </a:lnSpc>
              <a:spcBef>
                <a:spcPts val="1600"/>
              </a:spcBef>
              <a:spcAft>
                <a:spcPts val="0"/>
              </a:spcAft>
              <a:buClr>
                <a:schemeClr val="lt1"/>
              </a:buClr>
              <a:buSzPts val="1400"/>
              <a:buChar char="●"/>
              <a:defRPr>
                <a:solidFill>
                  <a:schemeClr val="lt1"/>
                </a:solidFill>
              </a:defRPr>
            </a:lvl4pPr>
            <a:lvl5pPr indent="-317500" lvl="4" marL="2286000" algn="ctr">
              <a:lnSpc>
                <a:spcPct val="115000"/>
              </a:lnSpc>
              <a:spcBef>
                <a:spcPts val="1600"/>
              </a:spcBef>
              <a:spcAft>
                <a:spcPts val="0"/>
              </a:spcAft>
              <a:buClr>
                <a:schemeClr val="lt1"/>
              </a:buClr>
              <a:buSzPts val="1400"/>
              <a:buChar char="○"/>
              <a:defRPr>
                <a:solidFill>
                  <a:schemeClr val="lt1"/>
                </a:solidFill>
              </a:defRPr>
            </a:lvl5pPr>
            <a:lvl6pPr indent="-317500" lvl="5" marL="2743200" algn="ctr">
              <a:lnSpc>
                <a:spcPct val="115000"/>
              </a:lnSpc>
              <a:spcBef>
                <a:spcPts val="1600"/>
              </a:spcBef>
              <a:spcAft>
                <a:spcPts val="0"/>
              </a:spcAft>
              <a:buClr>
                <a:schemeClr val="lt1"/>
              </a:buClr>
              <a:buSzPts val="1400"/>
              <a:buChar char="■"/>
              <a:defRPr>
                <a:solidFill>
                  <a:schemeClr val="lt1"/>
                </a:solidFill>
              </a:defRPr>
            </a:lvl6pPr>
            <a:lvl7pPr indent="-317500" lvl="6" marL="3200400" algn="ctr">
              <a:lnSpc>
                <a:spcPct val="115000"/>
              </a:lnSpc>
              <a:spcBef>
                <a:spcPts val="1600"/>
              </a:spcBef>
              <a:spcAft>
                <a:spcPts val="0"/>
              </a:spcAft>
              <a:buClr>
                <a:schemeClr val="lt1"/>
              </a:buClr>
              <a:buSzPts val="1400"/>
              <a:buChar char="●"/>
              <a:defRPr>
                <a:solidFill>
                  <a:schemeClr val="lt1"/>
                </a:solidFill>
              </a:defRPr>
            </a:lvl7pPr>
            <a:lvl8pPr indent="-317500" lvl="7" marL="3657600" algn="ctr">
              <a:lnSpc>
                <a:spcPct val="115000"/>
              </a:lnSpc>
              <a:spcBef>
                <a:spcPts val="1600"/>
              </a:spcBef>
              <a:spcAft>
                <a:spcPts val="0"/>
              </a:spcAft>
              <a:buClr>
                <a:schemeClr val="lt1"/>
              </a:buClr>
              <a:buSzPts val="1400"/>
              <a:buChar char="○"/>
              <a:defRPr>
                <a:solidFill>
                  <a:schemeClr val="lt1"/>
                </a:solidFill>
              </a:defRPr>
            </a:lvl8pPr>
            <a:lvl9pPr indent="-317500" lvl="8" marL="4114800" algn="ctr">
              <a:lnSpc>
                <a:spcPct val="115000"/>
              </a:lnSpc>
              <a:spcBef>
                <a:spcPts val="1600"/>
              </a:spcBef>
              <a:spcAft>
                <a:spcPts val="1600"/>
              </a:spcAft>
              <a:buClr>
                <a:schemeClr val="lt1"/>
              </a:buClr>
              <a:buSzPts val="1400"/>
              <a:buChar char="■"/>
              <a:defRPr>
                <a:solidFill>
                  <a:schemeClr val="lt1"/>
                </a:solidFill>
              </a:defRPr>
            </a:lvl9pPr>
          </a:lstStyle>
          <a:p/>
        </p:txBody>
      </p:sp>
      <p:sp>
        <p:nvSpPr>
          <p:cNvPr id="80" name="Google Shape;80;p3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2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1" name="Google Shape;21;p2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2" name="Shape 22"/>
        <p:cNvGrpSpPr/>
        <p:nvPr/>
      </p:nvGrpSpPr>
      <p:grpSpPr>
        <a:xfrm>
          <a:off x="0" y="0"/>
          <a:ext cx="0" cy="0"/>
          <a:chOff x="0" y="0"/>
          <a:chExt cx="0" cy="0"/>
        </a:xfrm>
      </p:grpSpPr>
      <p:grpSp>
        <p:nvGrpSpPr>
          <p:cNvPr id="23" name="Google Shape;23;p26"/>
          <p:cNvGrpSpPr/>
          <p:nvPr/>
        </p:nvGrpSpPr>
        <p:grpSpPr>
          <a:xfrm>
            <a:off x="6098378" y="5"/>
            <a:ext cx="3045625" cy="2030570"/>
            <a:chOff x="6098378" y="5"/>
            <a:chExt cx="3045625" cy="2030570"/>
          </a:xfrm>
        </p:grpSpPr>
        <p:sp>
          <p:nvSpPr>
            <p:cNvPr id="24" name="Google Shape;24;p26"/>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6"/>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6"/>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6"/>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6"/>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26"/>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30" name="Google Shape;30;p2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1" name="Shape 31"/>
        <p:cNvGrpSpPr/>
        <p:nvPr/>
      </p:nvGrpSpPr>
      <p:grpSpPr>
        <a:xfrm>
          <a:off x="0" y="0"/>
          <a:ext cx="0" cy="0"/>
          <a:chOff x="0" y="0"/>
          <a:chExt cx="0" cy="0"/>
        </a:xfrm>
      </p:grpSpPr>
      <p:grpSp>
        <p:nvGrpSpPr>
          <p:cNvPr id="32" name="Google Shape;32;p27"/>
          <p:cNvGrpSpPr/>
          <p:nvPr/>
        </p:nvGrpSpPr>
        <p:grpSpPr>
          <a:xfrm>
            <a:off x="0" y="3903669"/>
            <a:ext cx="9144000" cy="1239925"/>
            <a:chOff x="0" y="3903669"/>
            <a:chExt cx="9144000" cy="1239925"/>
          </a:xfrm>
        </p:grpSpPr>
        <p:sp>
          <p:nvSpPr>
            <p:cNvPr id="33" name="Google Shape;33;p27"/>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7"/>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7"/>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7"/>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7"/>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 name="Google Shape;38;p2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9" name="Google Shape;39;p27"/>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2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1" name="Shape 41"/>
        <p:cNvGrpSpPr/>
        <p:nvPr/>
      </p:nvGrpSpPr>
      <p:grpSpPr>
        <a:xfrm>
          <a:off x="0" y="0"/>
          <a:ext cx="0" cy="0"/>
          <a:chOff x="0" y="0"/>
          <a:chExt cx="0" cy="0"/>
        </a:xfrm>
      </p:grpSpPr>
      <p:sp>
        <p:nvSpPr>
          <p:cNvPr id="42" name="Google Shape;42;p2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3" name="Shape 43"/>
        <p:cNvGrpSpPr/>
        <p:nvPr/>
      </p:nvGrpSpPr>
      <p:grpSpPr>
        <a:xfrm>
          <a:off x="0" y="0"/>
          <a:ext cx="0" cy="0"/>
          <a:chOff x="0" y="0"/>
          <a:chExt cx="0" cy="0"/>
        </a:xfrm>
      </p:grpSpPr>
      <p:sp>
        <p:nvSpPr>
          <p:cNvPr id="44" name="Google Shape;44;p29"/>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5" name="Google Shape;45;p29"/>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6" name="Google Shape;46;p29"/>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7" name="Google Shape;47;p2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8" name="Shape 48"/>
        <p:cNvGrpSpPr/>
        <p:nvPr/>
      </p:nvGrpSpPr>
      <p:grpSpPr>
        <a:xfrm>
          <a:off x="0" y="0"/>
          <a:ext cx="0" cy="0"/>
          <a:chOff x="0" y="0"/>
          <a:chExt cx="0" cy="0"/>
        </a:xfrm>
      </p:grpSpPr>
      <p:sp>
        <p:nvSpPr>
          <p:cNvPr id="49" name="Google Shape;49;p3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0" name="Google Shape;50;p30"/>
          <p:cNvSpPr txBox="1"/>
          <p:nvPr>
            <p:ph idx="1" type="body"/>
          </p:nvPr>
        </p:nvSpPr>
        <p:spPr>
          <a:xfrm>
            <a:off x="311700" y="1465804"/>
            <a:ext cx="2808000" cy="31032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1" name="Google Shape;51;p3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2" name="Shape 52"/>
        <p:cNvGrpSpPr/>
        <p:nvPr/>
      </p:nvGrpSpPr>
      <p:grpSpPr>
        <a:xfrm>
          <a:off x="0" y="0"/>
          <a:ext cx="0" cy="0"/>
          <a:chOff x="0" y="0"/>
          <a:chExt cx="0" cy="0"/>
        </a:xfrm>
      </p:grpSpPr>
      <p:grpSp>
        <p:nvGrpSpPr>
          <p:cNvPr id="53" name="Google Shape;53;p31"/>
          <p:cNvGrpSpPr/>
          <p:nvPr/>
        </p:nvGrpSpPr>
        <p:grpSpPr>
          <a:xfrm>
            <a:off x="6098378" y="5"/>
            <a:ext cx="3045625" cy="2030570"/>
            <a:chOff x="6098378" y="5"/>
            <a:chExt cx="3045625" cy="2030570"/>
          </a:xfrm>
        </p:grpSpPr>
        <p:sp>
          <p:nvSpPr>
            <p:cNvPr id="54" name="Google Shape;54;p31"/>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31"/>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31"/>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31"/>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31"/>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31"/>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60" name="Google Shape;60;p3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32"/>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3" name="Google Shape;63;p32"/>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4" name="Google Shape;64;p32"/>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5" name="Google Shape;65;p32"/>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6" name="Google Shape;66;p32"/>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67" name="Google Shape;67;p3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2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7" name="Google Shape;7;p23"/>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8" name="Google Shape;8;p2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2.png"/><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8.png"/><Relationship Id="rId5"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9.png"/><Relationship Id="rId4" Type="http://schemas.openxmlformats.org/officeDocument/2006/relationships/image" Target="../media/image20.png"/><Relationship Id="rId5"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8.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30.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7.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35.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34.png"/><Relationship Id="rId4" Type="http://schemas.openxmlformats.org/officeDocument/2006/relationships/image" Target="../media/image37.png"/><Relationship Id="rId5"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38.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40.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45.jp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23.png"/><Relationship Id="rId6"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4" name="Shape 84"/>
        <p:cNvGrpSpPr/>
        <p:nvPr/>
      </p:nvGrpSpPr>
      <p:grpSpPr>
        <a:xfrm>
          <a:off x="0" y="0"/>
          <a:ext cx="0" cy="0"/>
          <a:chOff x="0" y="0"/>
          <a:chExt cx="0" cy="0"/>
        </a:xfrm>
      </p:grpSpPr>
      <p:sp>
        <p:nvSpPr>
          <p:cNvPr id="85" name="Google Shape;85;p1"/>
          <p:cNvSpPr txBox="1"/>
          <p:nvPr>
            <p:ph type="ctrTitle"/>
          </p:nvPr>
        </p:nvSpPr>
        <p:spPr>
          <a:xfrm>
            <a:off x="460950" y="153475"/>
            <a:ext cx="5760900" cy="1271700"/>
          </a:xfrm>
          <a:prstGeom prst="rect">
            <a:avLst/>
          </a:prstGeom>
          <a:noFill/>
          <a:ln cap="flat" cmpd="sng" w="28575">
            <a:solidFill>
              <a:srgbClr val="000000"/>
            </a:solidFill>
            <a:prstDash val="solid"/>
            <a:round/>
            <a:headEnd len="sm" w="sm" type="none"/>
            <a:tailEnd len="sm" w="sm" type="none"/>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b="1" lang="en" sz="3400">
                <a:solidFill>
                  <a:srgbClr val="212121"/>
                </a:solidFill>
                <a:latin typeface="Times"/>
                <a:ea typeface="Times"/>
                <a:cs typeface="Times"/>
                <a:sym typeface="Times"/>
              </a:rPr>
              <a:t>Capstone Project</a:t>
            </a:r>
            <a:endParaRPr b="1" sz="3400">
              <a:solidFill>
                <a:srgbClr val="212121"/>
              </a:solidFill>
              <a:latin typeface="Times"/>
              <a:ea typeface="Times"/>
              <a:cs typeface="Times"/>
              <a:sym typeface="Times"/>
            </a:endParaRPr>
          </a:p>
          <a:p>
            <a:pPr indent="0" lvl="0" marL="0" rtl="0" algn="l">
              <a:lnSpc>
                <a:spcPct val="100000"/>
              </a:lnSpc>
              <a:spcBef>
                <a:spcPts val="0"/>
              </a:spcBef>
              <a:spcAft>
                <a:spcPts val="0"/>
              </a:spcAft>
              <a:buSzPts val="4200"/>
              <a:buNone/>
            </a:pPr>
            <a:r>
              <a:rPr b="1" lang="en" sz="3400">
                <a:solidFill>
                  <a:srgbClr val="212121"/>
                </a:solidFill>
                <a:latin typeface="Times"/>
                <a:ea typeface="Times"/>
                <a:cs typeface="Times"/>
                <a:sym typeface="Times"/>
              </a:rPr>
              <a:t>Hotel Booking Analysis</a:t>
            </a:r>
            <a:endParaRPr b="1" sz="3400">
              <a:solidFill>
                <a:srgbClr val="212121"/>
              </a:solidFill>
              <a:latin typeface="Times"/>
              <a:ea typeface="Times"/>
              <a:cs typeface="Times"/>
              <a:sym typeface="Times"/>
            </a:endParaRPr>
          </a:p>
        </p:txBody>
      </p:sp>
      <p:sp>
        <p:nvSpPr>
          <p:cNvPr id="86" name="Google Shape;86;p1"/>
          <p:cNvSpPr txBox="1"/>
          <p:nvPr>
            <p:ph idx="1" type="subTitle"/>
          </p:nvPr>
        </p:nvSpPr>
        <p:spPr>
          <a:xfrm>
            <a:off x="460950" y="1499675"/>
            <a:ext cx="3319200" cy="1958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rPr b="1" lang="en" sz="1800">
                <a:solidFill>
                  <a:srgbClr val="212121"/>
                </a:solidFill>
                <a:latin typeface="Times"/>
                <a:ea typeface="Times"/>
                <a:cs typeface="Times"/>
                <a:sym typeface="Times"/>
              </a:rPr>
              <a:t>Pravin Singh</a:t>
            </a:r>
            <a:endParaRPr b="1" sz="1800">
              <a:solidFill>
                <a:srgbClr val="212121"/>
              </a:solidFill>
              <a:latin typeface="Times"/>
              <a:ea typeface="Times"/>
              <a:cs typeface="Times"/>
              <a:sym typeface="Times"/>
            </a:endParaRPr>
          </a:p>
          <a:p>
            <a:pPr indent="0" lvl="0" marL="0" rtl="0" algn="l">
              <a:lnSpc>
                <a:spcPct val="100000"/>
              </a:lnSpc>
              <a:spcBef>
                <a:spcPts val="0"/>
              </a:spcBef>
              <a:spcAft>
                <a:spcPts val="0"/>
              </a:spcAft>
              <a:buSzPts val="2100"/>
              <a:buNone/>
            </a:pPr>
            <a:r>
              <a:rPr b="1" lang="en" sz="1800">
                <a:solidFill>
                  <a:srgbClr val="212121"/>
                </a:solidFill>
                <a:latin typeface="Times"/>
                <a:ea typeface="Times"/>
                <a:cs typeface="Times"/>
                <a:sym typeface="Times"/>
              </a:rPr>
              <a:t>Keshaw Agarwal</a:t>
            </a:r>
            <a:endParaRPr b="1" sz="1800">
              <a:solidFill>
                <a:srgbClr val="212121"/>
              </a:solidFill>
              <a:latin typeface="Times"/>
              <a:ea typeface="Times"/>
              <a:cs typeface="Times"/>
              <a:sym typeface="Times"/>
            </a:endParaRPr>
          </a:p>
          <a:p>
            <a:pPr indent="0" lvl="0" marL="0" rtl="0" algn="l">
              <a:lnSpc>
                <a:spcPct val="100000"/>
              </a:lnSpc>
              <a:spcBef>
                <a:spcPts val="0"/>
              </a:spcBef>
              <a:spcAft>
                <a:spcPts val="0"/>
              </a:spcAft>
              <a:buSzPts val="2100"/>
              <a:buNone/>
            </a:pPr>
            <a:r>
              <a:rPr b="1" lang="en" sz="1800">
                <a:solidFill>
                  <a:srgbClr val="212121"/>
                </a:solidFill>
                <a:latin typeface="Times"/>
                <a:ea typeface="Times"/>
                <a:cs typeface="Times"/>
                <a:sym typeface="Times"/>
              </a:rPr>
              <a:t>Shubham Jindal</a:t>
            </a:r>
            <a:endParaRPr b="1" sz="1800">
              <a:solidFill>
                <a:srgbClr val="212121"/>
              </a:solidFill>
              <a:latin typeface="Times"/>
              <a:ea typeface="Times"/>
              <a:cs typeface="Times"/>
              <a:sym typeface="Times"/>
            </a:endParaRPr>
          </a:p>
          <a:p>
            <a:pPr indent="0" lvl="0" marL="0" rtl="0" algn="l">
              <a:lnSpc>
                <a:spcPct val="100000"/>
              </a:lnSpc>
              <a:spcBef>
                <a:spcPts val="0"/>
              </a:spcBef>
              <a:spcAft>
                <a:spcPts val="0"/>
              </a:spcAft>
              <a:buSzPts val="2100"/>
              <a:buNone/>
            </a:pPr>
            <a:r>
              <a:rPr b="1" lang="en" sz="1800">
                <a:solidFill>
                  <a:srgbClr val="212121"/>
                </a:solidFill>
                <a:latin typeface="Times"/>
                <a:ea typeface="Times"/>
                <a:cs typeface="Times"/>
                <a:sym typeface="Times"/>
              </a:rPr>
              <a:t>Rohun Rajvanshi</a:t>
            </a:r>
            <a:endParaRPr b="1" sz="1800">
              <a:solidFill>
                <a:srgbClr val="212121"/>
              </a:solidFill>
              <a:latin typeface="Times"/>
              <a:ea typeface="Times"/>
              <a:cs typeface="Times"/>
              <a:sym typeface="Times"/>
            </a:endParaRPr>
          </a:p>
          <a:p>
            <a:pPr indent="0" lvl="0" marL="0" rtl="0" algn="l">
              <a:lnSpc>
                <a:spcPct val="100000"/>
              </a:lnSpc>
              <a:spcBef>
                <a:spcPts val="0"/>
              </a:spcBef>
              <a:spcAft>
                <a:spcPts val="0"/>
              </a:spcAft>
              <a:buSzPts val="2100"/>
              <a:buNone/>
            </a:pPr>
            <a:r>
              <a:rPr b="1" lang="en" sz="1800">
                <a:solidFill>
                  <a:srgbClr val="212121"/>
                </a:solidFill>
                <a:latin typeface="Times"/>
                <a:ea typeface="Times"/>
                <a:cs typeface="Times"/>
                <a:sym typeface="Times"/>
              </a:rPr>
              <a:t>Shubham Shahu</a:t>
            </a:r>
            <a:endParaRPr b="1" sz="1800">
              <a:solidFill>
                <a:srgbClr val="212121"/>
              </a:solidFill>
              <a:latin typeface="Times"/>
              <a:ea typeface="Times"/>
              <a:cs typeface="Times"/>
              <a:sym typeface="Times"/>
            </a:endParaRPr>
          </a:p>
        </p:txBody>
      </p:sp>
      <p:pic>
        <p:nvPicPr>
          <p:cNvPr id="87" name="Google Shape;87;p1"/>
          <p:cNvPicPr preferRelativeResize="0"/>
          <p:nvPr/>
        </p:nvPicPr>
        <p:blipFill>
          <a:blip r:embed="rId4">
            <a:alphaModFix/>
          </a:blip>
          <a:stretch>
            <a:fillRect/>
          </a:stretch>
        </p:blipFill>
        <p:spPr>
          <a:xfrm>
            <a:off x="8519875" y="102700"/>
            <a:ext cx="510900" cy="504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0"/>
          <p:cNvSpPr txBox="1"/>
          <p:nvPr>
            <p:ph type="title"/>
          </p:nvPr>
        </p:nvSpPr>
        <p:spPr>
          <a:xfrm>
            <a:off x="249725" y="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3400">
                <a:latin typeface="Times"/>
                <a:ea typeface="Times"/>
                <a:cs typeface="Times"/>
                <a:sym typeface="Times"/>
              </a:rPr>
              <a:t>Analysis on Cancellation of Hotel Bookings</a:t>
            </a:r>
            <a:endParaRPr sz="3400">
              <a:latin typeface="Times"/>
              <a:ea typeface="Times"/>
              <a:cs typeface="Times"/>
              <a:sym typeface="Times"/>
            </a:endParaRPr>
          </a:p>
        </p:txBody>
      </p:sp>
      <p:pic>
        <p:nvPicPr>
          <p:cNvPr id="160" name="Google Shape;160;p10"/>
          <p:cNvPicPr preferRelativeResize="0"/>
          <p:nvPr/>
        </p:nvPicPr>
        <p:blipFill rotWithShape="1">
          <a:blip r:embed="rId3">
            <a:alphaModFix/>
          </a:blip>
          <a:srcRect b="0" l="0" r="0" t="0"/>
          <a:stretch/>
        </p:blipFill>
        <p:spPr>
          <a:xfrm>
            <a:off x="3464556" y="1921075"/>
            <a:ext cx="3438768" cy="2984125"/>
          </a:xfrm>
          <a:prstGeom prst="rect">
            <a:avLst/>
          </a:prstGeom>
          <a:noFill/>
          <a:ln>
            <a:noFill/>
          </a:ln>
        </p:spPr>
      </p:pic>
      <p:pic>
        <p:nvPicPr>
          <p:cNvPr id="161" name="Google Shape;161;p10"/>
          <p:cNvPicPr preferRelativeResize="0"/>
          <p:nvPr/>
        </p:nvPicPr>
        <p:blipFill rotWithShape="1">
          <a:blip r:embed="rId4">
            <a:alphaModFix/>
          </a:blip>
          <a:srcRect b="0" l="0" r="0" t="0"/>
          <a:stretch/>
        </p:blipFill>
        <p:spPr>
          <a:xfrm>
            <a:off x="0" y="1921075"/>
            <a:ext cx="3819025" cy="2984125"/>
          </a:xfrm>
          <a:prstGeom prst="rect">
            <a:avLst/>
          </a:prstGeom>
          <a:noFill/>
          <a:ln>
            <a:noFill/>
          </a:ln>
        </p:spPr>
      </p:pic>
      <p:sp>
        <p:nvSpPr>
          <p:cNvPr id="162" name="Google Shape;162;p10"/>
          <p:cNvSpPr txBox="1"/>
          <p:nvPr/>
        </p:nvSpPr>
        <p:spPr>
          <a:xfrm>
            <a:off x="-99175" y="732713"/>
            <a:ext cx="7138800" cy="708000"/>
          </a:xfrm>
          <a:prstGeom prst="rect">
            <a:avLst/>
          </a:prstGeom>
          <a:noFill/>
          <a:ln>
            <a:noFill/>
          </a:ln>
        </p:spPr>
        <p:txBody>
          <a:bodyPr anchorCtr="0" anchor="t" bIns="91425" lIns="91425" spcFirstLastPara="1" rIns="91425" wrap="square" tIns="91425">
            <a:spAutoFit/>
          </a:bodyPr>
          <a:lstStyle/>
          <a:p>
            <a:pPr indent="-336550" lvl="0" marL="457200" marR="0" rtl="0" algn="l">
              <a:lnSpc>
                <a:spcPct val="100000"/>
              </a:lnSpc>
              <a:spcBef>
                <a:spcPts val="0"/>
              </a:spcBef>
              <a:spcAft>
                <a:spcPts val="0"/>
              </a:spcAft>
              <a:buClr>
                <a:srgbClr val="000000"/>
              </a:buClr>
              <a:buSzPts val="1700"/>
              <a:buFont typeface="Times"/>
              <a:buChar char="●"/>
            </a:pPr>
            <a:r>
              <a:rPr b="0" i="0" lang="en" sz="1700" u="none" cap="none" strike="noStrike">
                <a:solidFill>
                  <a:srgbClr val="000000"/>
                </a:solidFill>
                <a:latin typeface="Times"/>
                <a:ea typeface="Times"/>
                <a:cs typeface="Times"/>
                <a:sym typeface="Times"/>
              </a:rPr>
              <a:t>City Hotel has almost 30% Booking Cancellation rate.</a:t>
            </a:r>
            <a:endParaRPr b="0" i="0" sz="1700" u="none" cap="none" strike="noStrike">
              <a:solidFill>
                <a:srgbClr val="000000"/>
              </a:solidFill>
              <a:latin typeface="Times"/>
              <a:ea typeface="Times"/>
              <a:cs typeface="Times"/>
              <a:sym typeface="Times"/>
            </a:endParaRPr>
          </a:p>
          <a:p>
            <a:pPr indent="-336550" lvl="0" marL="457200" marR="0" rtl="0" algn="l">
              <a:lnSpc>
                <a:spcPct val="100000"/>
              </a:lnSpc>
              <a:spcBef>
                <a:spcPts val="0"/>
              </a:spcBef>
              <a:spcAft>
                <a:spcPts val="0"/>
              </a:spcAft>
              <a:buClr>
                <a:srgbClr val="000000"/>
              </a:buClr>
              <a:buSzPts val="1700"/>
              <a:buFont typeface="Times"/>
              <a:buChar char="●"/>
            </a:pPr>
            <a:r>
              <a:rPr b="0" i="0" lang="en" sz="1700" u="none" cap="none" strike="noStrike">
                <a:solidFill>
                  <a:srgbClr val="000000"/>
                </a:solidFill>
                <a:latin typeface="Times"/>
                <a:ea typeface="Times"/>
                <a:cs typeface="Times"/>
                <a:sym typeface="Times"/>
              </a:rPr>
              <a:t>Resort Hotel has almost 24% Booking Cancellation Rate.</a:t>
            </a:r>
            <a:endParaRPr b="0" i="0" sz="1700" u="none" cap="none" strike="noStrike">
              <a:solidFill>
                <a:srgbClr val="000000"/>
              </a:solidFill>
              <a:latin typeface="Times"/>
              <a:ea typeface="Times"/>
              <a:cs typeface="Times"/>
              <a:sym typeface="Times"/>
            </a:endParaRPr>
          </a:p>
        </p:txBody>
      </p:sp>
      <p:pic>
        <p:nvPicPr>
          <p:cNvPr id="163" name="Google Shape;163;p10"/>
          <p:cNvPicPr preferRelativeResize="0"/>
          <p:nvPr/>
        </p:nvPicPr>
        <p:blipFill>
          <a:blip r:embed="rId5">
            <a:alphaModFix/>
          </a:blip>
          <a:stretch>
            <a:fillRect/>
          </a:stretch>
        </p:blipFill>
        <p:spPr>
          <a:xfrm>
            <a:off x="8563375" y="53750"/>
            <a:ext cx="422250" cy="417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11"/>
          <p:cNvPicPr preferRelativeResize="0"/>
          <p:nvPr/>
        </p:nvPicPr>
        <p:blipFill rotWithShape="1">
          <a:blip r:embed="rId3">
            <a:alphaModFix/>
          </a:blip>
          <a:srcRect b="0" l="0" r="0" t="0"/>
          <a:stretch/>
        </p:blipFill>
        <p:spPr>
          <a:xfrm>
            <a:off x="86750" y="173525"/>
            <a:ext cx="4672525" cy="2689475"/>
          </a:xfrm>
          <a:prstGeom prst="rect">
            <a:avLst/>
          </a:prstGeom>
          <a:noFill/>
          <a:ln>
            <a:noFill/>
          </a:ln>
        </p:spPr>
      </p:pic>
      <p:pic>
        <p:nvPicPr>
          <p:cNvPr id="169" name="Google Shape;169;p11"/>
          <p:cNvPicPr preferRelativeResize="0"/>
          <p:nvPr/>
        </p:nvPicPr>
        <p:blipFill rotWithShape="1">
          <a:blip r:embed="rId4">
            <a:alphaModFix/>
          </a:blip>
          <a:srcRect b="0" l="0" r="0" t="0"/>
          <a:stretch/>
        </p:blipFill>
        <p:spPr>
          <a:xfrm>
            <a:off x="4759275" y="2454025"/>
            <a:ext cx="4238649" cy="2420325"/>
          </a:xfrm>
          <a:prstGeom prst="rect">
            <a:avLst/>
          </a:prstGeom>
          <a:noFill/>
          <a:ln>
            <a:noFill/>
          </a:ln>
        </p:spPr>
      </p:pic>
      <p:sp>
        <p:nvSpPr>
          <p:cNvPr id="170" name="Google Shape;170;p11"/>
          <p:cNvSpPr txBox="1"/>
          <p:nvPr/>
        </p:nvSpPr>
        <p:spPr>
          <a:xfrm>
            <a:off x="5106325" y="780800"/>
            <a:ext cx="3891600" cy="10158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000000"/>
              </a:buClr>
              <a:buSzPts val="1800"/>
              <a:buFont typeface="Times"/>
              <a:buChar char="●"/>
            </a:pPr>
            <a:r>
              <a:rPr b="0" i="0" lang="en" sz="1800" u="none" cap="none" strike="noStrike">
                <a:solidFill>
                  <a:srgbClr val="000000"/>
                </a:solidFill>
                <a:latin typeface="Times"/>
                <a:ea typeface="Times"/>
                <a:cs typeface="Times"/>
                <a:sym typeface="Times"/>
              </a:rPr>
              <a:t>When the Assigned room is not Equal to Reserved Room only 5% of Bookings are Being Cancelled.</a:t>
            </a:r>
            <a:endParaRPr b="0" i="0" sz="1800" u="none" cap="none" strike="noStrike">
              <a:solidFill>
                <a:srgbClr val="000000"/>
              </a:solidFill>
              <a:latin typeface="Times"/>
              <a:ea typeface="Times"/>
              <a:cs typeface="Times"/>
              <a:sym typeface="Times"/>
            </a:endParaRPr>
          </a:p>
        </p:txBody>
      </p:sp>
      <p:sp>
        <p:nvSpPr>
          <p:cNvPr id="171" name="Google Shape;171;p11"/>
          <p:cNvSpPr txBox="1"/>
          <p:nvPr/>
        </p:nvSpPr>
        <p:spPr>
          <a:xfrm>
            <a:off x="86750" y="3173425"/>
            <a:ext cx="5316900" cy="18471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000000"/>
              </a:buClr>
              <a:buSzPts val="1800"/>
              <a:buFont typeface="Times"/>
              <a:buChar char="●"/>
            </a:pPr>
            <a:r>
              <a:rPr b="0" i="0" lang="en" sz="1800" u="none" cap="none" strike="noStrike">
                <a:solidFill>
                  <a:srgbClr val="000000"/>
                </a:solidFill>
                <a:latin typeface="Times"/>
                <a:ea typeface="Times"/>
                <a:cs typeface="Times"/>
                <a:sym typeface="Times"/>
              </a:rPr>
              <a:t>When the Assigned room is Equal to Reserved room then more than 31% of the Bookings are Being Cancelled.</a:t>
            </a:r>
            <a:endParaRPr b="0" i="0" sz="1800" u="none" cap="none" strike="noStrike">
              <a:solidFill>
                <a:srgbClr val="000000"/>
              </a:solidFill>
              <a:latin typeface="Times"/>
              <a:ea typeface="Times"/>
              <a:cs typeface="Times"/>
              <a:sym typeface="Times"/>
            </a:endParaRPr>
          </a:p>
          <a:p>
            <a:pPr indent="-342900" lvl="0" marL="457200" marR="0" rtl="0" algn="l">
              <a:lnSpc>
                <a:spcPct val="100000"/>
              </a:lnSpc>
              <a:spcBef>
                <a:spcPts val="0"/>
              </a:spcBef>
              <a:spcAft>
                <a:spcPts val="0"/>
              </a:spcAft>
              <a:buClr>
                <a:srgbClr val="000000"/>
              </a:buClr>
              <a:buSzPts val="1800"/>
              <a:buFont typeface="Times"/>
              <a:buChar char="●"/>
            </a:pPr>
            <a:r>
              <a:rPr b="0" i="0" lang="en" sz="1800" u="none" cap="none" strike="noStrike">
                <a:solidFill>
                  <a:srgbClr val="000000"/>
                </a:solidFill>
                <a:latin typeface="Times"/>
                <a:ea typeface="Times"/>
                <a:cs typeface="Times"/>
                <a:sym typeface="Times"/>
              </a:rPr>
              <a:t>So Assigning of Different room from Reserved Room Cannot be the Reason for the Cancellation of Bookings.</a:t>
            </a:r>
            <a:endParaRPr b="0" i="0" sz="1800" u="none" cap="none" strike="noStrike">
              <a:solidFill>
                <a:srgbClr val="000000"/>
              </a:solidFill>
              <a:latin typeface="Times"/>
              <a:ea typeface="Times"/>
              <a:cs typeface="Times"/>
              <a:sym typeface="Times"/>
            </a:endParaRPr>
          </a:p>
        </p:txBody>
      </p:sp>
      <p:pic>
        <p:nvPicPr>
          <p:cNvPr id="172" name="Google Shape;172;p11"/>
          <p:cNvPicPr preferRelativeResize="0"/>
          <p:nvPr/>
        </p:nvPicPr>
        <p:blipFill>
          <a:blip r:embed="rId5">
            <a:alphaModFix/>
          </a:blip>
          <a:stretch>
            <a:fillRect/>
          </a:stretch>
        </p:blipFill>
        <p:spPr>
          <a:xfrm>
            <a:off x="8515975" y="78025"/>
            <a:ext cx="481950" cy="476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12"/>
          <p:cNvPicPr preferRelativeResize="0"/>
          <p:nvPr/>
        </p:nvPicPr>
        <p:blipFill rotWithShape="1">
          <a:blip r:embed="rId3">
            <a:alphaModFix/>
          </a:blip>
          <a:srcRect b="0" l="0" r="0" t="0"/>
          <a:stretch/>
        </p:blipFill>
        <p:spPr>
          <a:xfrm>
            <a:off x="4201550" y="1053500"/>
            <a:ext cx="4818500" cy="3978450"/>
          </a:xfrm>
          <a:prstGeom prst="rect">
            <a:avLst/>
          </a:prstGeom>
          <a:noFill/>
          <a:ln>
            <a:noFill/>
          </a:ln>
        </p:spPr>
      </p:pic>
      <p:sp>
        <p:nvSpPr>
          <p:cNvPr id="178" name="Google Shape;178;p12"/>
          <p:cNvSpPr txBox="1"/>
          <p:nvPr/>
        </p:nvSpPr>
        <p:spPr>
          <a:xfrm>
            <a:off x="260275" y="148700"/>
            <a:ext cx="71388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Times"/>
              <a:ea typeface="Times"/>
              <a:cs typeface="Times"/>
              <a:sym typeface="Times"/>
            </a:endParaRPr>
          </a:p>
        </p:txBody>
      </p:sp>
      <p:sp>
        <p:nvSpPr>
          <p:cNvPr id="179" name="Google Shape;179;p12"/>
          <p:cNvSpPr txBox="1"/>
          <p:nvPr/>
        </p:nvSpPr>
        <p:spPr>
          <a:xfrm>
            <a:off x="161150" y="260275"/>
            <a:ext cx="3618900" cy="3232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Times"/>
              <a:buChar char="●"/>
            </a:pPr>
            <a:r>
              <a:rPr lang="en" sz="1800">
                <a:latin typeface="Times"/>
                <a:ea typeface="Times"/>
                <a:cs typeface="Times"/>
                <a:sym typeface="Times"/>
              </a:rPr>
              <a:t>We have Customers with Three Deposit types (No Deposit, Non-Refund , Refundable)</a:t>
            </a:r>
            <a:endParaRPr sz="1800">
              <a:latin typeface="Times"/>
              <a:ea typeface="Times"/>
              <a:cs typeface="Times"/>
              <a:sym typeface="Times"/>
            </a:endParaRPr>
          </a:p>
          <a:p>
            <a:pPr indent="-342900" lvl="0" marL="457200" marR="0" rtl="0" algn="l">
              <a:lnSpc>
                <a:spcPct val="100000"/>
              </a:lnSpc>
              <a:spcBef>
                <a:spcPts val="0"/>
              </a:spcBef>
              <a:spcAft>
                <a:spcPts val="0"/>
              </a:spcAft>
              <a:buClr>
                <a:srgbClr val="000000"/>
              </a:buClr>
              <a:buSzPts val="1800"/>
              <a:buFont typeface="Times"/>
              <a:buChar char="●"/>
            </a:pPr>
            <a:r>
              <a:rPr b="0" i="0" lang="en" sz="1800" u="none" cap="none" strike="noStrike">
                <a:solidFill>
                  <a:srgbClr val="000000"/>
                </a:solidFill>
                <a:latin typeface="Times"/>
                <a:ea typeface="Times"/>
                <a:cs typeface="Times"/>
                <a:sym typeface="Times"/>
              </a:rPr>
              <a:t>Most of the Bookings are Cancelled where the Deposit type Was No Deposit.</a:t>
            </a:r>
            <a:endParaRPr b="0" i="0" sz="1800" u="none" cap="none" strike="noStrike">
              <a:solidFill>
                <a:srgbClr val="000000"/>
              </a:solidFill>
              <a:latin typeface="Times"/>
              <a:ea typeface="Times"/>
              <a:cs typeface="Times"/>
              <a:sym typeface="Times"/>
            </a:endParaRPr>
          </a:p>
          <a:p>
            <a:pPr indent="-342900" lvl="0" marL="457200" marR="0" rtl="0" algn="l">
              <a:lnSpc>
                <a:spcPct val="100000"/>
              </a:lnSpc>
              <a:spcBef>
                <a:spcPts val="0"/>
              </a:spcBef>
              <a:spcAft>
                <a:spcPts val="0"/>
              </a:spcAft>
              <a:buClr>
                <a:srgbClr val="000000"/>
              </a:buClr>
              <a:buSzPts val="1800"/>
              <a:buFont typeface="Times"/>
              <a:buChar char="●"/>
            </a:pPr>
            <a:r>
              <a:rPr b="0" i="0" lang="en" sz="1800" u="none" cap="none" strike="noStrike">
                <a:solidFill>
                  <a:srgbClr val="000000"/>
                </a:solidFill>
                <a:latin typeface="Times"/>
                <a:ea typeface="Times"/>
                <a:cs typeface="Times"/>
                <a:sym typeface="Times"/>
              </a:rPr>
              <a:t>As we know in No Deposit we Need to Pay any Amount to the Hotel in Advance So this can be the Reason for Higher Cancellation of the Bookings.</a:t>
            </a:r>
            <a:endParaRPr b="0" i="0" sz="1800" u="none" cap="none" strike="noStrike">
              <a:solidFill>
                <a:srgbClr val="000000"/>
              </a:solidFill>
              <a:latin typeface="Times"/>
              <a:ea typeface="Times"/>
              <a:cs typeface="Times"/>
              <a:sym typeface="Times"/>
            </a:endParaRPr>
          </a:p>
        </p:txBody>
      </p:sp>
      <p:pic>
        <p:nvPicPr>
          <p:cNvPr id="180" name="Google Shape;180;p12"/>
          <p:cNvPicPr preferRelativeResize="0"/>
          <p:nvPr/>
        </p:nvPicPr>
        <p:blipFill>
          <a:blip r:embed="rId4">
            <a:alphaModFix/>
          </a:blip>
          <a:stretch>
            <a:fillRect/>
          </a:stretch>
        </p:blipFill>
        <p:spPr>
          <a:xfrm>
            <a:off x="8552574" y="75700"/>
            <a:ext cx="467463" cy="461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3"/>
          <p:cNvSpPr txBox="1"/>
          <p:nvPr>
            <p:ph type="title"/>
          </p:nvPr>
        </p:nvSpPr>
        <p:spPr>
          <a:xfrm>
            <a:off x="341700" y="99125"/>
            <a:ext cx="8460600" cy="594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3400">
                <a:latin typeface="Times"/>
                <a:ea typeface="Times"/>
                <a:cs typeface="Times"/>
                <a:sym typeface="Times"/>
              </a:rPr>
              <a:t>Distribution Channel Analysis</a:t>
            </a:r>
            <a:endParaRPr sz="3400">
              <a:latin typeface="Times"/>
              <a:ea typeface="Times"/>
              <a:cs typeface="Times"/>
              <a:sym typeface="Times"/>
            </a:endParaRPr>
          </a:p>
        </p:txBody>
      </p:sp>
      <p:pic>
        <p:nvPicPr>
          <p:cNvPr id="186" name="Google Shape;186;p13"/>
          <p:cNvPicPr preferRelativeResize="0"/>
          <p:nvPr/>
        </p:nvPicPr>
        <p:blipFill rotWithShape="1">
          <a:blip r:embed="rId3">
            <a:alphaModFix/>
          </a:blip>
          <a:srcRect b="-1690" l="-1332" r="2596" t="1689"/>
          <a:stretch/>
        </p:blipFill>
        <p:spPr>
          <a:xfrm>
            <a:off x="272675" y="1016300"/>
            <a:ext cx="4189150" cy="3693825"/>
          </a:xfrm>
          <a:prstGeom prst="rect">
            <a:avLst/>
          </a:prstGeom>
          <a:noFill/>
          <a:ln>
            <a:noFill/>
          </a:ln>
        </p:spPr>
      </p:pic>
      <p:sp>
        <p:nvSpPr>
          <p:cNvPr id="187" name="Google Shape;187;p13"/>
          <p:cNvSpPr txBox="1"/>
          <p:nvPr/>
        </p:nvSpPr>
        <p:spPr>
          <a:xfrm>
            <a:off x="5341800" y="867550"/>
            <a:ext cx="3656400" cy="18471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000000"/>
              </a:buClr>
              <a:buSzPts val="1800"/>
              <a:buFont typeface="Roboto"/>
              <a:buChar char="●"/>
            </a:pPr>
            <a:r>
              <a:rPr b="0" i="0" lang="en" sz="1800" u="none" cap="none" strike="noStrike">
                <a:solidFill>
                  <a:srgbClr val="000000"/>
                </a:solidFill>
                <a:latin typeface="Roboto"/>
                <a:ea typeface="Roboto"/>
                <a:cs typeface="Roboto"/>
                <a:sym typeface="Roboto"/>
              </a:rPr>
              <a:t>Most Number of Bookings are made through Travel Agent and Tour Operator Channel.</a:t>
            </a:r>
            <a:endParaRPr b="0" i="0" sz="1800" u="none" cap="none" strike="noStrike">
              <a:solidFill>
                <a:srgbClr val="000000"/>
              </a:solidFill>
              <a:latin typeface="Roboto"/>
              <a:ea typeface="Roboto"/>
              <a:cs typeface="Roboto"/>
              <a:sym typeface="Roboto"/>
            </a:endParaRPr>
          </a:p>
          <a:p>
            <a:pPr indent="-342900" lvl="0" marL="457200" marR="0" rtl="0" algn="l">
              <a:lnSpc>
                <a:spcPct val="100000"/>
              </a:lnSpc>
              <a:spcBef>
                <a:spcPts val="0"/>
              </a:spcBef>
              <a:spcAft>
                <a:spcPts val="0"/>
              </a:spcAft>
              <a:buClr>
                <a:srgbClr val="000000"/>
              </a:buClr>
              <a:buSzPts val="1800"/>
              <a:buFont typeface="Roboto"/>
              <a:buChar char="●"/>
            </a:pPr>
            <a:r>
              <a:rPr b="0" i="0" lang="en" sz="1800" u="none" cap="none" strike="noStrike">
                <a:solidFill>
                  <a:srgbClr val="000000"/>
                </a:solidFill>
                <a:latin typeface="Roboto"/>
                <a:ea typeface="Roboto"/>
                <a:cs typeface="Roboto"/>
                <a:sym typeface="Roboto"/>
              </a:rPr>
              <a:t>After TA/TO the Most used Channel for Booking is Direct.</a:t>
            </a:r>
            <a:endParaRPr b="0" i="0" sz="1800" u="none" cap="none" strike="noStrike">
              <a:solidFill>
                <a:srgbClr val="000000"/>
              </a:solidFill>
              <a:latin typeface="Roboto"/>
              <a:ea typeface="Roboto"/>
              <a:cs typeface="Roboto"/>
              <a:sym typeface="Roboto"/>
            </a:endParaRPr>
          </a:p>
        </p:txBody>
      </p:sp>
      <p:pic>
        <p:nvPicPr>
          <p:cNvPr id="188" name="Google Shape;188;p13"/>
          <p:cNvPicPr preferRelativeResize="0"/>
          <p:nvPr/>
        </p:nvPicPr>
        <p:blipFill>
          <a:blip r:embed="rId4">
            <a:alphaModFix/>
          </a:blip>
          <a:stretch>
            <a:fillRect/>
          </a:stretch>
        </p:blipFill>
        <p:spPr>
          <a:xfrm>
            <a:off x="8395875" y="99125"/>
            <a:ext cx="476875" cy="471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14"/>
          <p:cNvPicPr preferRelativeResize="0"/>
          <p:nvPr/>
        </p:nvPicPr>
        <p:blipFill rotWithShape="1">
          <a:blip r:embed="rId3">
            <a:alphaModFix/>
          </a:blip>
          <a:srcRect b="0" l="0" r="0" t="0"/>
          <a:stretch/>
        </p:blipFill>
        <p:spPr>
          <a:xfrm>
            <a:off x="152400" y="524225"/>
            <a:ext cx="8839201" cy="3218376"/>
          </a:xfrm>
          <a:prstGeom prst="rect">
            <a:avLst/>
          </a:prstGeom>
          <a:noFill/>
          <a:ln>
            <a:noFill/>
          </a:ln>
        </p:spPr>
      </p:pic>
      <p:sp>
        <p:nvSpPr>
          <p:cNvPr id="194" name="Google Shape;194;p14"/>
          <p:cNvSpPr txBox="1"/>
          <p:nvPr/>
        </p:nvSpPr>
        <p:spPr>
          <a:xfrm>
            <a:off x="152400" y="3879300"/>
            <a:ext cx="7052100" cy="7389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000000"/>
              </a:buClr>
              <a:buSzPts val="1800"/>
              <a:buFont typeface="Times"/>
              <a:buChar char="●"/>
            </a:pPr>
            <a:r>
              <a:rPr b="0" i="0" lang="en" sz="1800" u="none" cap="none" strike="noStrike">
                <a:solidFill>
                  <a:srgbClr val="000000"/>
                </a:solidFill>
                <a:latin typeface="Times"/>
                <a:ea typeface="Times"/>
                <a:cs typeface="Times"/>
                <a:sym typeface="Times"/>
              </a:rPr>
              <a:t>GDS and Direct Channel have Highest ADR across the Whole Year.</a:t>
            </a:r>
            <a:endParaRPr b="0" i="0" sz="1800" u="none" cap="none" strike="noStrike">
              <a:solidFill>
                <a:srgbClr val="000000"/>
              </a:solidFill>
              <a:latin typeface="Times"/>
              <a:ea typeface="Times"/>
              <a:cs typeface="Times"/>
              <a:sym typeface="Times"/>
            </a:endParaRPr>
          </a:p>
          <a:p>
            <a:pPr indent="-342900" lvl="0" marL="457200" marR="0" rtl="0" algn="l">
              <a:lnSpc>
                <a:spcPct val="100000"/>
              </a:lnSpc>
              <a:spcBef>
                <a:spcPts val="0"/>
              </a:spcBef>
              <a:spcAft>
                <a:spcPts val="0"/>
              </a:spcAft>
              <a:buClr>
                <a:srgbClr val="000000"/>
              </a:buClr>
              <a:buSzPts val="1800"/>
              <a:buFont typeface="Times"/>
              <a:buChar char="●"/>
            </a:pPr>
            <a:r>
              <a:rPr b="0" i="0" lang="en" sz="1800" u="none" cap="none" strike="noStrike">
                <a:solidFill>
                  <a:srgbClr val="000000"/>
                </a:solidFill>
                <a:latin typeface="Times"/>
                <a:ea typeface="Times"/>
                <a:cs typeface="Times"/>
                <a:sym typeface="Times"/>
              </a:rPr>
              <a:t>It means GDR and Direct are Generating Higher Revenue.</a:t>
            </a:r>
            <a:endParaRPr b="0" i="0" sz="1800" u="none" cap="none" strike="noStrike">
              <a:solidFill>
                <a:srgbClr val="000000"/>
              </a:solidFill>
              <a:latin typeface="Times"/>
              <a:ea typeface="Times"/>
              <a:cs typeface="Times"/>
              <a:sym typeface="Times"/>
            </a:endParaRPr>
          </a:p>
        </p:txBody>
      </p:sp>
      <p:pic>
        <p:nvPicPr>
          <p:cNvPr id="195" name="Google Shape;195;p14"/>
          <p:cNvPicPr preferRelativeResize="0"/>
          <p:nvPr/>
        </p:nvPicPr>
        <p:blipFill>
          <a:blip r:embed="rId4">
            <a:alphaModFix/>
          </a:blip>
          <a:stretch>
            <a:fillRect/>
          </a:stretch>
        </p:blipFill>
        <p:spPr>
          <a:xfrm>
            <a:off x="8452675" y="65650"/>
            <a:ext cx="464300" cy="458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5"/>
          <p:cNvSpPr txBox="1"/>
          <p:nvPr>
            <p:ph type="title"/>
          </p:nvPr>
        </p:nvSpPr>
        <p:spPr>
          <a:xfrm>
            <a:off x="311700" y="74375"/>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3400"/>
              <a:t>Country Wise Analysis</a:t>
            </a:r>
            <a:endParaRPr sz="3400"/>
          </a:p>
        </p:txBody>
      </p:sp>
      <p:pic>
        <p:nvPicPr>
          <p:cNvPr id="201" name="Google Shape;201;p15"/>
          <p:cNvPicPr preferRelativeResize="0"/>
          <p:nvPr/>
        </p:nvPicPr>
        <p:blipFill rotWithShape="1">
          <a:blip r:embed="rId3">
            <a:alphaModFix/>
          </a:blip>
          <a:srcRect b="0" l="0" r="0" t="0"/>
          <a:stretch/>
        </p:blipFill>
        <p:spPr>
          <a:xfrm>
            <a:off x="0" y="909950"/>
            <a:ext cx="6566275" cy="3774975"/>
          </a:xfrm>
          <a:prstGeom prst="rect">
            <a:avLst/>
          </a:prstGeom>
          <a:noFill/>
          <a:ln>
            <a:noFill/>
          </a:ln>
        </p:spPr>
      </p:pic>
      <p:sp>
        <p:nvSpPr>
          <p:cNvPr id="202" name="Google Shape;202;p15"/>
          <p:cNvSpPr txBox="1"/>
          <p:nvPr/>
        </p:nvSpPr>
        <p:spPr>
          <a:xfrm>
            <a:off x="6811950" y="909950"/>
            <a:ext cx="2156700" cy="24012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000000"/>
              </a:buClr>
              <a:buSzPts val="1800"/>
              <a:buFont typeface="Roboto"/>
              <a:buChar char="●"/>
            </a:pPr>
            <a:r>
              <a:rPr b="0" i="0" lang="en" sz="1800" u="none" cap="none" strike="noStrike">
                <a:solidFill>
                  <a:srgbClr val="000000"/>
                </a:solidFill>
                <a:latin typeface="Roboto"/>
                <a:ea typeface="Roboto"/>
                <a:cs typeface="Roboto"/>
                <a:sym typeface="Roboto"/>
              </a:rPr>
              <a:t>Guests are Coming from Various Countries but Highest No. of Customers are Coming from Portugal.</a:t>
            </a:r>
            <a:endParaRPr b="0" i="0" sz="1800" u="none" cap="none" strike="noStrike">
              <a:solidFill>
                <a:srgbClr val="000000"/>
              </a:solidFill>
              <a:latin typeface="Roboto"/>
              <a:ea typeface="Roboto"/>
              <a:cs typeface="Roboto"/>
              <a:sym typeface="Roboto"/>
            </a:endParaRPr>
          </a:p>
        </p:txBody>
      </p:sp>
      <p:pic>
        <p:nvPicPr>
          <p:cNvPr id="203" name="Google Shape;203;p15"/>
          <p:cNvPicPr preferRelativeResize="0"/>
          <p:nvPr/>
        </p:nvPicPr>
        <p:blipFill>
          <a:blip r:embed="rId4">
            <a:alphaModFix/>
          </a:blip>
          <a:stretch>
            <a:fillRect/>
          </a:stretch>
        </p:blipFill>
        <p:spPr>
          <a:xfrm>
            <a:off x="8431300" y="112913"/>
            <a:ext cx="537350" cy="53071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6"/>
          <p:cNvSpPr txBox="1"/>
          <p:nvPr>
            <p:ph idx="4294967295" type="title"/>
          </p:nvPr>
        </p:nvSpPr>
        <p:spPr>
          <a:xfrm>
            <a:off x="208825" y="86750"/>
            <a:ext cx="8851200" cy="55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3400">
                <a:latin typeface="Times"/>
                <a:ea typeface="Times"/>
                <a:cs typeface="Times"/>
                <a:sym typeface="Times"/>
              </a:rPr>
              <a:t>Correlation Heatmap</a:t>
            </a:r>
            <a:endParaRPr sz="3400">
              <a:latin typeface="Times"/>
              <a:ea typeface="Times"/>
              <a:cs typeface="Times"/>
              <a:sym typeface="Times"/>
            </a:endParaRPr>
          </a:p>
        </p:txBody>
      </p:sp>
      <p:pic>
        <p:nvPicPr>
          <p:cNvPr id="209" name="Google Shape;209;p16"/>
          <p:cNvPicPr preferRelativeResize="0"/>
          <p:nvPr/>
        </p:nvPicPr>
        <p:blipFill rotWithShape="1">
          <a:blip r:embed="rId3">
            <a:alphaModFix/>
          </a:blip>
          <a:srcRect b="0" l="0" r="0" t="0"/>
          <a:stretch/>
        </p:blipFill>
        <p:spPr>
          <a:xfrm>
            <a:off x="1425300" y="732750"/>
            <a:ext cx="7015001" cy="4410749"/>
          </a:xfrm>
          <a:prstGeom prst="rect">
            <a:avLst/>
          </a:prstGeom>
          <a:noFill/>
          <a:ln>
            <a:noFill/>
          </a:ln>
        </p:spPr>
      </p:pic>
      <p:sp>
        <p:nvSpPr>
          <p:cNvPr id="210" name="Google Shape;210;p16"/>
          <p:cNvSpPr txBox="1"/>
          <p:nvPr/>
        </p:nvSpPr>
        <p:spPr>
          <a:xfrm>
            <a:off x="6407675" y="1103075"/>
            <a:ext cx="2763900" cy="4002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Roboto"/>
              <a:buChar char="●"/>
            </a:pPr>
            <a:r>
              <a:t/>
            </a:r>
            <a:endParaRPr b="0" i="0" sz="1400" u="none" cap="none" strike="noStrike">
              <a:solidFill>
                <a:srgbClr val="000000"/>
              </a:solidFill>
              <a:latin typeface="Roboto"/>
              <a:ea typeface="Roboto"/>
              <a:cs typeface="Roboto"/>
              <a:sym typeface="Roboto"/>
            </a:endParaRPr>
          </a:p>
        </p:txBody>
      </p:sp>
      <p:pic>
        <p:nvPicPr>
          <p:cNvPr id="211" name="Google Shape;211;p16"/>
          <p:cNvPicPr preferRelativeResize="0"/>
          <p:nvPr/>
        </p:nvPicPr>
        <p:blipFill>
          <a:blip r:embed="rId4">
            <a:alphaModFix/>
          </a:blip>
          <a:stretch>
            <a:fillRect/>
          </a:stretch>
        </p:blipFill>
        <p:spPr>
          <a:xfrm>
            <a:off x="8502274" y="86750"/>
            <a:ext cx="468350" cy="462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7"/>
          <p:cNvSpPr txBox="1"/>
          <p:nvPr>
            <p:ph idx="4294967295" type="title"/>
          </p:nvPr>
        </p:nvSpPr>
        <p:spPr>
          <a:xfrm>
            <a:off x="152400" y="53650"/>
            <a:ext cx="8547300" cy="55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3500">
                <a:latin typeface="Times"/>
                <a:ea typeface="Times"/>
                <a:cs typeface="Times"/>
                <a:sym typeface="Times"/>
              </a:rPr>
              <a:t>Other Important Factors</a:t>
            </a:r>
            <a:endParaRPr sz="3500">
              <a:latin typeface="Times"/>
              <a:ea typeface="Times"/>
              <a:cs typeface="Times"/>
              <a:sym typeface="Times"/>
            </a:endParaRPr>
          </a:p>
        </p:txBody>
      </p:sp>
      <p:pic>
        <p:nvPicPr>
          <p:cNvPr id="217" name="Google Shape;217;p17"/>
          <p:cNvPicPr preferRelativeResize="0"/>
          <p:nvPr/>
        </p:nvPicPr>
        <p:blipFill rotWithShape="1">
          <a:blip r:embed="rId3">
            <a:alphaModFix/>
          </a:blip>
          <a:srcRect b="0" l="0" r="0" t="0"/>
          <a:stretch/>
        </p:blipFill>
        <p:spPr>
          <a:xfrm>
            <a:off x="288725" y="879975"/>
            <a:ext cx="4829974" cy="3866925"/>
          </a:xfrm>
          <a:prstGeom prst="rect">
            <a:avLst/>
          </a:prstGeom>
          <a:noFill/>
          <a:ln>
            <a:noFill/>
          </a:ln>
        </p:spPr>
      </p:pic>
      <p:cxnSp>
        <p:nvCxnSpPr>
          <p:cNvPr id="218" name="Google Shape;218;p17"/>
          <p:cNvCxnSpPr/>
          <p:nvPr/>
        </p:nvCxnSpPr>
        <p:spPr>
          <a:xfrm>
            <a:off x="5132788" y="879963"/>
            <a:ext cx="0" cy="3656700"/>
          </a:xfrm>
          <a:prstGeom prst="straightConnector1">
            <a:avLst/>
          </a:prstGeom>
          <a:noFill/>
          <a:ln cap="flat" cmpd="sng" w="9525">
            <a:solidFill>
              <a:srgbClr val="212121"/>
            </a:solidFill>
            <a:prstDash val="solid"/>
            <a:round/>
            <a:headEnd len="sm" w="sm" type="none"/>
            <a:tailEnd len="sm" w="sm" type="none"/>
          </a:ln>
        </p:spPr>
      </p:cxnSp>
      <p:sp>
        <p:nvSpPr>
          <p:cNvPr id="219" name="Google Shape;219;p17"/>
          <p:cNvSpPr txBox="1"/>
          <p:nvPr/>
        </p:nvSpPr>
        <p:spPr>
          <a:xfrm>
            <a:off x="2042100" y="371800"/>
            <a:ext cx="71019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Number of Adults</a:t>
            </a:r>
            <a:endParaRPr b="0" i="0" sz="1400" u="none" cap="none" strike="noStrike">
              <a:solidFill>
                <a:srgbClr val="000000"/>
              </a:solidFill>
              <a:latin typeface="Roboto"/>
              <a:ea typeface="Roboto"/>
              <a:cs typeface="Roboto"/>
              <a:sym typeface="Roboto"/>
            </a:endParaRPr>
          </a:p>
        </p:txBody>
      </p:sp>
      <p:sp>
        <p:nvSpPr>
          <p:cNvPr id="220" name="Google Shape;220;p17"/>
          <p:cNvSpPr txBox="1"/>
          <p:nvPr/>
        </p:nvSpPr>
        <p:spPr>
          <a:xfrm>
            <a:off x="2327400" y="4325975"/>
            <a:ext cx="68166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Roboto"/>
                <a:ea typeface="Roboto"/>
                <a:cs typeface="Roboto"/>
                <a:sym typeface="Roboto"/>
              </a:rPr>
              <a:t>Adults</a:t>
            </a:r>
            <a:endParaRPr b="0" i="0" sz="1000" u="none" cap="none" strike="noStrike">
              <a:solidFill>
                <a:srgbClr val="000000"/>
              </a:solidFill>
              <a:latin typeface="Roboto"/>
              <a:ea typeface="Roboto"/>
              <a:cs typeface="Roboto"/>
              <a:sym typeface="Roboto"/>
            </a:endParaRPr>
          </a:p>
        </p:txBody>
      </p:sp>
      <p:sp>
        <p:nvSpPr>
          <p:cNvPr id="221" name="Google Shape;221;p17"/>
          <p:cNvSpPr txBox="1"/>
          <p:nvPr/>
        </p:nvSpPr>
        <p:spPr>
          <a:xfrm>
            <a:off x="5329400" y="879975"/>
            <a:ext cx="3470400" cy="15699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000000"/>
              </a:buClr>
              <a:buSzPts val="1800"/>
              <a:buFont typeface="Times"/>
              <a:buChar char="●"/>
            </a:pPr>
            <a:r>
              <a:rPr b="0" i="0" lang="en" sz="1800" u="none" cap="none" strike="noStrike">
                <a:solidFill>
                  <a:srgbClr val="000000"/>
                </a:solidFill>
                <a:latin typeface="Times"/>
                <a:ea typeface="Times"/>
                <a:cs typeface="Times"/>
                <a:sym typeface="Times"/>
              </a:rPr>
              <a:t>We observe that the most bookings are from 2 adults in both the hotels</a:t>
            </a:r>
            <a:endParaRPr b="0" i="0" sz="1800" u="none" cap="none" strike="noStrike">
              <a:solidFill>
                <a:srgbClr val="000000"/>
              </a:solidFill>
              <a:latin typeface="Times"/>
              <a:ea typeface="Times"/>
              <a:cs typeface="Times"/>
              <a:sym typeface="Times"/>
            </a:endParaRPr>
          </a:p>
          <a:p>
            <a:pPr indent="-342900" lvl="0" marL="457200" marR="0" rtl="0" algn="l">
              <a:lnSpc>
                <a:spcPct val="100000"/>
              </a:lnSpc>
              <a:spcBef>
                <a:spcPts val="0"/>
              </a:spcBef>
              <a:spcAft>
                <a:spcPts val="0"/>
              </a:spcAft>
              <a:buClr>
                <a:srgbClr val="000000"/>
              </a:buClr>
              <a:buSzPts val="1800"/>
              <a:buFont typeface="Times"/>
              <a:buChar char="●"/>
            </a:pPr>
            <a:r>
              <a:rPr b="0" i="0" lang="en" sz="1800" u="none" cap="none" strike="noStrike">
                <a:solidFill>
                  <a:srgbClr val="000000"/>
                </a:solidFill>
                <a:latin typeface="Times"/>
                <a:ea typeface="Times"/>
                <a:cs typeface="Times"/>
                <a:sym typeface="Times"/>
              </a:rPr>
              <a:t>Most customers do not make a special request</a:t>
            </a:r>
            <a:endParaRPr b="0" i="0" sz="1800" u="none" cap="none" strike="noStrike">
              <a:solidFill>
                <a:srgbClr val="000000"/>
              </a:solidFill>
              <a:latin typeface="Times"/>
              <a:ea typeface="Times"/>
              <a:cs typeface="Times"/>
              <a:sym typeface="Times"/>
            </a:endParaRPr>
          </a:p>
        </p:txBody>
      </p:sp>
      <p:pic>
        <p:nvPicPr>
          <p:cNvPr id="222" name="Google Shape;222;p17"/>
          <p:cNvPicPr preferRelativeResize="0"/>
          <p:nvPr/>
        </p:nvPicPr>
        <p:blipFill rotWithShape="1">
          <a:blip r:embed="rId4">
            <a:alphaModFix/>
          </a:blip>
          <a:srcRect b="0" l="0" r="0" t="0"/>
          <a:stretch/>
        </p:blipFill>
        <p:spPr>
          <a:xfrm>
            <a:off x="5264425" y="2571750"/>
            <a:ext cx="3684026" cy="2571750"/>
          </a:xfrm>
          <a:prstGeom prst="rect">
            <a:avLst/>
          </a:prstGeom>
          <a:noFill/>
          <a:ln>
            <a:noFill/>
          </a:ln>
        </p:spPr>
      </p:pic>
      <p:pic>
        <p:nvPicPr>
          <p:cNvPr id="223" name="Google Shape;223;p17"/>
          <p:cNvPicPr preferRelativeResize="0"/>
          <p:nvPr/>
        </p:nvPicPr>
        <p:blipFill>
          <a:blip r:embed="rId5">
            <a:alphaModFix/>
          </a:blip>
          <a:stretch>
            <a:fillRect/>
          </a:stretch>
        </p:blipFill>
        <p:spPr>
          <a:xfrm>
            <a:off x="8438075" y="53650"/>
            <a:ext cx="510375" cy="504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p18"/>
          <p:cNvPicPr preferRelativeResize="0"/>
          <p:nvPr/>
        </p:nvPicPr>
        <p:blipFill rotWithShape="1">
          <a:blip r:embed="rId3">
            <a:alphaModFix/>
          </a:blip>
          <a:srcRect b="0" l="0" r="0" t="0"/>
          <a:stretch/>
        </p:blipFill>
        <p:spPr>
          <a:xfrm>
            <a:off x="152400" y="1908675"/>
            <a:ext cx="8839201" cy="3032125"/>
          </a:xfrm>
          <a:prstGeom prst="rect">
            <a:avLst/>
          </a:prstGeom>
          <a:noFill/>
          <a:ln>
            <a:noFill/>
          </a:ln>
        </p:spPr>
      </p:pic>
      <p:sp>
        <p:nvSpPr>
          <p:cNvPr id="229" name="Google Shape;229;p18"/>
          <p:cNvSpPr txBox="1"/>
          <p:nvPr/>
        </p:nvSpPr>
        <p:spPr>
          <a:xfrm>
            <a:off x="268350" y="557750"/>
            <a:ext cx="8607300" cy="12930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000000"/>
              </a:buClr>
              <a:buSzPts val="1800"/>
              <a:buFont typeface="Times"/>
              <a:buChar char="●"/>
            </a:pPr>
            <a:r>
              <a:rPr b="0" i="0" lang="en" sz="1800" u="none" cap="none" strike="noStrike">
                <a:solidFill>
                  <a:srgbClr val="000000"/>
                </a:solidFill>
                <a:latin typeface="Times"/>
                <a:ea typeface="Times"/>
                <a:cs typeface="Times"/>
                <a:sym typeface="Times"/>
              </a:rPr>
              <a:t>Customers which are coming through TA/TO Channel have Highest number of Special Requests.</a:t>
            </a:r>
            <a:endParaRPr b="0" i="0" sz="1800" u="none" cap="none" strike="noStrike">
              <a:solidFill>
                <a:srgbClr val="000000"/>
              </a:solidFill>
              <a:latin typeface="Times"/>
              <a:ea typeface="Times"/>
              <a:cs typeface="Times"/>
              <a:sym typeface="Times"/>
            </a:endParaRPr>
          </a:p>
          <a:p>
            <a:pPr indent="-342900" lvl="0" marL="457200" marR="0" rtl="0" algn="l">
              <a:lnSpc>
                <a:spcPct val="100000"/>
              </a:lnSpc>
              <a:spcBef>
                <a:spcPts val="0"/>
              </a:spcBef>
              <a:spcAft>
                <a:spcPts val="0"/>
              </a:spcAft>
              <a:buClr>
                <a:srgbClr val="000000"/>
              </a:buClr>
              <a:buSzPts val="1800"/>
              <a:buFont typeface="Times"/>
              <a:buChar char="●"/>
            </a:pPr>
            <a:r>
              <a:rPr b="0" i="0" lang="en" sz="1800" u="none" cap="none" strike="noStrike">
                <a:solidFill>
                  <a:srgbClr val="000000"/>
                </a:solidFill>
                <a:latin typeface="Times"/>
                <a:ea typeface="Times"/>
                <a:cs typeface="Times"/>
                <a:sym typeface="Times"/>
              </a:rPr>
              <a:t>No. of Special Request are Higher in July, August and May Because Bookings are also Higher in these Months Only.</a:t>
            </a:r>
            <a:endParaRPr b="0" i="0" sz="1800" u="none" cap="none" strike="noStrike">
              <a:solidFill>
                <a:srgbClr val="000000"/>
              </a:solidFill>
              <a:latin typeface="Times"/>
              <a:ea typeface="Times"/>
              <a:cs typeface="Times"/>
              <a:sym typeface="Times"/>
            </a:endParaRPr>
          </a:p>
        </p:txBody>
      </p:sp>
      <p:pic>
        <p:nvPicPr>
          <p:cNvPr id="230" name="Google Shape;230;p18"/>
          <p:cNvPicPr preferRelativeResize="0"/>
          <p:nvPr/>
        </p:nvPicPr>
        <p:blipFill>
          <a:blip r:embed="rId4">
            <a:alphaModFix/>
          </a:blip>
          <a:stretch>
            <a:fillRect/>
          </a:stretch>
        </p:blipFill>
        <p:spPr>
          <a:xfrm>
            <a:off x="8485525" y="57925"/>
            <a:ext cx="506076" cy="499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9"/>
          <p:cNvSpPr txBox="1"/>
          <p:nvPr>
            <p:ph type="title"/>
          </p:nvPr>
        </p:nvSpPr>
        <p:spPr>
          <a:xfrm>
            <a:off x="200150" y="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3400">
                <a:latin typeface="Times"/>
                <a:ea typeface="Times"/>
                <a:cs typeface="Times"/>
                <a:sym typeface="Times"/>
              </a:rPr>
              <a:t>Analysis on Average Daily Rate (ADR)</a:t>
            </a:r>
            <a:endParaRPr sz="3400">
              <a:latin typeface="Times"/>
              <a:ea typeface="Times"/>
              <a:cs typeface="Times"/>
              <a:sym typeface="Times"/>
            </a:endParaRPr>
          </a:p>
          <a:p>
            <a:pPr indent="0" lvl="0" marL="0" rtl="0" algn="l">
              <a:lnSpc>
                <a:spcPct val="100000"/>
              </a:lnSpc>
              <a:spcBef>
                <a:spcPts val="0"/>
              </a:spcBef>
              <a:spcAft>
                <a:spcPts val="0"/>
              </a:spcAft>
              <a:buSzPts val="3000"/>
              <a:buNone/>
            </a:pPr>
            <a:r>
              <a:t/>
            </a:r>
            <a:endParaRPr sz="3500">
              <a:latin typeface="Times"/>
              <a:ea typeface="Times"/>
              <a:cs typeface="Times"/>
              <a:sym typeface="Times"/>
            </a:endParaRPr>
          </a:p>
        </p:txBody>
      </p:sp>
      <p:sp>
        <p:nvSpPr>
          <p:cNvPr id="236" name="Google Shape;236;p19"/>
          <p:cNvSpPr txBox="1"/>
          <p:nvPr/>
        </p:nvSpPr>
        <p:spPr>
          <a:xfrm>
            <a:off x="200150" y="3457900"/>
            <a:ext cx="6666000" cy="14811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15000"/>
              </a:lnSpc>
              <a:spcBef>
                <a:spcPts val="700"/>
              </a:spcBef>
              <a:spcAft>
                <a:spcPts val="0"/>
              </a:spcAft>
              <a:buClr>
                <a:srgbClr val="000000"/>
              </a:buClr>
              <a:buSzPts val="1400"/>
              <a:buFont typeface="Times"/>
              <a:buChar char="●"/>
            </a:pPr>
            <a:r>
              <a:rPr b="0" i="0" lang="en" u="none" cap="none" strike="noStrike">
                <a:solidFill>
                  <a:srgbClr val="212121"/>
                </a:solidFill>
                <a:highlight>
                  <a:srgbClr val="FFFFFF"/>
                </a:highlight>
                <a:latin typeface="Roboto"/>
                <a:ea typeface="Roboto"/>
                <a:cs typeface="Roboto"/>
                <a:sym typeface="Roboto"/>
              </a:rPr>
              <a:t>We observe that with the increasing length of stay we get better adr. In the above chart we can see that we get best adr between the duration of 35 to 57 days.</a:t>
            </a:r>
            <a:endParaRPr>
              <a:solidFill>
                <a:srgbClr val="212121"/>
              </a:solidFill>
              <a:highlight>
                <a:srgbClr val="FFFFFF"/>
              </a:highlight>
              <a:latin typeface="Roboto"/>
              <a:ea typeface="Roboto"/>
              <a:cs typeface="Roboto"/>
              <a:sym typeface="Roboto"/>
            </a:endParaRPr>
          </a:p>
          <a:p>
            <a:pPr indent="-317500" lvl="0" marL="457200" marR="0" rtl="0" algn="l">
              <a:lnSpc>
                <a:spcPct val="115000"/>
              </a:lnSpc>
              <a:spcBef>
                <a:spcPts val="700"/>
              </a:spcBef>
              <a:spcAft>
                <a:spcPts val="0"/>
              </a:spcAft>
              <a:buClr>
                <a:srgbClr val="000000"/>
              </a:buClr>
              <a:buSzPts val="1400"/>
              <a:buFont typeface="Times"/>
              <a:buChar char="●"/>
            </a:pPr>
            <a:r>
              <a:rPr b="0" i="0" lang="en" u="none" cap="none" strike="noStrike">
                <a:solidFill>
                  <a:srgbClr val="212121"/>
                </a:solidFill>
                <a:highlight>
                  <a:srgbClr val="FFFFFF"/>
                </a:highlight>
                <a:latin typeface="Roboto"/>
                <a:ea typeface="Roboto"/>
                <a:cs typeface="Roboto"/>
                <a:sym typeface="Roboto"/>
              </a:rPr>
              <a:t>It has been observed that the adr of city hotel has not </a:t>
            </a:r>
            <a:r>
              <a:rPr lang="en">
                <a:solidFill>
                  <a:srgbClr val="212121"/>
                </a:solidFill>
                <a:highlight>
                  <a:srgbClr val="FFFFFF"/>
                </a:highlight>
                <a:latin typeface="Roboto"/>
                <a:ea typeface="Roboto"/>
                <a:cs typeface="Roboto"/>
                <a:sym typeface="Roboto"/>
              </a:rPr>
              <a:t>fluctuate</a:t>
            </a:r>
            <a:r>
              <a:rPr b="0" i="0" lang="en" u="none" cap="none" strike="noStrike">
                <a:solidFill>
                  <a:srgbClr val="212121"/>
                </a:solidFill>
                <a:highlight>
                  <a:srgbClr val="FFFFFF"/>
                </a:highlight>
                <a:latin typeface="Roboto"/>
                <a:ea typeface="Roboto"/>
                <a:cs typeface="Roboto"/>
                <a:sym typeface="Roboto"/>
              </a:rPr>
              <a:t> much as compared to resort hotel</a:t>
            </a:r>
            <a:r>
              <a:rPr b="0" i="0" lang="en" sz="700" u="none" cap="none" strike="noStrike">
                <a:solidFill>
                  <a:srgbClr val="212121"/>
                </a:solidFill>
                <a:highlight>
                  <a:srgbClr val="FFFFFF"/>
                </a:highlight>
                <a:latin typeface="Roboto"/>
                <a:ea typeface="Roboto"/>
                <a:cs typeface="Roboto"/>
                <a:sym typeface="Roboto"/>
              </a:rPr>
              <a:t>.</a:t>
            </a:r>
            <a:endParaRPr b="0" i="0" sz="900" u="none" cap="none" strike="noStrike">
              <a:solidFill>
                <a:srgbClr val="000000"/>
              </a:solidFill>
              <a:latin typeface="Times"/>
              <a:ea typeface="Times"/>
              <a:cs typeface="Times"/>
              <a:sym typeface="Times"/>
            </a:endParaRPr>
          </a:p>
        </p:txBody>
      </p:sp>
      <p:pic>
        <p:nvPicPr>
          <p:cNvPr id="237" name="Google Shape;237;p19"/>
          <p:cNvPicPr preferRelativeResize="0"/>
          <p:nvPr/>
        </p:nvPicPr>
        <p:blipFill rotWithShape="1">
          <a:blip r:embed="rId3">
            <a:alphaModFix/>
          </a:blip>
          <a:srcRect b="0" l="0" r="0" t="0"/>
          <a:stretch/>
        </p:blipFill>
        <p:spPr>
          <a:xfrm>
            <a:off x="0" y="554875"/>
            <a:ext cx="8973251" cy="2828675"/>
          </a:xfrm>
          <a:prstGeom prst="rect">
            <a:avLst/>
          </a:prstGeom>
          <a:noFill/>
          <a:ln>
            <a:noFill/>
          </a:ln>
        </p:spPr>
      </p:pic>
      <p:pic>
        <p:nvPicPr>
          <p:cNvPr id="238" name="Google Shape;238;p19"/>
          <p:cNvPicPr preferRelativeResize="0"/>
          <p:nvPr/>
        </p:nvPicPr>
        <p:blipFill>
          <a:blip r:embed="rId4">
            <a:alphaModFix/>
          </a:blip>
          <a:stretch>
            <a:fillRect/>
          </a:stretch>
        </p:blipFill>
        <p:spPr>
          <a:xfrm>
            <a:off x="8451250" y="46125"/>
            <a:ext cx="522000" cy="51555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grpSp>
        <p:nvGrpSpPr>
          <p:cNvPr id="92" name="Google Shape;92;p2"/>
          <p:cNvGrpSpPr/>
          <p:nvPr/>
        </p:nvGrpSpPr>
        <p:grpSpPr>
          <a:xfrm>
            <a:off x="232495" y="433857"/>
            <a:ext cx="8520613" cy="4597791"/>
            <a:chOff x="6212550" y="1304875"/>
            <a:chExt cx="2632500" cy="3416400"/>
          </a:xfrm>
        </p:grpSpPr>
        <p:sp>
          <p:nvSpPr>
            <p:cNvPr id="93" name="Google Shape;93;p2"/>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2"/>
          <p:cNvSpPr txBox="1"/>
          <p:nvPr>
            <p:ph idx="4294967295" type="body"/>
          </p:nvPr>
        </p:nvSpPr>
        <p:spPr>
          <a:xfrm>
            <a:off x="232500" y="433850"/>
            <a:ext cx="8179800" cy="61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3400">
                <a:solidFill>
                  <a:schemeClr val="lt1"/>
                </a:solidFill>
                <a:latin typeface="Times"/>
                <a:ea typeface="Times"/>
                <a:cs typeface="Times"/>
                <a:sym typeface="Times"/>
              </a:rPr>
              <a:t>The Problem statement</a:t>
            </a:r>
            <a:endParaRPr sz="3400">
              <a:solidFill>
                <a:schemeClr val="lt1"/>
              </a:solidFill>
              <a:latin typeface="Times"/>
              <a:ea typeface="Times"/>
              <a:cs typeface="Times"/>
              <a:sym typeface="Times"/>
            </a:endParaRPr>
          </a:p>
        </p:txBody>
      </p:sp>
      <p:sp>
        <p:nvSpPr>
          <p:cNvPr id="96" name="Google Shape;96;p2"/>
          <p:cNvSpPr txBox="1"/>
          <p:nvPr>
            <p:ph idx="4294967295" type="body"/>
          </p:nvPr>
        </p:nvSpPr>
        <p:spPr>
          <a:xfrm>
            <a:off x="495750" y="1375725"/>
            <a:ext cx="7994100" cy="33219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900"/>
              </a:spcBef>
              <a:spcAft>
                <a:spcPts val="0"/>
              </a:spcAft>
              <a:buClr>
                <a:srgbClr val="212121"/>
              </a:buClr>
              <a:buSzPts val="1800"/>
              <a:buFont typeface="Times"/>
              <a:buChar char="●"/>
            </a:pPr>
            <a:r>
              <a:rPr b="1" lang="en">
                <a:solidFill>
                  <a:srgbClr val="212121"/>
                </a:solidFill>
                <a:highlight>
                  <a:srgbClr val="FFFFFF"/>
                </a:highlight>
                <a:latin typeface="Times"/>
                <a:ea typeface="Times"/>
                <a:cs typeface="Times"/>
                <a:sym typeface="Times"/>
              </a:rPr>
              <a:t>Have you ever wondered when the best time of year to book a hotel room is?</a:t>
            </a:r>
            <a:endParaRPr b="1">
              <a:solidFill>
                <a:srgbClr val="212121"/>
              </a:solidFill>
              <a:highlight>
                <a:srgbClr val="FFFFFF"/>
              </a:highlight>
              <a:latin typeface="Times"/>
              <a:ea typeface="Times"/>
              <a:cs typeface="Times"/>
              <a:sym typeface="Times"/>
            </a:endParaRPr>
          </a:p>
          <a:p>
            <a:pPr indent="-342900" lvl="0" marL="457200" rtl="0" algn="just">
              <a:lnSpc>
                <a:spcPct val="115000"/>
              </a:lnSpc>
              <a:spcBef>
                <a:spcPts val="0"/>
              </a:spcBef>
              <a:spcAft>
                <a:spcPts val="0"/>
              </a:spcAft>
              <a:buClr>
                <a:srgbClr val="212121"/>
              </a:buClr>
              <a:buSzPts val="1800"/>
              <a:buFont typeface="Times"/>
              <a:buChar char="●"/>
            </a:pPr>
            <a:r>
              <a:rPr b="1" lang="en">
                <a:solidFill>
                  <a:srgbClr val="212121"/>
                </a:solidFill>
                <a:highlight>
                  <a:srgbClr val="FFFFFF"/>
                </a:highlight>
                <a:latin typeface="Times"/>
                <a:ea typeface="Times"/>
                <a:cs typeface="Times"/>
                <a:sym typeface="Times"/>
              </a:rPr>
              <a:t>What is the optimal length of stay in order to get the best daily rate? </a:t>
            </a:r>
            <a:endParaRPr b="1">
              <a:solidFill>
                <a:srgbClr val="212121"/>
              </a:solidFill>
              <a:highlight>
                <a:srgbClr val="FFFFFF"/>
              </a:highlight>
              <a:latin typeface="Times"/>
              <a:ea typeface="Times"/>
              <a:cs typeface="Times"/>
              <a:sym typeface="Times"/>
            </a:endParaRPr>
          </a:p>
          <a:p>
            <a:pPr indent="-342900" lvl="0" marL="457200" rtl="0" algn="just">
              <a:lnSpc>
                <a:spcPct val="115000"/>
              </a:lnSpc>
              <a:spcBef>
                <a:spcPts val="0"/>
              </a:spcBef>
              <a:spcAft>
                <a:spcPts val="0"/>
              </a:spcAft>
              <a:buClr>
                <a:srgbClr val="212121"/>
              </a:buClr>
              <a:buSzPts val="1800"/>
              <a:buFont typeface="Times"/>
              <a:buChar char="●"/>
            </a:pPr>
            <a:r>
              <a:rPr b="1" lang="en">
                <a:solidFill>
                  <a:srgbClr val="212121"/>
                </a:solidFill>
                <a:highlight>
                  <a:srgbClr val="FFFFFF"/>
                </a:highlight>
                <a:latin typeface="Times"/>
                <a:ea typeface="Times"/>
                <a:cs typeface="Times"/>
                <a:sym typeface="Times"/>
              </a:rPr>
              <a:t>What if you wanted to predict whether or not a hotel was likely to receive a disproportionately high number of special requests?</a:t>
            </a:r>
            <a:endParaRPr b="1">
              <a:solidFill>
                <a:srgbClr val="212121"/>
              </a:solidFill>
              <a:highlight>
                <a:srgbClr val="FFFFFF"/>
              </a:highlight>
              <a:latin typeface="Times"/>
              <a:ea typeface="Times"/>
              <a:cs typeface="Times"/>
              <a:sym typeface="Times"/>
            </a:endParaRPr>
          </a:p>
          <a:p>
            <a:pPr indent="0" lvl="0" marL="457200" rtl="0" algn="l">
              <a:lnSpc>
                <a:spcPct val="115000"/>
              </a:lnSpc>
              <a:spcBef>
                <a:spcPts val="900"/>
              </a:spcBef>
              <a:spcAft>
                <a:spcPts val="0"/>
              </a:spcAft>
              <a:buSzPts val="1800"/>
              <a:buNone/>
            </a:pPr>
            <a:r>
              <a:t/>
            </a:r>
            <a:endParaRPr b="1" sz="1750">
              <a:solidFill>
                <a:srgbClr val="212121"/>
              </a:solidFill>
              <a:highlight>
                <a:srgbClr val="FFFFFF"/>
              </a:highlight>
            </a:endParaRPr>
          </a:p>
          <a:p>
            <a:pPr indent="0" lvl="0" marL="0" rtl="0" algn="l">
              <a:lnSpc>
                <a:spcPct val="115000"/>
              </a:lnSpc>
              <a:spcBef>
                <a:spcPts val="900"/>
              </a:spcBef>
              <a:spcAft>
                <a:spcPts val="1600"/>
              </a:spcAft>
              <a:buSzPts val="1800"/>
              <a:buNone/>
            </a:pPr>
            <a:r>
              <a:t/>
            </a:r>
            <a:endParaRPr sz="1600"/>
          </a:p>
        </p:txBody>
      </p:sp>
      <p:pic>
        <p:nvPicPr>
          <p:cNvPr id="97" name="Google Shape;97;p2"/>
          <p:cNvPicPr preferRelativeResize="0"/>
          <p:nvPr/>
        </p:nvPicPr>
        <p:blipFill>
          <a:blip r:embed="rId3">
            <a:alphaModFix/>
          </a:blip>
          <a:stretch>
            <a:fillRect/>
          </a:stretch>
        </p:blipFill>
        <p:spPr>
          <a:xfrm>
            <a:off x="8489851" y="75050"/>
            <a:ext cx="544000" cy="53728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0"/>
          <p:cNvSpPr txBox="1"/>
          <p:nvPr>
            <p:ph type="title"/>
          </p:nvPr>
        </p:nvSpPr>
        <p:spPr>
          <a:xfrm>
            <a:off x="88600" y="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3400">
                <a:latin typeface="Times"/>
                <a:ea typeface="Times"/>
                <a:cs typeface="Times"/>
                <a:sym typeface="Times"/>
              </a:rPr>
              <a:t> </a:t>
            </a:r>
            <a:r>
              <a:rPr lang="en" sz="3400">
                <a:latin typeface="Times"/>
                <a:ea typeface="Times"/>
                <a:cs typeface="Times"/>
                <a:sym typeface="Times"/>
              </a:rPr>
              <a:t>Con</a:t>
            </a:r>
            <a:r>
              <a:rPr lang="en" sz="3400">
                <a:latin typeface="Times"/>
                <a:ea typeface="Times"/>
                <a:cs typeface="Times"/>
                <a:sym typeface="Times"/>
              </a:rPr>
              <a:t>clusion</a:t>
            </a:r>
            <a:endParaRPr sz="3400">
              <a:latin typeface="Times"/>
              <a:ea typeface="Times"/>
              <a:cs typeface="Times"/>
              <a:sym typeface="Times"/>
            </a:endParaRPr>
          </a:p>
        </p:txBody>
      </p:sp>
      <p:sp>
        <p:nvSpPr>
          <p:cNvPr id="244" name="Google Shape;244;p20"/>
          <p:cNvSpPr txBox="1"/>
          <p:nvPr>
            <p:ph idx="1" type="body"/>
          </p:nvPr>
        </p:nvSpPr>
        <p:spPr>
          <a:xfrm>
            <a:off x="212550" y="734125"/>
            <a:ext cx="8520600" cy="3182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Times"/>
              <a:buChar char="●"/>
            </a:pPr>
            <a:r>
              <a:rPr lang="en">
                <a:latin typeface="Times"/>
                <a:ea typeface="Times"/>
                <a:cs typeface="Times"/>
                <a:sym typeface="Times"/>
              </a:rPr>
              <a:t>Both of the Hotels Received Highest no. of Bookings in the Month of August in Each Year</a:t>
            </a:r>
            <a:endParaRPr>
              <a:latin typeface="Times"/>
              <a:ea typeface="Times"/>
              <a:cs typeface="Times"/>
              <a:sym typeface="Times"/>
            </a:endParaRPr>
          </a:p>
          <a:p>
            <a:pPr indent="-342900" lvl="0" marL="457200" rtl="0" algn="l">
              <a:lnSpc>
                <a:spcPct val="115000"/>
              </a:lnSpc>
              <a:spcBef>
                <a:spcPts val="0"/>
              </a:spcBef>
              <a:spcAft>
                <a:spcPts val="0"/>
              </a:spcAft>
              <a:buSzPts val="1800"/>
              <a:buFont typeface="Times"/>
              <a:buChar char="●"/>
            </a:pPr>
            <a:r>
              <a:rPr lang="en">
                <a:latin typeface="Times"/>
                <a:ea typeface="Times"/>
                <a:cs typeface="Times"/>
                <a:sym typeface="Times"/>
              </a:rPr>
              <a:t>According to the 3 year data, the most preferred month to book a hotel room is August for all customers</a:t>
            </a:r>
            <a:endParaRPr>
              <a:latin typeface="Times"/>
              <a:ea typeface="Times"/>
              <a:cs typeface="Times"/>
              <a:sym typeface="Times"/>
            </a:endParaRPr>
          </a:p>
          <a:p>
            <a:pPr indent="-342900" lvl="0" marL="457200" rtl="0" algn="l">
              <a:lnSpc>
                <a:spcPct val="115000"/>
              </a:lnSpc>
              <a:spcBef>
                <a:spcPts val="0"/>
              </a:spcBef>
              <a:spcAft>
                <a:spcPts val="0"/>
              </a:spcAft>
              <a:buSzPts val="1800"/>
              <a:buFont typeface="Times"/>
              <a:buChar char="●"/>
            </a:pPr>
            <a:r>
              <a:rPr lang="en">
                <a:latin typeface="Times"/>
                <a:ea typeface="Times"/>
                <a:cs typeface="Times"/>
                <a:sym typeface="Times"/>
              </a:rPr>
              <a:t>Highest No. of Customers are Coming from Europe and Mainly from Portugal</a:t>
            </a:r>
            <a:endParaRPr>
              <a:latin typeface="Times"/>
              <a:ea typeface="Times"/>
              <a:cs typeface="Times"/>
              <a:sym typeface="Times"/>
            </a:endParaRPr>
          </a:p>
          <a:p>
            <a:pPr indent="-342900" lvl="0" marL="457200" rtl="0" algn="l">
              <a:lnSpc>
                <a:spcPct val="115000"/>
              </a:lnSpc>
              <a:spcBef>
                <a:spcPts val="0"/>
              </a:spcBef>
              <a:spcAft>
                <a:spcPts val="0"/>
              </a:spcAft>
              <a:buSzPts val="1800"/>
              <a:buFont typeface="Times"/>
              <a:buChar char="●"/>
            </a:pPr>
            <a:r>
              <a:rPr lang="en">
                <a:latin typeface="Times"/>
                <a:ea typeface="Times"/>
                <a:cs typeface="Times"/>
                <a:sym typeface="Times"/>
              </a:rPr>
              <a:t>Highest No. of Bookings are Coming from TA/TO Channel</a:t>
            </a:r>
            <a:endParaRPr>
              <a:latin typeface="Times"/>
              <a:ea typeface="Times"/>
              <a:cs typeface="Times"/>
              <a:sym typeface="Times"/>
            </a:endParaRPr>
          </a:p>
          <a:p>
            <a:pPr indent="-342900" lvl="0" marL="457200" rtl="0" algn="l">
              <a:lnSpc>
                <a:spcPct val="115000"/>
              </a:lnSpc>
              <a:spcBef>
                <a:spcPts val="0"/>
              </a:spcBef>
              <a:spcAft>
                <a:spcPts val="0"/>
              </a:spcAft>
              <a:buSzPts val="1800"/>
              <a:buFont typeface="Times"/>
              <a:buChar char="●"/>
            </a:pPr>
            <a:r>
              <a:rPr lang="en">
                <a:latin typeface="Times"/>
                <a:ea typeface="Times"/>
                <a:cs typeface="Times"/>
                <a:sym typeface="Times"/>
              </a:rPr>
              <a:t>The best average daily rate is observed in resort hotel rather than city hotel when the optimal length of stay increases and also it is observed that the daily rate does not vary much in city hotel.</a:t>
            </a:r>
            <a:endParaRPr>
              <a:latin typeface="Times"/>
              <a:ea typeface="Times"/>
              <a:cs typeface="Times"/>
              <a:sym typeface="Times"/>
            </a:endParaRPr>
          </a:p>
          <a:p>
            <a:pPr indent="-342900" lvl="0" marL="457200" rtl="0" algn="l">
              <a:lnSpc>
                <a:spcPct val="115000"/>
              </a:lnSpc>
              <a:spcBef>
                <a:spcPts val="0"/>
              </a:spcBef>
              <a:spcAft>
                <a:spcPts val="0"/>
              </a:spcAft>
              <a:buSzPts val="1800"/>
              <a:buFont typeface="Times"/>
              <a:buChar char="●"/>
            </a:pPr>
            <a:r>
              <a:rPr lang="en">
                <a:latin typeface="Times"/>
                <a:ea typeface="Times"/>
                <a:cs typeface="Times"/>
                <a:sym typeface="Times"/>
              </a:rPr>
              <a:t>Cancellation is highest when the customer does not deposit any amount for the booking</a:t>
            </a:r>
            <a:endParaRPr>
              <a:latin typeface="Times"/>
              <a:ea typeface="Times"/>
              <a:cs typeface="Times"/>
              <a:sym typeface="Times"/>
            </a:endParaRPr>
          </a:p>
          <a:p>
            <a:pPr indent="-342900" lvl="0" marL="457200" rtl="0" algn="l">
              <a:lnSpc>
                <a:spcPct val="115000"/>
              </a:lnSpc>
              <a:spcBef>
                <a:spcPts val="0"/>
              </a:spcBef>
              <a:spcAft>
                <a:spcPts val="0"/>
              </a:spcAft>
              <a:buSzPts val="1800"/>
              <a:buFont typeface="Times"/>
              <a:buChar char="●"/>
            </a:pPr>
            <a:r>
              <a:rPr lang="en">
                <a:latin typeface="Times"/>
                <a:ea typeface="Times"/>
                <a:cs typeface="Times"/>
                <a:sym typeface="Times"/>
              </a:rPr>
              <a:t>Most people prefer to stay at the hotels between 1 to 6 days</a:t>
            </a:r>
            <a:endParaRPr>
              <a:latin typeface="Times"/>
              <a:ea typeface="Times"/>
              <a:cs typeface="Times"/>
              <a:sym typeface="Times"/>
            </a:endParaRPr>
          </a:p>
          <a:p>
            <a:pPr indent="0" lvl="0" marL="457200" rtl="0" algn="l">
              <a:lnSpc>
                <a:spcPct val="115000"/>
              </a:lnSpc>
              <a:spcBef>
                <a:spcPts val="1600"/>
              </a:spcBef>
              <a:spcAft>
                <a:spcPts val="1600"/>
              </a:spcAft>
              <a:buSzPts val="1800"/>
              <a:buNone/>
            </a:pPr>
            <a:r>
              <a:t/>
            </a:r>
            <a:endParaRPr>
              <a:latin typeface="Times"/>
              <a:ea typeface="Times"/>
              <a:cs typeface="Times"/>
              <a:sym typeface="Times"/>
            </a:endParaRPr>
          </a:p>
        </p:txBody>
      </p:sp>
      <p:pic>
        <p:nvPicPr>
          <p:cNvPr id="245" name="Google Shape;245;p20"/>
          <p:cNvPicPr preferRelativeResize="0"/>
          <p:nvPr/>
        </p:nvPicPr>
        <p:blipFill>
          <a:blip r:embed="rId3">
            <a:alphaModFix/>
          </a:blip>
          <a:stretch>
            <a:fillRect/>
          </a:stretch>
        </p:blipFill>
        <p:spPr>
          <a:xfrm>
            <a:off x="8539450" y="53275"/>
            <a:ext cx="490150" cy="484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1"/>
          <p:cNvSpPr txBox="1"/>
          <p:nvPr>
            <p:ph type="title"/>
          </p:nvPr>
        </p:nvSpPr>
        <p:spPr>
          <a:xfrm>
            <a:off x="311700" y="7435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3400">
                <a:latin typeface="Times"/>
                <a:ea typeface="Times"/>
                <a:cs typeface="Times"/>
                <a:sym typeface="Times"/>
              </a:rPr>
              <a:t>Recommendations</a:t>
            </a:r>
            <a:endParaRPr sz="3400">
              <a:latin typeface="Times"/>
              <a:ea typeface="Times"/>
              <a:cs typeface="Times"/>
              <a:sym typeface="Times"/>
            </a:endParaRPr>
          </a:p>
        </p:txBody>
      </p:sp>
      <p:sp>
        <p:nvSpPr>
          <p:cNvPr id="251" name="Google Shape;251;p2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Removing No Deposit deposit type from the booking policy of the hotels.</a:t>
            </a:r>
            <a:endParaRPr/>
          </a:p>
          <a:p>
            <a:pPr indent="-342900" lvl="1" marL="914400" rtl="0" algn="l">
              <a:lnSpc>
                <a:spcPct val="115000"/>
              </a:lnSpc>
              <a:spcBef>
                <a:spcPts val="0"/>
              </a:spcBef>
              <a:spcAft>
                <a:spcPts val="0"/>
              </a:spcAft>
              <a:buSzPts val="1800"/>
              <a:buFont typeface="Times"/>
              <a:buChar char="○"/>
            </a:pPr>
            <a:r>
              <a:rPr lang="en" sz="1800">
                <a:latin typeface="Times"/>
                <a:ea typeface="Times"/>
                <a:cs typeface="Times"/>
                <a:sym typeface="Times"/>
              </a:rPr>
              <a:t>C</a:t>
            </a:r>
            <a:r>
              <a:rPr lang="en" sz="1800">
                <a:latin typeface="Times"/>
                <a:ea typeface="Times"/>
                <a:cs typeface="Times"/>
                <a:sym typeface="Times"/>
              </a:rPr>
              <a:t>ancellation is more when the customer does not deposit any amount for the booking.</a:t>
            </a:r>
            <a:endParaRPr/>
          </a:p>
          <a:p>
            <a:pPr indent="-342900" lvl="0" marL="457200" rtl="0" algn="l">
              <a:lnSpc>
                <a:spcPct val="115000"/>
              </a:lnSpc>
              <a:spcBef>
                <a:spcPts val="0"/>
              </a:spcBef>
              <a:spcAft>
                <a:spcPts val="0"/>
              </a:spcAft>
              <a:buSzPts val="1800"/>
              <a:buChar char="●"/>
            </a:pPr>
            <a:r>
              <a:rPr lang="en"/>
              <a:t>The hotels should promote distribution channels other than TA/TO.</a:t>
            </a:r>
            <a:endParaRPr/>
          </a:p>
          <a:p>
            <a:pPr indent="-317500" lvl="1" marL="914400" rtl="0" algn="l">
              <a:lnSpc>
                <a:spcPct val="115000"/>
              </a:lnSpc>
              <a:spcBef>
                <a:spcPts val="0"/>
              </a:spcBef>
              <a:spcAft>
                <a:spcPts val="0"/>
              </a:spcAft>
              <a:buSzPts val="1400"/>
              <a:buChar char="○"/>
            </a:pPr>
            <a:r>
              <a:rPr lang="en"/>
              <a:t> Majority number of bookings come throug</a:t>
            </a:r>
            <a:r>
              <a:rPr lang="en"/>
              <a:t>h TA/TO.</a:t>
            </a:r>
            <a:endParaRPr/>
          </a:p>
          <a:p>
            <a:pPr indent="-342900" lvl="0" marL="457200" rtl="0" algn="l">
              <a:lnSpc>
                <a:spcPct val="115000"/>
              </a:lnSpc>
              <a:spcBef>
                <a:spcPts val="0"/>
              </a:spcBef>
              <a:spcAft>
                <a:spcPts val="0"/>
              </a:spcAft>
              <a:buSzPts val="1800"/>
              <a:buChar char="●"/>
            </a:pPr>
            <a:r>
              <a:rPr lang="en"/>
              <a:t>Hotels can offer special discounts to adults coming in groups and are more than 2 in number.</a:t>
            </a:r>
            <a:endParaRPr/>
          </a:p>
          <a:p>
            <a:pPr indent="-317500" lvl="1" marL="914400" rtl="0" algn="l">
              <a:lnSpc>
                <a:spcPct val="115000"/>
              </a:lnSpc>
              <a:spcBef>
                <a:spcPts val="0"/>
              </a:spcBef>
              <a:spcAft>
                <a:spcPts val="0"/>
              </a:spcAft>
              <a:buSzPts val="1400"/>
              <a:buChar char="○"/>
            </a:pPr>
            <a:r>
              <a:rPr lang="en"/>
              <a:t>Majority of bookings are by 2 adults.</a:t>
            </a:r>
            <a:endParaRPr/>
          </a:p>
        </p:txBody>
      </p:sp>
      <p:pic>
        <p:nvPicPr>
          <p:cNvPr id="252" name="Google Shape;252;p21"/>
          <p:cNvPicPr preferRelativeResize="0"/>
          <p:nvPr/>
        </p:nvPicPr>
        <p:blipFill>
          <a:blip r:embed="rId3">
            <a:alphaModFix/>
          </a:blip>
          <a:stretch>
            <a:fillRect/>
          </a:stretch>
        </p:blipFill>
        <p:spPr>
          <a:xfrm>
            <a:off x="8502275" y="74350"/>
            <a:ext cx="432525" cy="427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15deefb9d65_0_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Challenges </a:t>
            </a:r>
            <a:endParaRPr sz="3400"/>
          </a:p>
        </p:txBody>
      </p:sp>
      <p:sp>
        <p:nvSpPr>
          <p:cNvPr id="258" name="Google Shape;258;g15deefb9d65_0_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Handling huge chunk of data keeping in mind not to miss anything which is even of little relevance.</a:t>
            </a:r>
            <a:endParaRPr/>
          </a:p>
          <a:p>
            <a:pPr indent="-342900" lvl="0" marL="457200" rtl="0" algn="l">
              <a:spcBef>
                <a:spcPts val="0"/>
              </a:spcBef>
              <a:spcAft>
                <a:spcPts val="0"/>
              </a:spcAft>
              <a:buSzPts val="1800"/>
              <a:buChar char="●"/>
            </a:pPr>
            <a:r>
              <a:rPr lang="en"/>
              <a:t>Deciding the important factors on which the </a:t>
            </a:r>
            <a:r>
              <a:rPr lang="en"/>
              <a:t>analysis</a:t>
            </a:r>
            <a:r>
              <a:rPr lang="en"/>
              <a:t> has to be done. </a:t>
            </a:r>
            <a:endParaRPr/>
          </a:p>
          <a:p>
            <a:pPr indent="-342900" lvl="0" marL="457200" rtl="0" algn="l">
              <a:spcBef>
                <a:spcPts val="0"/>
              </a:spcBef>
              <a:spcAft>
                <a:spcPts val="0"/>
              </a:spcAft>
              <a:buSzPts val="1800"/>
              <a:buChar char="●"/>
            </a:pPr>
            <a:r>
              <a:rPr lang="en"/>
              <a:t>Confusion between type of graphs to be plotted.</a:t>
            </a:r>
            <a:endParaRPr/>
          </a:p>
          <a:p>
            <a:pPr indent="0" lvl="0" marL="457200" rtl="0" algn="l">
              <a:spcBef>
                <a:spcPts val="0"/>
              </a:spcBef>
              <a:spcAft>
                <a:spcPts val="0"/>
              </a:spcAft>
              <a:buNone/>
            </a:pPr>
            <a:r>
              <a:t/>
            </a:r>
            <a:endParaRPr/>
          </a:p>
        </p:txBody>
      </p:sp>
      <p:pic>
        <p:nvPicPr>
          <p:cNvPr id="259" name="Google Shape;259;g15deefb9d65_0_0"/>
          <p:cNvPicPr preferRelativeResize="0"/>
          <p:nvPr/>
        </p:nvPicPr>
        <p:blipFill>
          <a:blip r:embed="rId3">
            <a:alphaModFix/>
          </a:blip>
          <a:stretch>
            <a:fillRect/>
          </a:stretch>
        </p:blipFill>
        <p:spPr>
          <a:xfrm>
            <a:off x="8470625" y="71400"/>
            <a:ext cx="454775" cy="449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3" name="Shape 263"/>
        <p:cNvGrpSpPr/>
        <p:nvPr/>
      </p:nvGrpSpPr>
      <p:grpSpPr>
        <a:xfrm>
          <a:off x="0" y="0"/>
          <a:ext cx="0" cy="0"/>
          <a:chOff x="0" y="0"/>
          <a:chExt cx="0" cy="0"/>
        </a:xfrm>
      </p:grpSpPr>
      <p:pic>
        <p:nvPicPr>
          <p:cNvPr id="264" name="Google Shape;264;p22"/>
          <p:cNvPicPr preferRelativeResize="0"/>
          <p:nvPr/>
        </p:nvPicPr>
        <p:blipFill>
          <a:blip r:embed="rId4">
            <a:alphaModFix/>
          </a:blip>
          <a:stretch>
            <a:fillRect/>
          </a:stretch>
        </p:blipFill>
        <p:spPr>
          <a:xfrm>
            <a:off x="8390725" y="115225"/>
            <a:ext cx="532950" cy="526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t/>
            </a:r>
            <a:endParaRPr/>
          </a:p>
        </p:txBody>
      </p:sp>
      <p:pic>
        <p:nvPicPr>
          <p:cNvPr id="103" name="Google Shape;103;p3"/>
          <p:cNvPicPr preferRelativeResize="0"/>
          <p:nvPr/>
        </p:nvPicPr>
        <p:blipFill rotWithShape="1">
          <a:blip r:embed="rId3">
            <a:alphaModFix/>
          </a:blip>
          <a:srcRect b="0" l="0" r="0" t="0"/>
          <a:stretch/>
        </p:blipFill>
        <p:spPr>
          <a:xfrm>
            <a:off x="152400" y="136325"/>
            <a:ext cx="8870426" cy="4854776"/>
          </a:xfrm>
          <a:prstGeom prst="rect">
            <a:avLst/>
          </a:prstGeom>
          <a:noFill/>
          <a:ln>
            <a:noFill/>
          </a:ln>
          <a:effectLst>
            <a:outerShdw blurRad="57150" rotWithShape="0" algn="bl" dir="5400000" dist="19050">
              <a:srgbClr val="000000">
                <a:alpha val="49803"/>
              </a:srgbClr>
            </a:outerShdw>
          </a:effectLst>
        </p:spPr>
      </p:pic>
      <p:pic>
        <p:nvPicPr>
          <p:cNvPr id="104" name="Google Shape;104;p3"/>
          <p:cNvPicPr preferRelativeResize="0"/>
          <p:nvPr/>
        </p:nvPicPr>
        <p:blipFill>
          <a:blip r:embed="rId4">
            <a:alphaModFix/>
          </a:blip>
          <a:stretch>
            <a:fillRect/>
          </a:stretch>
        </p:blipFill>
        <p:spPr>
          <a:xfrm>
            <a:off x="8408700" y="198300"/>
            <a:ext cx="552175" cy="545350"/>
          </a:xfrm>
          <a:prstGeom prst="rect">
            <a:avLst/>
          </a:prstGeom>
          <a:noFill/>
          <a:ln>
            <a:noFill/>
          </a:ln>
          <a:effectLst>
            <a:outerShdw blurRad="57150" rotWithShape="0" algn="bl" dir="5400000" dist="19050">
              <a:srgbClr val="000000">
                <a:alpha val="498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idx="1" type="body"/>
          </p:nvPr>
        </p:nvSpPr>
        <p:spPr>
          <a:xfrm>
            <a:off x="311700" y="359425"/>
            <a:ext cx="8520600" cy="3346500"/>
          </a:xfrm>
          <a:prstGeom prst="rect">
            <a:avLst/>
          </a:prstGeom>
          <a:noFill/>
          <a:ln>
            <a:noFill/>
          </a:ln>
        </p:spPr>
        <p:txBody>
          <a:bodyPr anchorCtr="0" anchor="t" bIns="91425" lIns="91425" spcFirstLastPara="1" rIns="91425" wrap="square" tIns="91425">
            <a:noAutofit/>
          </a:bodyPr>
          <a:lstStyle/>
          <a:p>
            <a:pPr indent="-361950" lvl="0" marL="457200" rtl="0" algn="just">
              <a:lnSpc>
                <a:spcPct val="115000"/>
              </a:lnSpc>
              <a:spcBef>
                <a:spcPts val="0"/>
              </a:spcBef>
              <a:spcAft>
                <a:spcPts val="0"/>
              </a:spcAft>
              <a:buSzPts val="2100"/>
              <a:buFont typeface="Times"/>
              <a:buChar char="➔"/>
            </a:pPr>
            <a:r>
              <a:rPr b="1" lang="en" sz="2100">
                <a:latin typeface="Times"/>
                <a:ea typeface="Times"/>
                <a:cs typeface="Times"/>
                <a:sym typeface="Times"/>
              </a:rPr>
              <a:t>Analysis of hotel booking data for the period 2015-2017:-</a:t>
            </a:r>
            <a:endParaRPr b="1" sz="2100">
              <a:latin typeface="Times"/>
              <a:ea typeface="Times"/>
              <a:cs typeface="Times"/>
              <a:sym typeface="Times"/>
            </a:endParaRPr>
          </a:p>
          <a:p>
            <a:pPr indent="-336550" lvl="1" marL="914400" rtl="0" algn="just">
              <a:lnSpc>
                <a:spcPct val="115000"/>
              </a:lnSpc>
              <a:spcBef>
                <a:spcPts val="0"/>
              </a:spcBef>
              <a:spcAft>
                <a:spcPts val="0"/>
              </a:spcAft>
              <a:buSzPts val="1700"/>
              <a:buFont typeface="Times"/>
              <a:buChar char="◆"/>
            </a:pPr>
            <a:r>
              <a:rPr b="1" lang="en" sz="1700">
                <a:latin typeface="Times"/>
                <a:ea typeface="Times"/>
                <a:cs typeface="Times"/>
                <a:sym typeface="Times"/>
              </a:rPr>
              <a:t>Data Summary</a:t>
            </a:r>
            <a:endParaRPr b="1" sz="1700">
              <a:latin typeface="Times"/>
              <a:ea typeface="Times"/>
              <a:cs typeface="Times"/>
              <a:sym typeface="Times"/>
            </a:endParaRPr>
          </a:p>
          <a:p>
            <a:pPr indent="-336550" lvl="1" marL="914400" rtl="0" algn="just">
              <a:lnSpc>
                <a:spcPct val="115000"/>
              </a:lnSpc>
              <a:spcBef>
                <a:spcPts val="0"/>
              </a:spcBef>
              <a:spcAft>
                <a:spcPts val="0"/>
              </a:spcAft>
              <a:buSzPts val="1700"/>
              <a:buFont typeface="Times"/>
              <a:buChar char="◆"/>
            </a:pPr>
            <a:r>
              <a:rPr b="1" lang="en" sz="1700">
                <a:latin typeface="Times"/>
                <a:ea typeface="Times"/>
                <a:cs typeface="Times"/>
                <a:sym typeface="Times"/>
              </a:rPr>
              <a:t>Summary of descriptive statistics for different hotel types</a:t>
            </a:r>
            <a:endParaRPr b="1" sz="1700">
              <a:latin typeface="Times"/>
              <a:ea typeface="Times"/>
              <a:cs typeface="Times"/>
              <a:sym typeface="Times"/>
            </a:endParaRPr>
          </a:p>
          <a:p>
            <a:pPr indent="-336550" lvl="1" marL="914400" rtl="0" algn="just">
              <a:lnSpc>
                <a:spcPct val="115000"/>
              </a:lnSpc>
              <a:spcBef>
                <a:spcPts val="0"/>
              </a:spcBef>
              <a:spcAft>
                <a:spcPts val="0"/>
              </a:spcAft>
              <a:buSzPts val="1700"/>
              <a:buFont typeface="Times"/>
              <a:buChar char="◆"/>
            </a:pPr>
            <a:r>
              <a:rPr b="1" lang="en" sz="1700">
                <a:latin typeface="Times"/>
                <a:ea typeface="Times"/>
                <a:cs typeface="Times"/>
                <a:sym typeface="Times"/>
              </a:rPr>
              <a:t>Time -wise Analysis </a:t>
            </a:r>
            <a:endParaRPr b="1" sz="1700">
              <a:latin typeface="Times"/>
              <a:ea typeface="Times"/>
              <a:cs typeface="Times"/>
              <a:sym typeface="Times"/>
            </a:endParaRPr>
          </a:p>
          <a:p>
            <a:pPr indent="-336550" lvl="1" marL="914400" rtl="0" algn="just">
              <a:lnSpc>
                <a:spcPct val="115000"/>
              </a:lnSpc>
              <a:spcBef>
                <a:spcPts val="0"/>
              </a:spcBef>
              <a:spcAft>
                <a:spcPts val="0"/>
              </a:spcAft>
              <a:buSzPts val="1700"/>
              <a:buFont typeface="Times"/>
              <a:buChar char="◆"/>
            </a:pPr>
            <a:r>
              <a:rPr b="1" lang="en" sz="1700">
                <a:latin typeface="Times"/>
                <a:ea typeface="Times"/>
                <a:cs typeface="Times"/>
                <a:sym typeface="Times"/>
              </a:rPr>
              <a:t>Analysis on Cancellation of Hotel Bookings </a:t>
            </a:r>
            <a:endParaRPr b="1" sz="1700">
              <a:latin typeface="Times"/>
              <a:ea typeface="Times"/>
              <a:cs typeface="Times"/>
              <a:sym typeface="Times"/>
            </a:endParaRPr>
          </a:p>
          <a:p>
            <a:pPr indent="-336550" lvl="1" marL="914400" rtl="0" algn="just">
              <a:lnSpc>
                <a:spcPct val="115000"/>
              </a:lnSpc>
              <a:spcBef>
                <a:spcPts val="0"/>
              </a:spcBef>
              <a:spcAft>
                <a:spcPts val="0"/>
              </a:spcAft>
              <a:buSzPts val="1700"/>
              <a:buFont typeface="Times"/>
              <a:buChar char="◆"/>
            </a:pPr>
            <a:r>
              <a:rPr b="1" lang="en" sz="1700">
                <a:latin typeface="Times"/>
                <a:ea typeface="Times"/>
                <a:cs typeface="Times"/>
                <a:sym typeface="Times"/>
              </a:rPr>
              <a:t>Distribution Channel wise Analysis</a:t>
            </a:r>
            <a:endParaRPr b="1" sz="1700">
              <a:latin typeface="Times"/>
              <a:ea typeface="Times"/>
              <a:cs typeface="Times"/>
              <a:sym typeface="Times"/>
            </a:endParaRPr>
          </a:p>
          <a:p>
            <a:pPr indent="-336550" lvl="1" marL="914400" rtl="0" algn="just">
              <a:lnSpc>
                <a:spcPct val="115000"/>
              </a:lnSpc>
              <a:spcBef>
                <a:spcPts val="0"/>
              </a:spcBef>
              <a:spcAft>
                <a:spcPts val="0"/>
              </a:spcAft>
              <a:buSzPts val="1700"/>
              <a:buFont typeface="Times"/>
              <a:buChar char="◆"/>
            </a:pPr>
            <a:r>
              <a:rPr b="1" lang="en" sz="1700">
                <a:latin typeface="Times"/>
                <a:ea typeface="Times"/>
                <a:cs typeface="Times"/>
                <a:sym typeface="Times"/>
              </a:rPr>
              <a:t>Country wise Analysis</a:t>
            </a:r>
            <a:endParaRPr b="1" sz="1700">
              <a:latin typeface="Times"/>
              <a:ea typeface="Times"/>
              <a:cs typeface="Times"/>
              <a:sym typeface="Times"/>
            </a:endParaRPr>
          </a:p>
          <a:p>
            <a:pPr indent="-336550" lvl="1" marL="914400" rtl="0" algn="just">
              <a:lnSpc>
                <a:spcPct val="115000"/>
              </a:lnSpc>
              <a:spcBef>
                <a:spcPts val="0"/>
              </a:spcBef>
              <a:spcAft>
                <a:spcPts val="0"/>
              </a:spcAft>
              <a:buSzPts val="1700"/>
              <a:buFont typeface="Times"/>
              <a:buChar char="◆"/>
            </a:pPr>
            <a:r>
              <a:rPr b="1" lang="en" sz="1700">
                <a:latin typeface="Times"/>
                <a:ea typeface="Times"/>
                <a:cs typeface="Times"/>
                <a:sym typeface="Times"/>
              </a:rPr>
              <a:t>Correlation Heat map</a:t>
            </a:r>
            <a:endParaRPr b="1" sz="1700">
              <a:latin typeface="Times"/>
              <a:ea typeface="Times"/>
              <a:cs typeface="Times"/>
              <a:sym typeface="Times"/>
            </a:endParaRPr>
          </a:p>
          <a:p>
            <a:pPr indent="-336550" lvl="1" marL="914400" rtl="0" algn="just">
              <a:lnSpc>
                <a:spcPct val="115000"/>
              </a:lnSpc>
              <a:spcBef>
                <a:spcPts val="0"/>
              </a:spcBef>
              <a:spcAft>
                <a:spcPts val="0"/>
              </a:spcAft>
              <a:buSzPts val="1700"/>
              <a:buFont typeface="Times"/>
              <a:buChar char="◆"/>
            </a:pPr>
            <a:r>
              <a:rPr b="1" lang="en" sz="1700">
                <a:latin typeface="Times"/>
                <a:ea typeface="Times"/>
                <a:cs typeface="Times"/>
                <a:sym typeface="Times"/>
              </a:rPr>
              <a:t>Other Important Factors</a:t>
            </a:r>
            <a:endParaRPr b="1" sz="1700">
              <a:latin typeface="Times"/>
              <a:ea typeface="Times"/>
              <a:cs typeface="Times"/>
              <a:sym typeface="Times"/>
            </a:endParaRPr>
          </a:p>
          <a:p>
            <a:pPr indent="-336550" lvl="1" marL="914400" rtl="0" algn="just">
              <a:lnSpc>
                <a:spcPct val="115000"/>
              </a:lnSpc>
              <a:spcBef>
                <a:spcPts val="0"/>
              </a:spcBef>
              <a:spcAft>
                <a:spcPts val="0"/>
              </a:spcAft>
              <a:buSzPts val="1700"/>
              <a:buFont typeface="Times"/>
              <a:buChar char="◆"/>
            </a:pPr>
            <a:r>
              <a:rPr b="1" lang="en" sz="1700">
                <a:latin typeface="Times"/>
                <a:ea typeface="Times"/>
                <a:cs typeface="Times"/>
                <a:sym typeface="Times"/>
              </a:rPr>
              <a:t>Analysis on Average daily rate (ADR)</a:t>
            </a:r>
            <a:endParaRPr b="1" sz="1700">
              <a:latin typeface="Times"/>
              <a:ea typeface="Times"/>
              <a:cs typeface="Times"/>
              <a:sym typeface="Times"/>
            </a:endParaRPr>
          </a:p>
          <a:p>
            <a:pPr indent="-336550" lvl="1" marL="914400" rtl="0" algn="just">
              <a:lnSpc>
                <a:spcPct val="115000"/>
              </a:lnSpc>
              <a:spcBef>
                <a:spcPts val="0"/>
              </a:spcBef>
              <a:spcAft>
                <a:spcPts val="0"/>
              </a:spcAft>
              <a:buSzPts val="1700"/>
              <a:buFont typeface="Times"/>
              <a:buChar char="◆"/>
            </a:pPr>
            <a:r>
              <a:rPr b="1" lang="en" sz="1700">
                <a:latin typeface="Times"/>
                <a:ea typeface="Times"/>
                <a:cs typeface="Times"/>
                <a:sym typeface="Times"/>
              </a:rPr>
              <a:t>Conclusion</a:t>
            </a:r>
            <a:endParaRPr b="1" sz="1700">
              <a:latin typeface="Times"/>
              <a:ea typeface="Times"/>
              <a:cs typeface="Times"/>
              <a:sym typeface="Times"/>
            </a:endParaRPr>
          </a:p>
        </p:txBody>
      </p:sp>
      <p:pic>
        <p:nvPicPr>
          <p:cNvPr id="110" name="Google Shape;110;p4"/>
          <p:cNvPicPr preferRelativeResize="0"/>
          <p:nvPr/>
        </p:nvPicPr>
        <p:blipFill>
          <a:blip r:embed="rId3">
            <a:alphaModFix/>
          </a:blip>
          <a:stretch>
            <a:fillRect/>
          </a:stretch>
        </p:blipFill>
        <p:spPr>
          <a:xfrm>
            <a:off x="8477475" y="86750"/>
            <a:ext cx="564525" cy="557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5"/>
          <p:cNvSpPr txBox="1"/>
          <p:nvPr>
            <p:ph type="title"/>
          </p:nvPr>
        </p:nvSpPr>
        <p:spPr>
          <a:xfrm>
            <a:off x="237350" y="173525"/>
            <a:ext cx="8520600" cy="63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400">
                <a:latin typeface="Times"/>
                <a:ea typeface="Times"/>
                <a:cs typeface="Times"/>
                <a:sym typeface="Times"/>
              </a:rPr>
              <a:t>Data Summary</a:t>
            </a:r>
            <a:endParaRPr b="1" sz="3400">
              <a:latin typeface="Times"/>
              <a:ea typeface="Times"/>
              <a:cs typeface="Times"/>
              <a:sym typeface="Times"/>
            </a:endParaRPr>
          </a:p>
        </p:txBody>
      </p:sp>
      <p:sp>
        <p:nvSpPr>
          <p:cNvPr id="116" name="Google Shape;116;p5"/>
          <p:cNvSpPr txBox="1"/>
          <p:nvPr>
            <p:ph idx="1" type="body"/>
          </p:nvPr>
        </p:nvSpPr>
        <p:spPr>
          <a:xfrm>
            <a:off x="237350" y="967775"/>
            <a:ext cx="8520600" cy="3339000"/>
          </a:xfrm>
          <a:prstGeom prst="rect">
            <a:avLst/>
          </a:prstGeom>
          <a:noFill/>
          <a:ln>
            <a:noFill/>
          </a:ln>
        </p:spPr>
        <p:txBody>
          <a:bodyPr anchorCtr="0" anchor="t" bIns="91425" lIns="91425" spcFirstLastPara="1" rIns="91425" wrap="square" tIns="91425">
            <a:noAutofit/>
          </a:bodyPr>
          <a:lstStyle/>
          <a:p>
            <a:pPr indent="-349250" lvl="0" marL="457200" rtl="0" algn="just">
              <a:lnSpc>
                <a:spcPct val="115000"/>
              </a:lnSpc>
              <a:spcBef>
                <a:spcPts val="0"/>
              </a:spcBef>
              <a:spcAft>
                <a:spcPts val="0"/>
              </a:spcAft>
              <a:buSzPts val="1900"/>
              <a:buFont typeface="Times"/>
              <a:buChar char="●"/>
            </a:pPr>
            <a:r>
              <a:rPr lang="en" sz="1900">
                <a:latin typeface="Times"/>
                <a:ea typeface="Times"/>
                <a:cs typeface="Times"/>
                <a:sym typeface="Times"/>
              </a:rPr>
              <a:t>Data consists the different column wise explanation of following variables described here as:</a:t>
            </a:r>
            <a:endParaRPr sz="1900">
              <a:latin typeface="Times"/>
              <a:ea typeface="Times"/>
              <a:cs typeface="Times"/>
              <a:sym typeface="Times"/>
            </a:endParaRPr>
          </a:p>
          <a:p>
            <a:pPr indent="-323850" lvl="1" marL="914400" rtl="0" algn="just">
              <a:lnSpc>
                <a:spcPct val="115000"/>
              </a:lnSpc>
              <a:spcBef>
                <a:spcPts val="0"/>
              </a:spcBef>
              <a:spcAft>
                <a:spcPts val="0"/>
              </a:spcAft>
              <a:buSzPts val="1500"/>
              <a:buChar char="○"/>
            </a:pPr>
            <a:r>
              <a:rPr b="1" lang="en" sz="1500">
                <a:latin typeface="Times"/>
                <a:ea typeface="Times"/>
                <a:cs typeface="Times"/>
                <a:sym typeface="Times"/>
              </a:rPr>
              <a:t>Hotel:   </a:t>
            </a:r>
            <a:r>
              <a:rPr lang="en" sz="1500">
                <a:latin typeface="Times"/>
                <a:ea typeface="Times"/>
                <a:cs typeface="Times"/>
                <a:sym typeface="Times"/>
              </a:rPr>
              <a:t>list of different types of hotels</a:t>
            </a:r>
            <a:endParaRPr sz="1500">
              <a:latin typeface="Times"/>
              <a:ea typeface="Times"/>
              <a:cs typeface="Times"/>
              <a:sym typeface="Times"/>
            </a:endParaRPr>
          </a:p>
          <a:p>
            <a:pPr indent="-323850" lvl="1" marL="914400" rtl="0" algn="just">
              <a:lnSpc>
                <a:spcPct val="115000"/>
              </a:lnSpc>
              <a:spcBef>
                <a:spcPts val="0"/>
              </a:spcBef>
              <a:spcAft>
                <a:spcPts val="0"/>
              </a:spcAft>
              <a:buSzPts val="1500"/>
              <a:buChar char="○"/>
            </a:pPr>
            <a:r>
              <a:rPr b="1" lang="en" sz="1500">
                <a:latin typeface="Times"/>
                <a:ea typeface="Times"/>
                <a:cs typeface="Times"/>
                <a:sym typeface="Times"/>
              </a:rPr>
              <a:t>Country:   </a:t>
            </a:r>
            <a:r>
              <a:rPr lang="en" sz="1500">
                <a:latin typeface="Times"/>
                <a:ea typeface="Times"/>
                <a:cs typeface="Times"/>
                <a:sym typeface="Times"/>
              </a:rPr>
              <a:t>origin country of customer</a:t>
            </a:r>
            <a:endParaRPr sz="1500">
              <a:latin typeface="Times"/>
              <a:ea typeface="Times"/>
              <a:cs typeface="Times"/>
              <a:sym typeface="Times"/>
            </a:endParaRPr>
          </a:p>
          <a:p>
            <a:pPr indent="-323850" lvl="1" marL="914400" rtl="0" algn="just">
              <a:lnSpc>
                <a:spcPct val="115000"/>
              </a:lnSpc>
              <a:spcBef>
                <a:spcPts val="0"/>
              </a:spcBef>
              <a:spcAft>
                <a:spcPts val="0"/>
              </a:spcAft>
              <a:buSzPts val="1500"/>
              <a:buChar char="○"/>
            </a:pPr>
            <a:r>
              <a:rPr b="1" lang="en" sz="1500">
                <a:latin typeface="Times"/>
                <a:ea typeface="Times"/>
                <a:cs typeface="Times"/>
                <a:sym typeface="Times"/>
              </a:rPr>
              <a:t>Distribution Channel:	</a:t>
            </a:r>
            <a:r>
              <a:rPr lang="en" sz="1500">
                <a:latin typeface="Times"/>
                <a:ea typeface="Times"/>
                <a:cs typeface="Times"/>
                <a:sym typeface="Times"/>
              </a:rPr>
              <a:t>It tells us about the source through which booking was done (Corporate, GDS, Direct, Undefined, TA/TO)</a:t>
            </a:r>
            <a:endParaRPr sz="1500">
              <a:latin typeface="Times"/>
              <a:ea typeface="Times"/>
              <a:cs typeface="Times"/>
              <a:sym typeface="Times"/>
            </a:endParaRPr>
          </a:p>
          <a:p>
            <a:pPr indent="-323850" lvl="1" marL="914400" rtl="0" algn="just">
              <a:lnSpc>
                <a:spcPct val="115000"/>
              </a:lnSpc>
              <a:spcBef>
                <a:spcPts val="0"/>
              </a:spcBef>
              <a:spcAft>
                <a:spcPts val="0"/>
              </a:spcAft>
              <a:buSzPts val="1500"/>
              <a:buChar char="○"/>
            </a:pPr>
            <a:r>
              <a:rPr b="1" lang="en" sz="1500">
                <a:latin typeface="Times"/>
                <a:ea typeface="Times"/>
                <a:cs typeface="Times"/>
                <a:sym typeface="Times"/>
              </a:rPr>
              <a:t>Market Segment:  </a:t>
            </a:r>
            <a:r>
              <a:rPr lang="en" sz="1500">
                <a:latin typeface="Times"/>
                <a:ea typeface="Times"/>
                <a:cs typeface="Times"/>
                <a:sym typeface="Times"/>
              </a:rPr>
              <a:t>This variable Specifies the purpose of visit of the customers.</a:t>
            </a:r>
            <a:endParaRPr sz="1500">
              <a:latin typeface="Times"/>
              <a:ea typeface="Times"/>
              <a:cs typeface="Times"/>
              <a:sym typeface="Times"/>
            </a:endParaRPr>
          </a:p>
          <a:p>
            <a:pPr indent="-323850" lvl="1" marL="914400" rtl="0" algn="just">
              <a:lnSpc>
                <a:spcPct val="115000"/>
              </a:lnSpc>
              <a:spcBef>
                <a:spcPts val="0"/>
              </a:spcBef>
              <a:spcAft>
                <a:spcPts val="0"/>
              </a:spcAft>
              <a:buSzPts val="1500"/>
              <a:buChar char="○"/>
            </a:pPr>
            <a:r>
              <a:rPr b="1" lang="en" sz="1500">
                <a:latin typeface="Times"/>
                <a:ea typeface="Times"/>
                <a:cs typeface="Times"/>
                <a:sym typeface="Times"/>
              </a:rPr>
              <a:t>Lead Time:	   </a:t>
            </a:r>
            <a:r>
              <a:rPr lang="en" sz="1500">
                <a:latin typeface="Times"/>
                <a:ea typeface="Times"/>
                <a:cs typeface="Times"/>
                <a:sym typeface="Times"/>
              </a:rPr>
              <a:t>time interval between reservation and actual arrival of the customers.</a:t>
            </a:r>
            <a:endParaRPr sz="1500">
              <a:latin typeface="Times"/>
              <a:ea typeface="Times"/>
              <a:cs typeface="Times"/>
              <a:sym typeface="Times"/>
            </a:endParaRPr>
          </a:p>
          <a:p>
            <a:pPr indent="-323850" lvl="1" marL="914400" rtl="0" algn="just">
              <a:lnSpc>
                <a:spcPct val="115000"/>
              </a:lnSpc>
              <a:spcBef>
                <a:spcPts val="0"/>
              </a:spcBef>
              <a:spcAft>
                <a:spcPts val="0"/>
              </a:spcAft>
              <a:buSzPts val="1500"/>
              <a:buChar char="○"/>
            </a:pPr>
            <a:r>
              <a:rPr b="1" lang="en" sz="1500">
                <a:latin typeface="Times"/>
                <a:ea typeface="Times"/>
                <a:cs typeface="Times"/>
                <a:sym typeface="Times"/>
              </a:rPr>
              <a:t>Meal:	   </a:t>
            </a:r>
            <a:r>
              <a:rPr lang="en" sz="1500">
                <a:latin typeface="Times"/>
                <a:ea typeface="Times"/>
                <a:cs typeface="Times"/>
                <a:sym typeface="Times"/>
              </a:rPr>
              <a:t>this variable tells the different types of meals preferred by customers</a:t>
            </a:r>
            <a:endParaRPr sz="1500">
              <a:latin typeface="Times"/>
              <a:ea typeface="Times"/>
              <a:cs typeface="Times"/>
              <a:sym typeface="Times"/>
            </a:endParaRPr>
          </a:p>
          <a:p>
            <a:pPr indent="-323850" lvl="1" marL="914400" rtl="0" algn="just">
              <a:lnSpc>
                <a:spcPct val="115000"/>
              </a:lnSpc>
              <a:spcBef>
                <a:spcPts val="0"/>
              </a:spcBef>
              <a:spcAft>
                <a:spcPts val="0"/>
              </a:spcAft>
              <a:buSzPts val="1500"/>
              <a:buChar char="○"/>
            </a:pPr>
            <a:r>
              <a:rPr b="1" lang="en" sz="1500">
                <a:latin typeface="Times"/>
                <a:ea typeface="Times"/>
                <a:cs typeface="Times"/>
                <a:sym typeface="Times"/>
              </a:rPr>
              <a:t>Deposit Type:  </a:t>
            </a:r>
            <a:r>
              <a:rPr lang="en" sz="1500">
                <a:latin typeface="Times"/>
                <a:ea typeface="Times"/>
                <a:cs typeface="Times"/>
                <a:sym typeface="Times"/>
              </a:rPr>
              <a:t>it signifies the different types of deposits made by customer.</a:t>
            </a:r>
            <a:endParaRPr sz="1500">
              <a:latin typeface="Times"/>
              <a:ea typeface="Times"/>
              <a:cs typeface="Times"/>
              <a:sym typeface="Times"/>
            </a:endParaRPr>
          </a:p>
          <a:p>
            <a:pPr indent="-323850" lvl="1" marL="914400" rtl="0" algn="just">
              <a:lnSpc>
                <a:spcPct val="115000"/>
              </a:lnSpc>
              <a:spcBef>
                <a:spcPts val="0"/>
              </a:spcBef>
              <a:spcAft>
                <a:spcPts val="0"/>
              </a:spcAft>
              <a:buSzPts val="1500"/>
              <a:buChar char="○"/>
            </a:pPr>
            <a:r>
              <a:rPr b="1" lang="en" sz="1500">
                <a:latin typeface="Times"/>
                <a:ea typeface="Times"/>
                <a:cs typeface="Times"/>
                <a:sym typeface="Times"/>
              </a:rPr>
              <a:t>Customer Type:  </a:t>
            </a:r>
            <a:r>
              <a:rPr lang="en" sz="1500">
                <a:latin typeface="Times"/>
                <a:ea typeface="Times"/>
                <a:cs typeface="Times"/>
                <a:sym typeface="Times"/>
              </a:rPr>
              <a:t>types of customer (transient, group etc)</a:t>
            </a:r>
            <a:endParaRPr sz="1500">
              <a:latin typeface="Times"/>
              <a:ea typeface="Times"/>
              <a:cs typeface="Times"/>
              <a:sym typeface="Times"/>
            </a:endParaRPr>
          </a:p>
        </p:txBody>
      </p:sp>
      <p:pic>
        <p:nvPicPr>
          <p:cNvPr id="117" name="Google Shape;117;p5"/>
          <p:cNvPicPr preferRelativeResize="0"/>
          <p:nvPr/>
        </p:nvPicPr>
        <p:blipFill>
          <a:blip r:embed="rId3">
            <a:alphaModFix/>
          </a:blip>
          <a:stretch>
            <a:fillRect/>
          </a:stretch>
        </p:blipFill>
        <p:spPr>
          <a:xfrm>
            <a:off x="8518325" y="71725"/>
            <a:ext cx="504500" cy="498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6"/>
          <p:cNvSpPr txBox="1"/>
          <p:nvPr>
            <p:ph type="title"/>
          </p:nvPr>
        </p:nvSpPr>
        <p:spPr>
          <a:xfrm>
            <a:off x="311700" y="123950"/>
            <a:ext cx="8520600" cy="570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3400">
                <a:latin typeface="Times"/>
                <a:ea typeface="Times"/>
                <a:cs typeface="Times"/>
                <a:sym typeface="Times"/>
              </a:rPr>
              <a:t>Descriptive Statistics</a:t>
            </a:r>
            <a:endParaRPr sz="3400">
              <a:latin typeface="Times"/>
              <a:ea typeface="Times"/>
              <a:cs typeface="Times"/>
              <a:sym typeface="Times"/>
            </a:endParaRPr>
          </a:p>
        </p:txBody>
      </p:sp>
      <p:sp>
        <p:nvSpPr>
          <p:cNvPr id="123" name="Google Shape;123;p6"/>
          <p:cNvSpPr txBox="1"/>
          <p:nvPr>
            <p:ph idx="1" type="body"/>
          </p:nvPr>
        </p:nvSpPr>
        <p:spPr>
          <a:xfrm>
            <a:off x="311700" y="954325"/>
            <a:ext cx="8520600" cy="3614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lang="en" sz="2200">
                <a:latin typeface="Times"/>
                <a:ea typeface="Times"/>
                <a:cs typeface="Times"/>
                <a:sym typeface="Times"/>
              </a:rPr>
              <a:t>Approx. 61 percent booking are made for </a:t>
            </a:r>
            <a:endParaRPr sz="2200">
              <a:latin typeface="Times"/>
              <a:ea typeface="Times"/>
              <a:cs typeface="Times"/>
              <a:sym typeface="Times"/>
            </a:endParaRPr>
          </a:p>
          <a:p>
            <a:pPr indent="0" lvl="0" marL="0" rtl="0" algn="just">
              <a:lnSpc>
                <a:spcPct val="115000"/>
              </a:lnSpc>
              <a:spcBef>
                <a:spcPts val="1600"/>
              </a:spcBef>
              <a:spcAft>
                <a:spcPts val="0"/>
              </a:spcAft>
              <a:buSzPts val="1800"/>
              <a:buNone/>
            </a:pPr>
            <a:r>
              <a:rPr lang="en" sz="2200">
                <a:latin typeface="Times"/>
                <a:ea typeface="Times"/>
                <a:cs typeface="Times"/>
                <a:sym typeface="Times"/>
              </a:rPr>
              <a:t>City Hotel and approx 39 percent bookings</a:t>
            </a:r>
            <a:endParaRPr sz="2200">
              <a:latin typeface="Times"/>
              <a:ea typeface="Times"/>
              <a:cs typeface="Times"/>
              <a:sym typeface="Times"/>
            </a:endParaRPr>
          </a:p>
          <a:p>
            <a:pPr indent="0" lvl="0" marL="0" rtl="0" algn="just">
              <a:lnSpc>
                <a:spcPct val="115000"/>
              </a:lnSpc>
              <a:spcBef>
                <a:spcPts val="1600"/>
              </a:spcBef>
              <a:spcAft>
                <a:spcPts val="0"/>
              </a:spcAft>
              <a:buSzPts val="1800"/>
              <a:buNone/>
            </a:pPr>
            <a:r>
              <a:rPr lang="en" sz="2200">
                <a:latin typeface="Times"/>
                <a:ea typeface="Times"/>
                <a:cs typeface="Times"/>
                <a:sym typeface="Times"/>
              </a:rPr>
              <a:t>are made for Resort Hotel.</a:t>
            </a:r>
            <a:endParaRPr sz="2200">
              <a:latin typeface="Times"/>
              <a:ea typeface="Times"/>
              <a:cs typeface="Times"/>
              <a:sym typeface="Times"/>
            </a:endParaRPr>
          </a:p>
          <a:p>
            <a:pPr indent="0" lvl="0" marL="0" rtl="0" algn="just">
              <a:lnSpc>
                <a:spcPct val="115000"/>
              </a:lnSpc>
              <a:spcBef>
                <a:spcPts val="1600"/>
              </a:spcBef>
              <a:spcAft>
                <a:spcPts val="0"/>
              </a:spcAft>
              <a:buSzPts val="1800"/>
              <a:buNone/>
            </a:pPr>
            <a:r>
              <a:rPr lang="en" sz="2200">
                <a:latin typeface="Times"/>
                <a:ea typeface="Times"/>
                <a:cs typeface="Times"/>
                <a:sym typeface="Times"/>
              </a:rPr>
              <a:t>It means customers preferred City hotel more</a:t>
            </a:r>
            <a:endParaRPr sz="2200">
              <a:latin typeface="Times"/>
              <a:ea typeface="Times"/>
              <a:cs typeface="Times"/>
              <a:sym typeface="Times"/>
            </a:endParaRPr>
          </a:p>
          <a:p>
            <a:pPr indent="0" lvl="0" marL="0" rtl="0" algn="just">
              <a:lnSpc>
                <a:spcPct val="115000"/>
              </a:lnSpc>
              <a:spcBef>
                <a:spcPts val="1600"/>
              </a:spcBef>
              <a:spcAft>
                <a:spcPts val="0"/>
              </a:spcAft>
              <a:buSzPts val="1800"/>
              <a:buNone/>
            </a:pPr>
            <a:r>
              <a:rPr lang="en" sz="2200">
                <a:latin typeface="Times"/>
                <a:ea typeface="Times"/>
                <a:cs typeface="Times"/>
                <a:sym typeface="Times"/>
              </a:rPr>
              <a:t>than the Resort hotel.</a:t>
            </a:r>
            <a:endParaRPr sz="2200">
              <a:latin typeface="Times"/>
              <a:ea typeface="Times"/>
              <a:cs typeface="Times"/>
              <a:sym typeface="Times"/>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pic>
        <p:nvPicPr>
          <p:cNvPr id="124" name="Google Shape;124;p6"/>
          <p:cNvPicPr preferRelativeResize="0"/>
          <p:nvPr/>
        </p:nvPicPr>
        <p:blipFill rotWithShape="1">
          <a:blip r:embed="rId3">
            <a:alphaModFix/>
          </a:blip>
          <a:srcRect b="0" l="0" r="0" t="0"/>
          <a:stretch/>
        </p:blipFill>
        <p:spPr>
          <a:xfrm>
            <a:off x="5230250" y="486025"/>
            <a:ext cx="3792575" cy="2996675"/>
          </a:xfrm>
          <a:prstGeom prst="rect">
            <a:avLst/>
          </a:prstGeom>
          <a:noFill/>
          <a:ln>
            <a:noFill/>
          </a:ln>
        </p:spPr>
      </p:pic>
      <p:pic>
        <p:nvPicPr>
          <p:cNvPr id="125" name="Google Shape;125;p6"/>
          <p:cNvPicPr preferRelativeResize="0"/>
          <p:nvPr/>
        </p:nvPicPr>
        <p:blipFill>
          <a:blip r:embed="rId4">
            <a:alphaModFix/>
          </a:blip>
          <a:stretch>
            <a:fillRect/>
          </a:stretch>
        </p:blipFill>
        <p:spPr>
          <a:xfrm>
            <a:off x="8498974" y="27950"/>
            <a:ext cx="463808" cy="458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7"/>
          <p:cNvSpPr txBox="1"/>
          <p:nvPr>
            <p:ph type="title"/>
          </p:nvPr>
        </p:nvSpPr>
        <p:spPr>
          <a:xfrm>
            <a:off x="311700" y="149725"/>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3400">
                <a:latin typeface="Times"/>
                <a:ea typeface="Times"/>
                <a:cs typeface="Times"/>
                <a:sym typeface="Times"/>
              </a:rPr>
              <a:t>Time-wise Analysis</a:t>
            </a:r>
            <a:endParaRPr sz="3400">
              <a:latin typeface="Times"/>
              <a:ea typeface="Times"/>
              <a:cs typeface="Times"/>
              <a:sym typeface="Times"/>
            </a:endParaRPr>
          </a:p>
        </p:txBody>
      </p:sp>
      <p:sp>
        <p:nvSpPr>
          <p:cNvPr id="131" name="Google Shape;131;p7"/>
          <p:cNvSpPr txBox="1"/>
          <p:nvPr>
            <p:ph idx="1" type="body"/>
          </p:nvPr>
        </p:nvSpPr>
        <p:spPr>
          <a:xfrm>
            <a:off x="4809000" y="1467025"/>
            <a:ext cx="4023300" cy="3403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 As we can see in Each Year City Hotel is Getting more bookings as Compared to Resort Hotel Except Year 2015.</a:t>
            </a:r>
            <a:endParaRPr/>
          </a:p>
          <a:p>
            <a:pPr indent="-342900" lvl="0" marL="457200" rtl="0" algn="l">
              <a:lnSpc>
                <a:spcPct val="115000"/>
              </a:lnSpc>
              <a:spcBef>
                <a:spcPts val="0"/>
              </a:spcBef>
              <a:spcAft>
                <a:spcPts val="0"/>
              </a:spcAft>
              <a:buSzPts val="1800"/>
              <a:buChar char="●"/>
            </a:pPr>
            <a:r>
              <a:rPr lang="en"/>
              <a:t>In 2015 Resort Hotel has Slightly more Booking than City Hotel.</a:t>
            </a:r>
            <a:endParaRPr/>
          </a:p>
        </p:txBody>
      </p:sp>
      <p:pic>
        <p:nvPicPr>
          <p:cNvPr id="132" name="Google Shape;132;p7"/>
          <p:cNvPicPr preferRelativeResize="0"/>
          <p:nvPr/>
        </p:nvPicPr>
        <p:blipFill rotWithShape="1">
          <a:blip r:embed="rId3">
            <a:alphaModFix/>
          </a:blip>
          <a:srcRect b="0" l="0" r="0" t="0"/>
          <a:stretch/>
        </p:blipFill>
        <p:spPr>
          <a:xfrm>
            <a:off x="0" y="1070850"/>
            <a:ext cx="4678675" cy="3799975"/>
          </a:xfrm>
          <a:prstGeom prst="rect">
            <a:avLst/>
          </a:prstGeom>
          <a:noFill/>
          <a:ln>
            <a:noFill/>
          </a:ln>
        </p:spPr>
      </p:pic>
      <p:pic>
        <p:nvPicPr>
          <p:cNvPr id="133" name="Google Shape;133;p7"/>
          <p:cNvPicPr preferRelativeResize="0"/>
          <p:nvPr/>
        </p:nvPicPr>
        <p:blipFill>
          <a:blip r:embed="rId4">
            <a:alphaModFix/>
          </a:blip>
          <a:stretch>
            <a:fillRect/>
          </a:stretch>
        </p:blipFill>
        <p:spPr>
          <a:xfrm>
            <a:off x="8502274" y="72625"/>
            <a:ext cx="470975" cy="465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8"/>
          <p:cNvSpPr txBox="1"/>
          <p:nvPr>
            <p:ph idx="1" type="body"/>
          </p:nvPr>
        </p:nvSpPr>
        <p:spPr>
          <a:xfrm>
            <a:off x="136350" y="269000"/>
            <a:ext cx="3978300" cy="10536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800"/>
              </a:spcBef>
              <a:spcAft>
                <a:spcPts val="0"/>
              </a:spcAft>
              <a:buSzPts val="1500"/>
              <a:buFont typeface="Times"/>
              <a:buChar char="●"/>
            </a:pPr>
            <a:r>
              <a:rPr lang="en" sz="1400">
                <a:solidFill>
                  <a:srgbClr val="000000"/>
                </a:solidFill>
                <a:latin typeface="Arial"/>
                <a:ea typeface="Arial"/>
                <a:cs typeface="Arial"/>
                <a:sym typeface="Arial"/>
              </a:rPr>
              <a:t>According to our observation, in the three given years, August month is most preferred by customers and January is the least one.</a:t>
            </a:r>
            <a:endParaRPr sz="1400">
              <a:solidFill>
                <a:srgbClr val="000000"/>
              </a:solidFill>
              <a:latin typeface="Arial"/>
              <a:ea typeface="Arial"/>
              <a:cs typeface="Arial"/>
              <a:sym typeface="Arial"/>
            </a:endParaRPr>
          </a:p>
          <a:p>
            <a:pPr indent="0" lvl="0" marL="457200" rtl="0" algn="l">
              <a:lnSpc>
                <a:spcPct val="115000"/>
              </a:lnSpc>
              <a:spcBef>
                <a:spcPts val="400"/>
              </a:spcBef>
              <a:spcAft>
                <a:spcPts val="1600"/>
              </a:spcAft>
              <a:buSzPts val="1800"/>
              <a:buNone/>
            </a:pPr>
            <a:r>
              <a:t/>
            </a:r>
            <a:endParaRPr sz="1500">
              <a:latin typeface="Times"/>
              <a:ea typeface="Times"/>
              <a:cs typeface="Times"/>
              <a:sym typeface="Times"/>
            </a:endParaRPr>
          </a:p>
        </p:txBody>
      </p:sp>
      <p:pic>
        <p:nvPicPr>
          <p:cNvPr id="139" name="Google Shape;139;p8"/>
          <p:cNvPicPr preferRelativeResize="0"/>
          <p:nvPr/>
        </p:nvPicPr>
        <p:blipFill rotWithShape="1">
          <a:blip r:embed="rId3">
            <a:alphaModFix/>
          </a:blip>
          <a:srcRect b="0" l="0" r="0" t="0"/>
          <a:stretch/>
        </p:blipFill>
        <p:spPr>
          <a:xfrm>
            <a:off x="4883250" y="867575"/>
            <a:ext cx="4137625" cy="2866600"/>
          </a:xfrm>
          <a:prstGeom prst="rect">
            <a:avLst/>
          </a:prstGeom>
          <a:noFill/>
          <a:ln>
            <a:noFill/>
          </a:ln>
        </p:spPr>
      </p:pic>
      <p:pic>
        <p:nvPicPr>
          <p:cNvPr id="140" name="Google Shape;140;p8"/>
          <p:cNvPicPr preferRelativeResize="0"/>
          <p:nvPr/>
        </p:nvPicPr>
        <p:blipFill rotWithShape="1">
          <a:blip r:embed="rId4">
            <a:alphaModFix/>
          </a:blip>
          <a:srcRect b="0" l="0" r="0" t="0"/>
          <a:stretch/>
        </p:blipFill>
        <p:spPr>
          <a:xfrm>
            <a:off x="53250" y="1961925"/>
            <a:ext cx="4603226" cy="2949852"/>
          </a:xfrm>
          <a:prstGeom prst="rect">
            <a:avLst/>
          </a:prstGeom>
          <a:noFill/>
          <a:ln>
            <a:noFill/>
          </a:ln>
        </p:spPr>
      </p:pic>
      <p:sp>
        <p:nvSpPr>
          <p:cNvPr id="141" name="Google Shape;141;p8"/>
          <p:cNvSpPr txBox="1"/>
          <p:nvPr/>
        </p:nvSpPr>
        <p:spPr>
          <a:xfrm>
            <a:off x="5787975" y="3333975"/>
            <a:ext cx="3383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pic>
        <p:nvPicPr>
          <p:cNvPr id="142" name="Google Shape;142;p8"/>
          <p:cNvPicPr preferRelativeResize="0"/>
          <p:nvPr/>
        </p:nvPicPr>
        <p:blipFill>
          <a:blip r:embed="rId5">
            <a:alphaModFix/>
          </a:blip>
          <a:stretch>
            <a:fillRect/>
          </a:stretch>
        </p:blipFill>
        <p:spPr>
          <a:xfrm>
            <a:off x="8544050" y="74375"/>
            <a:ext cx="476825" cy="470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9"/>
          <p:cNvPicPr preferRelativeResize="0"/>
          <p:nvPr/>
        </p:nvPicPr>
        <p:blipFill rotWithShape="1">
          <a:blip r:embed="rId3">
            <a:alphaModFix/>
          </a:blip>
          <a:srcRect b="0" l="0" r="0" t="0"/>
          <a:stretch/>
        </p:blipFill>
        <p:spPr>
          <a:xfrm>
            <a:off x="313525" y="152400"/>
            <a:ext cx="3987201" cy="2624925"/>
          </a:xfrm>
          <a:prstGeom prst="rect">
            <a:avLst/>
          </a:prstGeom>
          <a:noFill/>
          <a:ln>
            <a:noFill/>
          </a:ln>
        </p:spPr>
      </p:pic>
      <p:pic>
        <p:nvPicPr>
          <p:cNvPr id="148" name="Google Shape;148;p9"/>
          <p:cNvPicPr preferRelativeResize="0"/>
          <p:nvPr/>
        </p:nvPicPr>
        <p:blipFill rotWithShape="1">
          <a:blip r:embed="rId4">
            <a:alphaModFix/>
          </a:blip>
          <a:srcRect b="0" l="0" r="0" t="0"/>
          <a:stretch/>
        </p:blipFill>
        <p:spPr>
          <a:xfrm>
            <a:off x="4572000" y="565725"/>
            <a:ext cx="3987200" cy="2354850"/>
          </a:xfrm>
          <a:prstGeom prst="rect">
            <a:avLst/>
          </a:prstGeom>
          <a:noFill/>
          <a:ln>
            <a:noFill/>
          </a:ln>
        </p:spPr>
      </p:pic>
      <p:pic>
        <p:nvPicPr>
          <p:cNvPr id="149" name="Google Shape;149;p9"/>
          <p:cNvPicPr preferRelativeResize="0"/>
          <p:nvPr/>
        </p:nvPicPr>
        <p:blipFill rotWithShape="1">
          <a:blip r:embed="rId5">
            <a:alphaModFix/>
          </a:blip>
          <a:srcRect b="0" l="0" r="0" t="0"/>
          <a:stretch/>
        </p:blipFill>
        <p:spPr>
          <a:xfrm>
            <a:off x="409000" y="2777325"/>
            <a:ext cx="3234825" cy="2061375"/>
          </a:xfrm>
          <a:prstGeom prst="rect">
            <a:avLst/>
          </a:prstGeom>
          <a:noFill/>
          <a:ln>
            <a:noFill/>
          </a:ln>
        </p:spPr>
      </p:pic>
      <p:sp>
        <p:nvSpPr>
          <p:cNvPr id="150" name="Google Shape;150;p9"/>
          <p:cNvSpPr txBox="1"/>
          <p:nvPr/>
        </p:nvSpPr>
        <p:spPr>
          <a:xfrm>
            <a:off x="3744425" y="2986950"/>
            <a:ext cx="3431700" cy="14775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Roboto"/>
              <a:buChar char="●"/>
            </a:pPr>
            <a:r>
              <a:rPr b="0" i="0" lang="en" sz="1400" u="none" cap="none" strike="noStrike">
                <a:solidFill>
                  <a:srgbClr val="000000"/>
                </a:solidFill>
                <a:latin typeface="Roboto"/>
                <a:ea typeface="Roboto"/>
                <a:cs typeface="Roboto"/>
                <a:sym typeface="Roboto"/>
              </a:rPr>
              <a:t>These charts show the number of bookings for both hotels each year</a:t>
            </a:r>
            <a:endParaRPr b="0" i="0" sz="1400" u="none" cap="none" strike="noStrike">
              <a:solidFill>
                <a:srgbClr val="000000"/>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Char char="●"/>
            </a:pPr>
            <a:r>
              <a:rPr b="0" i="0" lang="en" sz="1400" u="none" cap="none" strike="noStrike">
                <a:solidFill>
                  <a:srgbClr val="000000"/>
                </a:solidFill>
                <a:latin typeface="Roboto"/>
                <a:ea typeface="Roboto"/>
                <a:cs typeface="Roboto"/>
                <a:sym typeface="Roboto"/>
              </a:rPr>
              <a:t>September, August and January are the most preferred months by customers in the years 2015, 2016 and 2017 respectively </a:t>
            </a:r>
            <a:endParaRPr b="0" i="0" sz="1400" u="none" cap="none" strike="noStrike">
              <a:solidFill>
                <a:srgbClr val="000000"/>
              </a:solidFill>
              <a:latin typeface="Roboto"/>
              <a:ea typeface="Roboto"/>
              <a:cs typeface="Roboto"/>
              <a:sym typeface="Roboto"/>
            </a:endParaRPr>
          </a:p>
        </p:txBody>
      </p:sp>
      <p:sp>
        <p:nvSpPr>
          <p:cNvPr id="151" name="Google Shape;151;p9"/>
          <p:cNvSpPr txBox="1"/>
          <p:nvPr/>
        </p:nvSpPr>
        <p:spPr>
          <a:xfrm>
            <a:off x="1698350" y="292975"/>
            <a:ext cx="859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2015</a:t>
            </a:r>
            <a:endParaRPr b="0" i="0" sz="1400" u="none" cap="none" strike="noStrike">
              <a:solidFill>
                <a:srgbClr val="000000"/>
              </a:solidFill>
              <a:latin typeface="Roboto"/>
              <a:ea typeface="Roboto"/>
              <a:cs typeface="Roboto"/>
              <a:sym typeface="Roboto"/>
            </a:endParaRPr>
          </a:p>
        </p:txBody>
      </p:sp>
      <p:sp>
        <p:nvSpPr>
          <p:cNvPr id="152" name="Google Shape;152;p9"/>
          <p:cNvSpPr txBox="1"/>
          <p:nvPr/>
        </p:nvSpPr>
        <p:spPr>
          <a:xfrm>
            <a:off x="5850600" y="381075"/>
            <a:ext cx="804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2016</a:t>
            </a:r>
            <a:endParaRPr b="0" i="0" sz="1400" u="none" cap="none" strike="noStrike">
              <a:solidFill>
                <a:srgbClr val="000000"/>
              </a:solidFill>
              <a:latin typeface="Roboto"/>
              <a:ea typeface="Roboto"/>
              <a:cs typeface="Roboto"/>
              <a:sym typeface="Roboto"/>
            </a:endParaRPr>
          </a:p>
        </p:txBody>
      </p:sp>
      <p:sp>
        <p:nvSpPr>
          <p:cNvPr id="153" name="Google Shape;153;p9"/>
          <p:cNvSpPr txBox="1"/>
          <p:nvPr/>
        </p:nvSpPr>
        <p:spPr>
          <a:xfrm>
            <a:off x="1522125" y="2892250"/>
            <a:ext cx="5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2017</a:t>
            </a:r>
            <a:endParaRPr b="0" i="0" sz="1400" u="none" cap="none" strike="noStrike">
              <a:solidFill>
                <a:srgbClr val="000000"/>
              </a:solidFill>
              <a:latin typeface="Roboto"/>
              <a:ea typeface="Roboto"/>
              <a:cs typeface="Roboto"/>
              <a:sym typeface="Roboto"/>
            </a:endParaRPr>
          </a:p>
        </p:txBody>
      </p:sp>
      <p:pic>
        <p:nvPicPr>
          <p:cNvPr id="154" name="Google Shape;154;p9"/>
          <p:cNvPicPr preferRelativeResize="0"/>
          <p:nvPr/>
        </p:nvPicPr>
        <p:blipFill>
          <a:blip r:embed="rId6">
            <a:alphaModFix/>
          </a:blip>
          <a:stretch>
            <a:fillRect/>
          </a:stretch>
        </p:blipFill>
        <p:spPr>
          <a:xfrm>
            <a:off x="8632775" y="74350"/>
            <a:ext cx="405200" cy="400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