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58" r:id="rId4"/>
    <p:sldId id="270" r:id="rId5"/>
    <p:sldId id="273" r:id="rId6"/>
    <p:sldId id="274" r:id="rId7"/>
    <p:sldId id="275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6D82F-5B7F-4058-996F-A9AA8ED4B26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FF96308-7455-45D4-9144-23A168865A28}">
      <dgm:prSet phldrT="[Text]"/>
      <dgm:spPr/>
      <dgm:t>
        <a:bodyPr/>
        <a:lstStyle/>
        <a:p>
          <a:r>
            <a:rPr lang="en-US" dirty="0"/>
            <a:t>Phase1</a:t>
          </a:r>
        </a:p>
        <a:p>
          <a:r>
            <a:rPr lang="en-US" dirty="0"/>
            <a:t>July 31</a:t>
          </a:r>
          <a:r>
            <a:rPr lang="en-US" baseline="30000" dirty="0"/>
            <a:t>st</a:t>
          </a:r>
          <a:r>
            <a:rPr lang="en-US" dirty="0"/>
            <a:t>, 2021</a:t>
          </a:r>
          <a:endParaRPr lang="en-IN" dirty="0"/>
        </a:p>
      </dgm:t>
    </dgm:pt>
    <dgm:pt modelId="{70A1D951-0314-4CBF-8D72-36E4A25C9727}" type="parTrans" cxnId="{4B57458B-700C-4770-88CA-E3D0D1CAA625}">
      <dgm:prSet/>
      <dgm:spPr/>
      <dgm:t>
        <a:bodyPr/>
        <a:lstStyle/>
        <a:p>
          <a:endParaRPr lang="en-IN"/>
        </a:p>
      </dgm:t>
    </dgm:pt>
    <dgm:pt modelId="{AA6EEF3B-0561-4CB7-980F-4A4057A3F5A3}" type="sibTrans" cxnId="{4B57458B-700C-4770-88CA-E3D0D1CAA625}">
      <dgm:prSet/>
      <dgm:spPr/>
      <dgm:t>
        <a:bodyPr/>
        <a:lstStyle/>
        <a:p>
          <a:endParaRPr lang="en-IN"/>
        </a:p>
      </dgm:t>
    </dgm:pt>
    <dgm:pt modelId="{C84FB812-39A9-4F09-A93E-446DF80340A4}">
      <dgm:prSet phldrT="[Text]"/>
      <dgm:spPr/>
      <dgm:t>
        <a:bodyPr/>
        <a:lstStyle/>
        <a:p>
          <a:r>
            <a:rPr lang="en-US" dirty="0"/>
            <a:t>Phase2</a:t>
          </a:r>
        </a:p>
        <a:p>
          <a:r>
            <a:rPr lang="en-US" dirty="0"/>
            <a:t>Aug-Sep 2021</a:t>
          </a:r>
          <a:endParaRPr lang="en-IN" dirty="0"/>
        </a:p>
      </dgm:t>
    </dgm:pt>
    <dgm:pt modelId="{2AE6D5FA-1507-4DDA-AB8D-FDF52D69B0F6}" type="parTrans" cxnId="{10BF05AC-E68A-41F1-855C-6664CCDDC0D1}">
      <dgm:prSet/>
      <dgm:spPr/>
      <dgm:t>
        <a:bodyPr/>
        <a:lstStyle/>
        <a:p>
          <a:endParaRPr lang="en-IN"/>
        </a:p>
      </dgm:t>
    </dgm:pt>
    <dgm:pt modelId="{54EAD336-08AD-4395-896A-001972DA7D9E}" type="sibTrans" cxnId="{10BF05AC-E68A-41F1-855C-6664CCDDC0D1}">
      <dgm:prSet/>
      <dgm:spPr/>
      <dgm:t>
        <a:bodyPr/>
        <a:lstStyle/>
        <a:p>
          <a:endParaRPr lang="en-IN"/>
        </a:p>
      </dgm:t>
    </dgm:pt>
    <dgm:pt modelId="{0999DB90-9E95-4764-ACDB-40564CFD77E5}">
      <dgm:prSet phldrT="[Text]"/>
      <dgm:spPr/>
      <dgm:t>
        <a:bodyPr/>
        <a:lstStyle/>
        <a:p>
          <a:r>
            <a:rPr lang="en-US" dirty="0"/>
            <a:t>Phase3</a:t>
          </a:r>
        </a:p>
        <a:p>
          <a:r>
            <a:rPr lang="en-US" dirty="0"/>
            <a:t>Oct-Nov 2021</a:t>
          </a:r>
          <a:endParaRPr lang="en-IN" dirty="0"/>
        </a:p>
      </dgm:t>
    </dgm:pt>
    <dgm:pt modelId="{9778703B-E667-4B32-81F2-73B6EB868F08}" type="parTrans" cxnId="{5AB351C4-E60D-43F9-A045-89A717EFDCC3}">
      <dgm:prSet/>
      <dgm:spPr/>
      <dgm:t>
        <a:bodyPr/>
        <a:lstStyle/>
        <a:p>
          <a:endParaRPr lang="en-IN"/>
        </a:p>
      </dgm:t>
    </dgm:pt>
    <dgm:pt modelId="{87701289-E2A8-45E7-B1CC-BDDFD0D10222}" type="sibTrans" cxnId="{5AB351C4-E60D-43F9-A045-89A717EFDCC3}">
      <dgm:prSet/>
      <dgm:spPr/>
      <dgm:t>
        <a:bodyPr/>
        <a:lstStyle/>
        <a:p>
          <a:endParaRPr lang="en-IN"/>
        </a:p>
      </dgm:t>
    </dgm:pt>
    <dgm:pt modelId="{ADE8C9B1-527A-45ED-83A3-7C946EC1768B}" type="pres">
      <dgm:prSet presAssocID="{CB96D82F-5B7F-4058-996F-A9AA8ED4B26D}" presName="CompostProcess" presStyleCnt="0">
        <dgm:presLayoutVars>
          <dgm:dir/>
          <dgm:resizeHandles val="exact"/>
        </dgm:presLayoutVars>
      </dgm:prSet>
      <dgm:spPr/>
    </dgm:pt>
    <dgm:pt modelId="{33204271-FF42-463D-8812-C0F4C9FF32D4}" type="pres">
      <dgm:prSet presAssocID="{CB96D82F-5B7F-4058-996F-A9AA8ED4B26D}" presName="arrow" presStyleLbl="bgShp" presStyleIdx="0" presStyleCnt="1"/>
      <dgm:spPr/>
    </dgm:pt>
    <dgm:pt modelId="{F11352A7-BB93-4584-96E5-9FA6D0F56DFD}" type="pres">
      <dgm:prSet presAssocID="{CB96D82F-5B7F-4058-996F-A9AA8ED4B26D}" presName="linearProcess" presStyleCnt="0"/>
      <dgm:spPr/>
    </dgm:pt>
    <dgm:pt modelId="{D0203906-3B0C-4D47-B9A5-697FFD88DBD6}" type="pres">
      <dgm:prSet presAssocID="{FFF96308-7455-45D4-9144-23A168865A2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47D00-7544-429D-9F54-EA164893C89D}" type="pres">
      <dgm:prSet presAssocID="{AA6EEF3B-0561-4CB7-980F-4A4057A3F5A3}" presName="sibTrans" presStyleCnt="0"/>
      <dgm:spPr/>
    </dgm:pt>
    <dgm:pt modelId="{47FBCEC9-3480-4A08-83B4-949CF1D5205A}" type="pres">
      <dgm:prSet presAssocID="{C84FB812-39A9-4F09-A93E-446DF80340A4}" presName="textNode" presStyleLbl="node1" presStyleIdx="1" presStyleCnt="3" custLinFactNeighborY="-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251D2-EF5D-4A10-A9F5-79C0261F7195}" type="pres">
      <dgm:prSet presAssocID="{54EAD336-08AD-4395-896A-001972DA7D9E}" presName="sibTrans" presStyleCnt="0"/>
      <dgm:spPr/>
    </dgm:pt>
    <dgm:pt modelId="{63B3944D-F2C4-448A-BFD2-30D2EDA3B7AB}" type="pres">
      <dgm:prSet presAssocID="{0999DB90-9E95-4764-ACDB-40564CFD77E5}" presName="textNode" presStyleLbl="node1" presStyleIdx="2" presStyleCnt="3" custScaleX="932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1B400-4086-4AF9-B40E-4FACC72FE044}" type="presOf" srcId="{CB96D82F-5B7F-4058-996F-A9AA8ED4B26D}" destId="{ADE8C9B1-527A-45ED-83A3-7C946EC1768B}" srcOrd="0" destOrd="0" presId="urn:microsoft.com/office/officeart/2005/8/layout/hProcess9"/>
    <dgm:cxn modelId="{5AB351C4-E60D-43F9-A045-89A717EFDCC3}" srcId="{CB96D82F-5B7F-4058-996F-A9AA8ED4B26D}" destId="{0999DB90-9E95-4764-ACDB-40564CFD77E5}" srcOrd="2" destOrd="0" parTransId="{9778703B-E667-4B32-81F2-73B6EB868F08}" sibTransId="{87701289-E2A8-45E7-B1CC-BDDFD0D10222}"/>
    <dgm:cxn modelId="{FBD438AE-112E-47E8-A913-0F3CD1CD738C}" type="presOf" srcId="{0999DB90-9E95-4764-ACDB-40564CFD77E5}" destId="{63B3944D-F2C4-448A-BFD2-30D2EDA3B7AB}" srcOrd="0" destOrd="0" presId="urn:microsoft.com/office/officeart/2005/8/layout/hProcess9"/>
    <dgm:cxn modelId="{638389E4-D286-43C8-BED4-ABF2ABFDE946}" type="presOf" srcId="{C84FB812-39A9-4F09-A93E-446DF80340A4}" destId="{47FBCEC9-3480-4A08-83B4-949CF1D5205A}" srcOrd="0" destOrd="0" presId="urn:microsoft.com/office/officeart/2005/8/layout/hProcess9"/>
    <dgm:cxn modelId="{4B57458B-700C-4770-88CA-E3D0D1CAA625}" srcId="{CB96D82F-5B7F-4058-996F-A9AA8ED4B26D}" destId="{FFF96308-7455-45D4-9144-23A168865A28}" srcOrd="0" destOrd="0" parTransId="{70A1D951-0314-4CBF-8D72-36E4A25C9727}" sibTransId="{AA6EEF3B-0561-4CB7-980F-4A4057A3F5A3}"/>
    <dgm:cxn modelId="{10BF05AC-E68A-41F1-855C-6664CCDDC0D1}" srcId="{CB96D82F-5B7F-4058-996F-A9AA8ED4B26D}" destId="{C84FB812-39A9-4F09-A93E-446DF80340A4}" srcOrd="1" destOrd="0" parTransId="{2AE6D5FA-1507-4DDA-AB8D-FDF52D69B0F6}" sibTransId="{54EAD336-08AD-4395-896A-001972DA7D9E}"/>
    <dgm:cxn modelId="{F1C4CDEB-4E23-475D-AE9F-9E88BE940ACC}" type="presOf" srcId="{FFF96308-7455-45D4-9144-23A168865A28}" destId="{D0203906-3B0C-4D47-B9A5-697FFD88DBD6}" srcOrd="0" destOrd="0" presId="urn:microsoft.com/office/officeart/2005/8/layout/hProcess9"/>
    <dgm:cxn modelId="{2C6014BB-A1B6-4B8B-AFCD-01C5215CB7CB}" type="presParOf" srcId="{ADE8C9B1-527A-45ED-83A3-7C946EC1768B}" destId="{33204271-FF42-463D-8812-C0F4C9FF32D4}" srcOrd="0" destOrd="0" presId="urn:microsoft.com/office/officeart/2005/8/layout/hProcess9"/>
    <dgm:cxn modelId="{FAEE615F-CEF5-4806-9F61-1E02151FA033}" type="presParOf" srcId="{ADE8C9B1-527A-45ED-83A3-7C946EC1768B}" destId="{F11352A7-BB93-4584-96E5-9FA6D0F56DFD}" srcOrd="1" destOrd="0" presId="urn:microsoft.com/office/officeart/2005/8/layout/hProcess9"/>
    <dgm:cxn modelId="{BFA5FA12-CB27-439B-B419-C484E80FC8F1}" type="presParOf" srcId="{F11352A7-BB93-4584-96E5-9FA6D0F56DFD}" destId="{D0203906-3B0C-4D47-B9A5-697FFD88DBD6}" srcOrd="0" destOrd="0" presId="urn:microsoft.com/office/officeart/2005/8/layout/hProcess9"/>
    <dgm:cxn modelId="{F7DBF504-517B-4A59-8734-E0D1B7AC339A}" type="presParOf" srcId="{F11352A7-BB93-4584-96E5-9FA6D0F56DFD}" destId="{94F47D00-7544-429D-9F54-EA164893C89D}" srcOrd="1" destOrd="0" presId="urn:microsoft.com/office/officeart/2005/8/layout/hProcess9"/>
    <dgm:cxn modelId="{C5A2D15A-E2E9-4CB9-A0F1-BDC405112A16}" type="presParOf" srcId="{F11352A7-BB93-4584-96E5-9FA6D0F56DFD}" destId="{47FBCEC9-3480-4A08-83B4-949CF1D5205A}" srcOrd="2" destOrd="0" presId="urn:microsoft.com/office/officeart/2005/8/layout/hProcess9"/>
    <dgm:cxn modelId="{BCECBD97-BCE8-437F-ABEB-5BD385C4E007}" type="presParOf" srcId="{F11352A7-BB93-4584-96E5-9FA6D0F56DFD}" destId="{6E9251D2-EF5D-4A10-A9F5-79C0261F7195}" srcOrd="3" destOrd="0" presId="urn:microsoft.com/office/officeart/2005/8/layout/hProcess9"/>
    <dgm:cxn modelId="{610FBBFC-EF23-428E-8BB7-3BDA21DB2863}" type="presParOf" srcId="{F11352A7-BB93-4584-96E5-9FA6D0F56DFD}" destId="{63B3944D-F2C4-448A-BFD2-30D2EDA3B7A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04271-FF42-463D-8812-C0F4C9FF32D4}">
      <dsp:nvSpPr>
        <dsp:cNvPr id="0" name=""/>
        <dsp:cNvSpPr/>
      </dsp:nvSpPr>
      <dsp:spPr>
        <a:xfrm>
          <a:off x="600074" y="0"/>
          <a:ext cx="6800850" cy="18005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03906-3B0C-4D47-B9A5-697FFD88DBD6}">
      <dsp:nvSpPr>
        <dsp:cNvPr id="0" name=""/>
        <dsp:cNvSpPr/>
      </dsp:nvSpPr>
      <dsp:spPr>
        <a:xfrm>
          <a:off x="287679" y="540171"/>
          <a:ext cx="2400300" cy="720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Phase1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July 31</a:t>
          </a:r>
          <a:r>
            <a:rPr lang="en-US" sz="1500" kern="1200" baseline="30000" dirty="0"/>
            <a:t>st</a:t>
          </a:r>
          <a:r>
            <a:rPr lang="en-US" sz="1500" kern="1200" dirty="0"/>
            <a:t>, 2021</a:t>
          </a:r>
          <a:endParaRPr lang="en-IN" sz="1500" kern="1200" dirty="0"/>
        </a:p>
      </dsp:txBody>
      <dsp:txXfrm>
        <a:off x="322838" y="575330"/>
        <a:ext cx="2329982" cy="649911"/>
      </dsp:txXfrm>
    </dsp:sp>
    <dsp:sp modelId="{47FBCEC9-3480-4A08-83B4-949CF1D5205A}">
      <dsp:nvSpPr>
        <dsp:cNvPr id="0" name=""/>
        <dsp:cNvSpPr/>
      </dsp:nvSpPr>
      <dsp:spPr>
        <a:xfrm>
          <a:off x="2881168" y="529577"/>
          <a:ext cx="2400300" cy="720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Phase2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Aug-Sep 2021</a:t>
          </a:r>
          <a:endParaRPr lang="en-IN" sz="1500" kern="1200" dirty="0"/>
        </a:p>
      </dsp:txBody>
      <dsp:txXfrm>
        <a:off x="2916327" y="564736"/>
        <a:ext cx="2329982" cy="649911"/>
      </dsp:txXfrm>
    </dsp:sp>
    <dsp:sp modelId="{63B3944D-F2C4-448A-BFD2-30D2EDA3B7AB}">
      <dsp:nvSpPr>
        <dsp:cNvPr id="0" name=""/>
        <dsp:cNvSpPr/>
      </dsp:nvSpPr>
      <dsp:spPr>
        <a:xfrm>
          <a:off x="5474656" y="540171"/>
          <a:ext cx="2238663" cy="720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Phase3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Oct-Nov 2021</a:t>
          </a:r>
          <a:endParaRPr lang="en-IN" sz="1500" kern="1200" dirty="0"/>
        </a:p>
      </dsp:txBody>
      <dsp:txXfrm>
        <a:off x="5509815" y="575330"/>
        <a:ext cx="2168345" cy="649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3206-79E6-4088-A1D9-8947FC91957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7FA0-8FF2-44AB-ADDE-4E4CFB4D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7FA0-8FF2-44AB-ADDE-4E4CFB4D80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11A4A-3EE2-4D96-8D98-2F6015932AF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0DB7-3BA3-4617-9F8A-36D86F20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hyperlink" Target="https://pixabay.com/en/person-symbol-icon-abstract-design-30421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12.jpeg"/><Relationship Id="rId9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" y="304800"/>
            <a:ext cx="7905849" cy="92333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CALL FOR CODE 2021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" y="5106687"/>
            <a:ext cx="2675873" cy="1655361"/>
          </a:xfrm>
          <a:prstGeom prst="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47" y="5130693"/>
            <a:ext cx="2899064" cy="163448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15" y="5235145"/>
            <a:ext cx="3261832" cy="128554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36938"/>
            <a:ext cx="8918864" cy="36819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6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19" y="4104986"/>
            <a:ext cx="3719945" cy="2753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330"/>
            <a:ext cx="9109364" cy="3181656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" y="4111913"/>
            <a:ext cx="5195454" cy="26797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8" name="Rectangle 7"/>
          <p:cNvSpPr/>
          <p:nvPr/>
        </p:nvSpPr>
        <p:spPr>
          <a:xfrm>
            <a:off x="41564" y="0"/>
            <a:ext cx="910243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HUNGER INDEX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5440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9665"/>
            <a:ext cx="6324600" cy="1767936"/>
          </a:xfrm>
          <a:prstGeom prst="ellipse">
            <a:avLst/>
          </a:prstGeom>
          <a:ln>
            <a:solidFill>
              <a:srgbClr val="FFFF00"/>
            </a:solidFill>
          </a:ln>
          <a:effectLst>
            <a:glow rad="101600">
              <a:srgbClr val="FFFF00">
                <a:alpha val="6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3600"/>
            <a:ext cx="9144000" cy="4724400"/>
          </a:xfrm>
          <a:prstGeom prst="rect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75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colorTemperature colorTemp="11200"/>
                    </a14:imgEffect>
                    <a14:imgEffect>
                      <a14:brightnessContrast bright="-12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90151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Oval 3"/>
          <p:cNvSpPr/>
          <p:nvPr/>
        </p:nvSpPr>
        <p:spPr>
          <a:xfrm>
            <a:off x="2133600" y="631059"/>
            <a:ext cx="4191000" cy="1981200"/>
          </a:xfrm>
          <a:prstGeom prst="ellips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FF0000"/>
            </a:solidFill>
          </a:ln>
          <a:effectLst>
            <a:glow rad="228600">
              <a:srgbClr val="00B050">
                <a:alpha val="40000"/>
              </a:srgb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dobe Garamond Pro Bold" pitchFamily="18" charset="0"/>
              </a:rPr>
              <a:t>OUR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19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" y="2971800"/>
            <a:ext cx="1716034" cy="1416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" y="1224798"/>
            <a:ext cx="1837296" cy="1608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42" y="1114436"/>
            <a:ext cx="1894305" cy="1718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95" y="2832966"/>
            <a:ext cx="1828800" cy="1727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70413"/>
            <a:ext cx="4343400" cy="1987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ACC82FB-A228-447C-87E1-07D15B163BD9}"/>
              </a:ext>
            </a:extLst>
          </p:cNvPr>
          <p:cNvSpPr txBox="1"/>
          <p:nvPr/>
        </p:nvSpPr>
        <p:spPr>
          <a:xfrm>
            <a:off x="-300951" y="679655"/>
            <a:ext cx="27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lgerian" panose="020B0604020202020204" pitchFamily="82" charset="0"/>
              </a:rPr>
              <a:t>Food CONSUMER</a:t>
            </a:r>
            <a:endParaRPr lang="en-IN" b="1" dirty="0">
              <a:latin typeface="Algerian" panose="020B0604020202020204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6592707-ED61-444F-8E4D-98B0BEBE159D}"/>
              </a:ext>
            </a:extLst>
          </p:cNvPr>
          <p:cNvSpPr txBox="1"/>
          <p:nvPr/>
        </p:nvSpPr>
        <p:spPr>
          <a:xfrm>
            <a:off x="6714454" y="673401"/>
            <a:ext cx="27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Food PROVIDER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"/>
            <a:ext cx="5017333" cy="328805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2" name="Arrow: Left-Right-Up 2">
            <a:extLst>
              <a:ext uri="{FF2B5EF4-FFF2-40B4-BE49-F238E27FC236}">
                <a16:creationId xmlns:a16="http://schemas.microsoft.com/office/drawing/2014/main" xmlns="" id="{ADC69E87-22CB-4326-A7F9-513B48AAF28C}"/>
              </a:ext>
            </a:extLst>
          </p:cNvPr>
          <p:cNvSpPr/>
          <p:nvPr/>
        </p:nvSpPr>
        <p:spPr>
          <a:xfrm rot="10800000">
            <a:off x="1771791" y="3550712"/>
            <a:ext cx="5333999" cy="1354148"/>
          </a:xfrm>
          <a:prstGeom prst="leftRigh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2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6E0A2B-F8C5-4729-8866-B0FCAC9CB502}"/>
              </a:ext>
            </a:extLst>
          </p:cNvPr>
          <p:cNvSpPr txBox="1"/>
          <p:nvPr/>
        </p:nvSpPr>
        <p:spPr>
          <a:xfrm>
            <a:off x="2710754" y="2289122"/>
            <a:ext cx="2705100" cy="297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911C02C-9A8B-4512-95C8-443E8BBE0EC3}"/>
              </a:ext>
            </a:extLst>
          </p:cNvPr>
          <p:cNvSpPr/>
          <p:nvPr/>
        </p:nvSpPr>
        <p:spPr>
          <a:xfrm>
            <a:off x="1295400" y="-13698"/>
            <a:ext cx="6553200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FF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ARCHITECTURE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B3AE898-8975-4887-950A-CCD152B10FEB}"/>
              </a:ext>
            </a:extLst>
          </p:cNvPr>
          <p:cNvSpPr txBox="1"/>
          <p:nvPr/>
        </p:nvSpPr>
        <p:spPr>
          <a:xfrm>
            <a:off x="304800" y="5015667"/>
            <a:ext cx="7924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/>
              <a:t>Food </a:t>
            </a:r>
            <a:r>
              <a:rPr lang="en-US" sz="1200" b="1" dirty="0" smtClean="0"/>
              <a:t>providers </a:t>
            </a:r>
            <a:r>
              <a:rPr lang="en-US" sz="1200" b="1" dirty="0"/>
              <a:t>– Are food donors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b="1" dirty="0"/>
              <a:t>Uses the “</a:t>
            </a:r>
            <a:r>
              <a:rPr lang="en-US" sz="1200" b="1" dirty="0" err="1"/>
              <a:t>Feedi</a:t>
            </a:r>
            <a:r>
              <a:rPr lang="en-US" sz="1200" b="1" dirty="0"/>
              <a:t>” platform to upload </a:t>
            </a:r>
            <a:r>
              <a:rPr lang="en-US" sz="1200" b="1" dirty="0" smtClean="0"/>
              <a:t>food images</a:t>
            </a:r>
            <a:endParaRPr lang="en-US" sz="1200" b="1" dirty="0"/>
          </a:p>
          <a:p>
            <a:pPr marL="800100" lvl="1" indent="-342900">
              <a:buFont typeface="+mj-lt"/>
              <a:buAutoNum type="alphaLcPeriod"/>
            </a:pPr>
            <a:r>
              <a:rPr lang="en-US" sz="1200" b="1" dirty="0"/>
              <a:t>The uploaded food is processed by Watson image processing service to assess the quality of food and thereby accept/reject the food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/>
              <a:t>Food </a:t>
            </a:r>
            <a:r>
              <a:rPr lang="en-US" sz="1200" b="1" dirty="0" smtClean="0"/>
              <a:t>Consumers </a:t>
            </a:r>
            <a:r>
              <a:rPr lang="en-US" sz="1200" b="1" dirty="0"/>
              <a:t>– </a:t>
            </a:r>
            <a:r>
              <a:rPr lang="en-US" sz="1200" b="1" dirty="0" smtClean="0"/>
              <a:t>Are NGOs/ </a:t>
            </a:r>
            <a:r>
              <a:rPr lang="en-US" sz="1200" b="1" dirty="0"/>
              <a:t>registered organization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b="1" dirty="0"/>
              <a:t>Uses the “</a:t>
            </a:r>
            <a:r>
              <a:rPr lang="en-US" sz="1200" b="1" dirty="0" err="1"/>
              <a:t>Feedi</a:t>
            </a:r>
            <a:r>
              <a:rPr lang="en-US" sz="1200" b="1" dirty="0"/>
              <a:t>” platform to request food for the needy people.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b="1" dirty="0"/>
              <a:t>Interacts with </a:t>
            </a:r>
            <a:r>
              <a:rPr lang="en-US" sz="1200" b="1" dirty="0" err="1"/>
              <a:t>Feedi</a:t>
            </a:r>
            <a:r>
              <a:rPr lang="en-US" sz="1200" b="1" dirty="0"/>
              <a:t> platform either through website or mobile application.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b="1" dirty="0"/>
              <a:t>The platform also enables Watson chatbot to converse in interactive mode in local language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="" xmlns:a16="http://schemas.microsoft.com/office/drawing/2014/main" id="{14E7AF79-F8C9-4B89-B0A4-BCC15163D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" y="1447800"/>
            <a:ext cx="838200" cy="982905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="" xmlns:a16="http://schemas.microsoft.com/office/drawing/2014/main" id="{9BF7E921-50B0-4094-B13E-421BB56BB5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9651" y="2705100"/>
            <a:ext cx="838200" cy="982905"/>
          </a:xfrm>
          <a:prstGeom prst="rect">
            <a:avLst/>
          </a:prstGeom>
          <a:noFill/>
        </p:spPr>
      </p:pic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D2D1633D-9554-46CD-AF7F-F9BD20892A38}"/>
              </a:ext>
            </a:extLst>
          </p:cNvPr>
          <p:cNvCxnSpPr>
            <a:stCxn id="61" idx="3"/>
          </p:cNvCxnSpPr>
          <p:nvPr/>
        </p:nvCxnSpPr>
        <p:spPr>
          <a:xfrm flipV="1">
            <a:off x="1295400" y="1939252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120C8879-A646-4DB2-9AA6-7A756E03AEDB}"/>
              </a:ext>
            </a:extLst>
          </p:cNvPr>
          <p:cNvCxnSpPr>
            <a:cxnSpLocks/>
          </p:cNvCxnSpPr>
          <p:nvPr/>
        </p:nvCxnSpPr>
        <p:spPr>
          <a:xfrm>
            <a:off x="2057400" y="903211"/>
            <a:ext cx="26810" cy="389738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9A84CAF0-7A9B-4D86-A95D-94BFA1DD0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298" y="1652140"/>
            <a:ext cx="867823" cy="7322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D32A2A05-BC20-4638-A1DC-ABDA3167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591" y="2873764"/>
            <a:ext cx="867823" cy="73222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="" xmlns:a16="http://schemas.microsoft.com/office/drawing/2014/main" id="{3DAFF89C-6CBB-4287-8E11-FCAD50561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655" y="2866538"/>
            <a:ext cx="867823" cy="732225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508D005A-F787-48E1-865D-6076AE355F74}"/>
              </a:ext>
            </a:extLst>
          </p:cNvPr>
          <p:cNvCxnSpPr/>
          <p:nvPr/>
        </p:nvCxnSpPr>
        <p:spPr>
          <a:xfrm flipV="1">
            <a:off x="1322210" y="3276563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0396F2AF-8AEE-40CF-840F-38227057B626}"/>
              </a:ext>
            </a:extLst>
          </p:cNvPr>
          <p:cNvCxnSpPr>
            <a:cxnSpLocks/>
          </p:cNvCxnSpPr>
          <p:nvPr/>
        </p:nvCxnSpPr>
        <p:spPr>
          <a:xfrm flipV="1">
            <a:off x="4291779" y="1989341"/>
            <a:ext cx="510036" cy="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4CD4794-B4AF-4EC1-9664-742D6E8ED2D6}"/>
              </a:ext>
            </a:extLst>
          </p:cNvPr>
          <p:cNvSpPr txBox="1"/>
          <p:nvPr/>
        </p:nvSpPr>
        <p:spPr>
          <a:xfrm>
            <a:off x="5660468" y="1750863"/>
            <a:ext cx="125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Watson Image processing service</a:t>
            </a:r>
            <a:endParaRPr lang="en-IN" sz="105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B241B205-1BCF-4B8A-B734-E3EA5230974B}"/>
              </a:ext>
            </a:extLst>
          </p:cNvPr>
          <p:cNvCxnSpPr>
            <a:cxnSpLocks/>
          </p:cNvCxnSpPr>
          <p:nvPr/>
        </p:nvCxnSpPr>
        <p:spPr>
          <a:xfrm>
            <a:off x="4648200" y="1344363"/>
            <a:ext cx="0" cy="345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F1EB1EF4-CD63-4731-A972-F22D8FBC58B0}"/>
              </a:ext>
            </a:extLst>
          </p:cNvPr>
          <p:cNvCxnSpPr>
            <a:cxnSpLocks/>
          </p:cNvCxnSpPr>
          <p:nvPr/>
        </p:nvCxnSpPr>
        <p:spPr>
          <a:xfrm flipH="1">
            <a:off x="4286104" y="2143365"/>
            <a:ext cx="490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C4BB6D24-9C23-4148-9E57-AEA783146388}"/>
              </a:ext>
            </a:extLst>
          </p:cNvPr>
          <p:cNvCxnSpPr>
            <a:cxnSpLocks/>
          </p:cNvCxnSpPr>
          <p:nvPr/>
        </p:nvCxnSpPr>
        <p:spPr>
          <a:xfrm>
            <a:off x="4255959" y="3102141"/>
            <a:ext cx="629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4058ABDB-17C5-44B6-9F4F-986B68586FF2}"/>
              </a:ext>
            </a:extLst>
          </p:cNvPr>
          <p:cNvCxnSpPr>
            <a:cxnSpLocks/>
          </p:cNvCxnSpPr>
          <p:nvPr/>
        </p:nvCxnSpPr>
        <p:spPr>
          <a:xfrm>
            <a:off x="5739299" y="3102141"/>
            <a:ext cx="6892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A68AFFDE-69F0-40B8-B0A6-7430E39FC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864" y="2878461"/>
            <a:ext cx="867823" cy="732225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8323A71D-0A90-436C-9534-6B6E3DEF433B}"/>
              </a:ext>
            </a:extLst>
          </p:cNvPr>
          <p:cNvCxnSpPr>
            <a:cxnSpLocks/>
          </p:cNvCxnSpPr>
          <p:nvPr/>
        </p:nvCxnSpPr>
        <p:spPr>
          <a:xfrm>
            <a:off x="7274687" y="3094188"/>
            <a:ext cx="6892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FBF509DF-1599-4179-993A-90C26315748B}"/>
              </a:ext>
            </a:extLst>
          </p:cNvPr>
          <p:cNvCxnSpPr>
            <a:cxnSpLocks/>
          </p:cNvCxnSpPr>
          <p:nvPr/>
        </p:nvCxnSpPr>
        <p:spPr>
          <a:xfrm flipH="1">
            <a:off x="7242409" y="3325181"/>
            <a:ext cx="732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FD7A6081-95DC-4D69-855A-584434A34B13}"/>
              </a:ext>
            </a:extLst>
          </p:cNvPr>
          <p:cNvCxnSpPr>
            <a:cxnSpLocks/>
          </p:cNvCxnSpPr>
          <p:nvPr/>
        </p:nvCxnSpPr>
        <p:spPr>
          <a:xfrm flipH="1">
            <a:off x="5682121" y="3346733"/>
            <a:ext cx="732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9480EC0C-CCD8-4A81-8E7A-100739165C8E}"/>
              </a:ext>
            </a:extLst>
          </p:cNvPr>
          <p:cNvCxnSpPr>
            <a:cxnSpLocks/>
          </p:cNvCxnSpPr>
          <p:nvPr/>
        </p:nvCxnSpPr>
        <p:spPr>
          <a:xfrm flipH="1" flipV="1">
            <a:off x="4255959" y="3343140"/>
            <a:ext cx="6046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5B5B1BE3-A4AC-4DD5-8AE2-A97C89B06AF8}"/>
              </a:ext>
            </a:extLst>
          </p:cNvPr>
          <p:cNvSpPr txBox="1"/>
          <p:nvPr/>
        </p:nvSpPr>
        <p:spPr>
          <a:xfrm>
            <a:off x="4863562" y="3581400"/>
            <a:ext cx="821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Watson Chatbot</a:t>
            </a:r>
            <a:endParaRPr lang="en-IN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A0DECA8-8CB5-406B-A6AC-0A44D2F37EE8}"/>
              </a:ext>
            </a:extLst>
          </p:cNvPr>
          <p:cNvSpPr txBox="1"/>
          <p:nvPr/>
        </p:nvSpPr>
        <p:spPr>
          <a:xfrm>
            <a:off x="6320481" y="3618664"/>
            <a:ext cx="1038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Watson</a:t>
            </a:r>
          </a:p>
          <a:p>
            <a:r>
              <a:rPr lang="en-US" sz="1050" dirty="0"/>
              <a:t> Speech to text</a:t>
            </a:r>
            <a:endParaRPr lang="en-IN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E9B5B7EF-FC1D-4275-8AA9-DA2BFB8E3B7F}"/>
              </a:ext>
            </a:extLst>
          </p:cNvPr>
          <p:cNvSpPr txBox="1"/>
          <p:nvPr/>
        </p:nvSpPr>
        <p:spPr>
          <a:xfrm>
            <a:off x="7974655" y="3629985"/>
            <a:ext cx="8678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Watson Translator</a:t>
            </a:r>
            <a:endParaRPr lang="en-IN" sz="105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20CCB8E-C47C-40CB-89A8-7C06C5ED3B6F}"/>
              </a:ext>
            </a:extLst>
          </p:cNvPr>
          <p:cNvSpPr txBox="1"/>
          <p:nvPr/>
        </p:nvSpPr>
        <p:spPr>
          <a:xfrm>
            <a:off x="3562466" y="948665"/>
            <a:ext cx="419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powered by IBM Cloud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5B6E8459-100B-4483-ABEC-2CB1B8EC0AB8}"/>
              </a:ext>
            </a:extLst>
          </p:cNvPr>
          <p:cNvSpPr txBox="1"/>
          <p:nvPr/>
        </p:nvSpPr>
        <p:spPr>
          <a:xfrm>
            <a:off x="110435" y="1098057"/>
            <a:ext cx="194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Food Provider (Donor)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F4462635-5575-4A1E-B33E-611BA5CF258C}"/>
              </a:ext>
            </a:extLst>
          </p:cNvPr>
          <p:cNvSpPr txBox="1"/>
          <p:nvPr/>
        </p:nvSpPr>
        <p:spPr>
          <a:xfrm>
            <a:off x="66162" y="3761228"/>
            <a:ext cx="2061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Food Consumer (NGO)</a:t>
            </a:r>
            <a:endParaRPr lang="en-IN" sz="1400" b="1" dirty="0">
              <a:solidFill>
                <a:srgbClr val="00206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45403F8-B187-4356-BFD0-534FE53E607F}"/>
              </a:ext>
            </a:extLst>
          </p:cNvPr>
          <p:cNvSpPr txBox="1"/>
          <p:nvPr/>
        </p:nvSpPr>
        <p:spPr>
          <a:xfrm>
            <a:off x="2765925" y="3618664"/>
            <a:ext cx="106255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2201B71C-1C16-4618-94E7-5E6DCC207EC8}"/>
              </a:ext>
            </a:extLst>
          </p:cNvPr>
          <p:cNvSpPr txBox="1"/>
          <p:nvPr/>
        </p:nvSpPr>
        <p:spPr>
          <a:xfrm>
            <a:off x="2438400" y="4343400"/>
            <a:ext cx="181755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Cloudant</a:t>
            </a:r>
            <a:r>
              <a:rPr lang="en-US" dirty="0"/>
              <a:t> DB</a:t>
            </a:r>
            <a:endParaRPr lang="en-IN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05A2832B-8A0A-4EEF-AC91-F39FD966AD61}"/>
              </a:ext>
            </a:extLst>
          </p:cNvPr>
          <p:cNvCxnSpPr/>
          <p:nvPr/>
        </p:nvCxnSpPr>
        <p:spPr>
          <a:xfrm>
            <a:off x="3347177" y="3962569"/>
            <a:ext cx="0" cy="380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009CCE6C-6D06-4D1E-86ED-F6DD25D1AD5B}"/>
              </a:ext>
            </a:extLst>
          </p:cNvPr>
          <p:cNvSpPr txBox="1"/>
          <p:nvPr/>
        </p:nvSpPr>
        <p:spPr>
          <a:xfrm>
            <a:off x="1258653" y="1638263"/>
            <a:ext cx="33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</a:t>
            </a:r>
            <a:endParaRPr lang="en-IN" sz="1400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52EE14F-B994-4226-9188-B2CE24C9CE8C}"/>
              </a:ext>
            </a:extLst>
          </p:cNvPr>
          <p:cNvSpPr txBox="1"/>
          <p:nvPr/>
        </p:nvSpPr>
        <p:spPr>
          <a:xfrm rot="10800000" flipV="1">
            <a:off x="1301039" y="2990657"/>
            <a:ext cx="22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1</a:t>
            </a:r>
            <a:endParaRPr lang="en-IN" sz="1400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F7496DDE-DF0E-4070-8CFF-E74C68153846}"/>
              </a:ext>
            </a:extLst>
          </p:cNvPr>
          <p:cNvSpPr txBox="1"/>
          <p:nvPr/>
        </p:nvSpPr>
        <p:spPr>
          <a:xfrm>
            <a:off x="2195462" y="1344363"/>
            <a:ext cx="45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1a</a:t>
            </a:r>
            <a:endParaRPr lang="en-IN" sz="1400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099E92EF-41C1-4423-BDBE-CF7FEC5EEE19}"/>
              </a:ext>
            </a:extLst>
          </p:cNvPr>
          <p:cNvSpPr txBox="1"/>
          <p:nvPr/>
        </p:nvSpPr>
        <p:spPr>
          <a:xfrm rot="10800000" flipV="1">
            <a:off x="2147963" y="3717739"/>
            <a:ext cx="62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2a, 2b</a:t>
            </a:r>
            <a:endParaRPr lang="en-IN" sz="1400" dirty="0">
              <a:solidFill>
                <a:schemeClr val="accen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70A7D47-1055-45C9-A4CF-8C9E013F3344}"/>
              </a:ext>
            </a:extLst>
          </p:cNvPr>
          <p:cNvSpPr txBox="1"/>
          <p:nvPr/>
        </p:nvSpPr>
        <p:spPr>
          <a:xfrm>
            <a:off x="5066791" y="1352146"/>
            <a:ext cx="45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1b</a:t>
            </a:r>
            <a:endParaRPr lang="en-IN" sz="14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AE70B2C-CE0A-45FE-A955-6C8D47D56E4D}"/>
              </a:ext>
            </a:extLst>
          </p:cNvPr>
          <p:cNvSpPr txBox="1"/>
          <p:nvPr/>
        </p:nvSpPr>
        <p:spPr>
          <a:xfrm rot="10800000" flipV="1">
            <a:off x="6612127" y="4029320"/>
            <a:ext cx="45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2c</a:t>
            </a:r>
            <a:endParaRPr lang="en-IN" sz="1400" dirty="0">
              <a:solidFill>
                <a:schemeClr val="accent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BBF3E9F9-9C9B-4A45-A970-9090EC9971D4}"/>
              </a:ext>
            </a:extLst>
          </p:cNvPr>
          <p:cNvCxnSpPr>
            <a:cxnSpLocks/>
          </p:cNvCxnSpPr>
          <p:nvPr/>
        </p:nvCxnSpPr>
        <p:spPr>
          <a:xfrm>
            <a:off x="6914691" y="4197319"/>
            <a:ext cx="177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B19FAC52-4F9B-4C16-8D34-A21FCC9E2974}"/>
              </a:ext>
            </a:extLst>
          </p:cNvPr>
          <p:cNvCxnSpPr>
            <a:cxnSpLocks/>
          </p:cNvCxnSpPr>
          <p:nvPr/>
        </p:nvCxnSpPr>
        <p:spPr>
          <a:xfrm flipH="1">
            <a:off x="4776984" y="4184084"/>
            <a:ext cx="1877407" cy="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58AAED7D-4833-429B-9015-0E9588050685}"/>
              </a:ext>
            </a:extLst>
          </p:cNvPr>
          <p:cNvCxnSpPr>
            <a:cxnSpLocks/>
          </p:cNvCxnSpPr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061B3034-9D80-4077-AAED-56940AF66FA4}"/>
              </a:ext>
            </a:extLst>
          </p:cNvPr>
          <p:cNvCxnSpPr/>
          <p:nvPr/>
        </p:nvCxnSpPr>
        <p:spPr>
          <a:xfrm>
            <a:off x="0" y="9032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451F9B1B-B06B-455E-87AB-8200D9C63597}"/>
              </a:ext>
            </a:extLst>
          </p:cNvPr>
          <p:cNvCxnSpPr/>
          <p:nvPr/>
        </p:nvCxnSpPr>
        <p:spPr>
          <a:xfrm>
            <a:off x="2057400" y="1344363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18" y="1626481"/>
            <a:ext cx="2102861" cy="1878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5392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150324B-809C-4D90-AD1C-652DF465C19E}"/>
              </a:ext>
            </a:extLst>
          </p:cNvPr>
          <p:cNvSpPr txBox="1">
            <a:spLocks/>
          </p:cNvSpPr>
          <p:nvPr/>
        </p:nvSpPr>
        <p:spPr>
          <a:xfrm>
            <a:off x="3657600" y="3143059"/>
            <a:ext cx="2667000" cy="3286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Mobile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Watson Chatbot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Image processing using Watson image processing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/>
              <a:t>Location </a:t>
            </a:r>
            <a:r>
              <a:rPr lang="en-US" sz="1800" smtClean="0"/>
              <a:t>based distribution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DBA1363-A2E9-43C6-9FFF-D11CC362FABA}"/>
              </a:ext>
            </a:extLst>
          </p:cNvPr>
          <p:cNvSpPr txBox="1">
            <a:spLocks/>
          </p:cNvSpPr>
          <p:nvPr/>
        </p:nvSpPr>
        <p:spPr>
          <a:xfrm>
            <a:off x="6324600" y="3143059"/>
            <a:ext cx="2667000" cy="298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Support of 2 more languages using Watson translator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Watson chatbot extended to accept audio as input use the Watson Speech to text to process audio</a:t>
            </a:r>
            <a:endParaRPr lang="en-IN" sz="1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DDAF5611-9729-4A9C-BC7F-C949F424E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462946"/>
              </p:ext>
            </p:extLst>
          </p:nvPr>
        </p:nvGraphicFramePr>
        <p:xfrm>
          <a:off x="571500" y="1295400"/>
          <a:ext cx="8001000" cy="180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CD05056-4921-41B9-8D23-ADD77F94E509}"/>
              </a:ext>
            </a:extLst>
          </p:cNvPr>
          <p:cNvSpPr txBox="1">
            <a:spLocks/>
          </p:cNvSpPr>
          <p:nvPr/>
        </p:nvSpPr>
        <p:spPr>
          <a:xfrm>
            <a:off x="762000" y="3143059"/>
            <a:ext cx="2667000" cy="298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Web Application hosted on IBM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Language support  - </a:t>
            </a:r>
            <a:r>
              <a:rPr lang="en-US" sz="1800" dirty="0" err="1"/>
              <a:t>english</a:t>
            </a:r>
            <a:endParaRPr lang="en-US" sz="1800" dirty="0"/>
          </a:p>
        </p:txBody>
      </p:sp>
      <p:sp>
        <p:nvSpPr>
          <p:cNvPr id="7" name="Arrow: Striped Right 1">
            <a:extLst>
              <a:ext uri="{FF2B5EF4-FFF2-40B4-BE49-F238E27FC236}">
                <a16:creationId xmlns="" xmlns:a16="http://schemas.microsoft.com/office/drawing/2014/main" id="{78A6333C-09F1-4F79-8848-98C39CCA936E}"/>
              </a:ext>
            </a:extLst>
          </p:cNvPr>
          <p:cNvSpPr/>
          <p:nvPr/>
        </p:nvSpPr>
        <p:spPr>
          <a:xfrm>
            <a:off x="1485900" y="5616767"/>
            <a:ext cx="6172200" cy="1013137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2D050"/>
              </a:gs>
              <a:gs pos="83000">
                <a:srgbClr val="92D05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FF18AAD-3172-4EEF-A847-4AB6918B1E10}"/>
              </a:ext>
            </a:extLst>
          </p:cNvPr>
          <p:cNvSpPr txBox="1"/>
          <p:nvPr/>
        </p:nvSpPr>
        <p:spPr>
          <a:xfrm>
            <a:off x="0" y="5708481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Feedi</a:t>
            </a:r>
            <a:endParaRPr lang="en-US" b="1" dirty="0"/>
          </a:p>
          <a:p>
            <a:pPr algn="ctr"/>
            <a:r>
              <a:rPr lang="en-US" sz="1600" b="1" dirty="0"/>
              <a:t>Web Application</a:t>
            </a:r>
            <a:endParaRPr lang="en-IN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6858000" y="5816202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Feedi</a:t>
            </a:r>
            <a:endParaRPr lang="en-US" b="1" dirty="0"/>
          </a:p>
          <a:p>
            <a:pPr algn="ctr"/>
            <a:r>
              <a:rPr lang="en-US" b="1" dirty="0"/>
              <a:t>Food Kiosk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530DC18-D2BA-40DF-A62A-D5B1DDFD7085}"/>
              </a:ext>
            </a:extLst>
          </p:cNvPr>
          <p:cNvSpPr/>
          <p:nvPr/>
        </p:nvSpPr>
        <p:spPr>
          <a:xfrm>
            <a:off x="685800" y="228600"/>
            <a:ext cx="7391400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FF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Feedi</a:t>
            </a:r>
            <a:r>
              <a:rPr lang="en-US" sz="4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glow rad="139700">
                    <a:srgbClr val="FFFF00">
                      <a:alpha val="40000"/>
                    </a:srgbClr>
                  </a:glow>
                </a:effectLst>
              </a:rPr>
              <a:t> : Solution Roadmap</a:t>
            </a:r>
          </a:p>
        </p:txBody>
      </p:sp>
    </p:spTree>
    <p:extLst>
      <p:ext uri="{BB962C8B-B14F-4D97-AF65-F5344CB8AC3E}">
        <p14:creationId xmlns:p14="http://schemas.microsoft.com/office/powerpoint/2010/main" val="22517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341588"/>
            <a:ext cx="1850200" cy="20204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07583"/>
            <a:ext cx="1850200" cy="2209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96936"/>
            <a:ext cx="1676400" cy="20950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64" y="3768836"/>
            <a:ext cx="1579418" cy="22442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-287173" y="2480695"/>
            <a:ext cx="320040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Khushi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9018" y="2655776"/>
            <a:ext cx="3144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Anjali</a:t>
            </a:r>
          </a:p>
          <a:p>
            <a:pPr algn="ctr"/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66370" y="6006266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Ananya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 S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ingh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744373" y="60450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Rabab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atma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4273" y="60448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Shalini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umari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18" y="3730090"/>
            <a:ext cx="2133600" cy="23217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3168679" y="92217"/>
            <a:ext cx="2797691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6699"/>
                </a:solidFill>
              </a:rPr>
              <a:t>CONNECT TECH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Feedi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” Family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6699"/>
              </a:solidFill>
            </a:endParaRPr>
          </a:p>
          <a:p>
            <a:pPr algn="ctr"/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6699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6201" y="3115863"/>
            <a:ext cx="4020071" cy="461665"/>
          </a:xfrm>
          <a:prstGeom prst="rect">
            <a:avLst/>
          </a:prstGeom>
          <a:effectLst>
            <a:glow rad="101600">
              <a:srgbClr val="00B0F0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cs typeface="Adobe Hebrew" pitchFamily="18" charset="-79"/>
              </a:rPr>
              <a:t>PATNA</a:t>
            </a:r>
            <a:r>
              <a:rPr lang="en-US" sz="2400" b="1" i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Adobe Hebrew" pitchFamily="18" charset="-79"/>
                <a:cs typeface="Adobe Hebrew" pitchFamily="18" charset="-79"/>
              </a:rPr>
              <a:t> </a:t>
            </a:r>
            <a:r>
              <a:rPr lang="en-US" sz="2400" b="1" i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cs typeface="Adobe Hebrew" pitchFamily="18" charset="-79"/>
              </a:rPr>
              <a:t>WOMEN’S COLLEGE</a:t>
            </a:r>
            <a:endParaRPr lang="en-US" sz="2400" b="1" i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cs typeface="Adobe Hebrew" pitchFamily="18" charset="-79"/>
            </a:endParaRPr>
          </a:p>
        </p:txBody>
      </p:sp>
      <p:sp>
        <p:nvSpPr>
          <p:cNvPr id="4" name="AutoShape 2" descr="Patna Womens College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Patna Womens College | Linked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64" y="1351821"/>
            <a:ext cx="1579418" cy="165789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3175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6897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6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226</Words>
  <Application>Microsoft Office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BFIL</dc:creator>
  <cp:lastModifiedBy>DEll</cp:lastModifiedBy>
  <cp:revision>107</cp:revision>
  <dcterms:created xsi:type="dcterms:W3CDTF">2021-07-18T14:22:11Z</dcterms:created>
  <dcterms:modified xsi:type="dcterms:W3CDTF">2021-07-31T16:56:31Z</dcterms:modified>
</cp:coreProperties>
</file>