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80" r:id="rId4"/>
  </p:sldMasterIdLst>
  <p:notesMasterIdLst>
    <p:notesMasterId r:id="rId10"/>
  </p:notesMasterIdLst>
  <p:handoutMasterIdLst>
    <p:handoutMasterId r:id="rId11"/>
  </p:handoutMasterIdLst>
  <p:sldIdLst>
    <p:sldId id="303" r:id="rId5"/>
    <p:sldId id="300" r:id="rId6"/>
    <p:sldId id="301" r:id="rId7"/>
    <p:sldId id="302" r:id="rId8"/>
    <p:sldId id="30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264" userDrawn="1">
          <p15:clr>
            <a:srgbClr val="A4A3A4"/>
          </p15:clr>
        </p15:guide>
        <p15:guide id="2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CFD"/>
    <a:srgbClr val="C1CCF6"/>
    <a:srgbClr val="D5BAEB"/>
    <a:srgbClr val="8E9DEF"/>
    <a:srgbClr val="A6EDD2"/>
    <a:srgbClr val="A3E6FF"/>
    <a:srgbClr val="FFFFFF"/>
    <a:srgbClr val="E0B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6357" autoAdjust="0"/>
  </p:normalViewPr>
  <p:slideViewPr>
    <p:cSldViewPr snapToGrid="0">
      <p:cViewPr varScale="1">
        <p:scale>
          <a:sx n="82" d="100"/>
          <a:sy n="82" d="100"/>
        </p:scale>
        <p:origin x="936" y="67"/>
      </p:cViewPr>
      <p:guideLst>
        <p:guide pos="6264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2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12/3/2024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42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12/3/2024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866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12/3/2024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737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ganizationa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1534-9D13-43E9-BC8B-5694C2852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37" y="308698"/>
            <a:ext cx="5238313" cy="670789"/>
          </a:xfrm>
        </p:spPr>
        <p:txBody>
          <a:bodyPr bIns="0" anchor="b">
            <a:noAutofit/>
          </a:bodyPr>
          <a:lstStyle>
            <a:lvl1pPr>
              <a:defRPr sz="36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3C82E0-1F49-4A07-A8B3-E2F2CBAC03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736" y="979487"/>
            <a:ext cx="4639657" cy="365126"/>
          </a:xfrm>
        </p:spPr>
        <p:txBody>
          <a:bodyPr tIns="0"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23F05332-AB09-36DC-23BC-7C089F4376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8089" y="2457980"/>
            <a:ext cx="1828800" cy="717550"/>
          </a:xfrm>
          <a:solidFill>
            <a:schemeClr val="accent4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E0A4968C-C9EF-95A7-24CA-1A013804DC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8909" y="280151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52">
            <a:extLst>
              <a:ext uri="{FF2B5EF4-FFF2-40B4-BE49-F238E27FC236}">
                <a16:creationId xmlns:a16="http://schemas.microsoft.com/office/drawing/2014/main" id="{BAF1A852-6DE4-751B-C832-57A993BCEB6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5288" y="3365835"/>
            <a:ext cx="1371601" cy="71755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0" tIns="64008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54">
            <a:extLst>
              <a:ext uri="{FF2B5EF4-FFF2-40B4-BE49-F238E27FC236}">
                <a16:creationId xmlns:a16="http://schemas.microsoft.com/office/drawing/2014/main" id="{06727DBC-C7B5-C525-9C6E-4D162DC21BD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9838" y="3774511"/>
            <a:ext cx="1363372" cy="291754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52">
            <a:extLst>
              <a:ext uri="{FF2B5EF4-FFF2-40B4-BE49-F238E27FC236}">
                <a16:creationId xmlns:a16="http://schemas.microsoft.com/office/drawing/2014/main" id="{BF192749-E649-0568-1B46-3A92022E48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288" y="4199099"/>
            <a:ext cx="1371601" cy="71755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54">
            <a:extLst>
              <a:ext uri="{FF2B5EF4-FFF2-40B4-BE49-F238E27FC236}">
                <a16:creationId xmlns:a16="http://schemas.microsoft.com/office/drawing/2014/main" id="{FA2A5EEF-8844-36D9-8EA5-96BE67D7228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9710" y="4607775"/>
            <a:ext cx="1363372" cy="291754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252C1DCB-178A-D612-9896-45AA289B9A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63138" y="2457980"/>
            <a:ext cx="1828800" cy="717550"/>
          </a:xfrm>
          <a:solidFill>
            <a:schemeClr val="accent1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54">
            <a:extLst>
              <a:ext uri="{FF2B5EF4-FFF2-40B4-BE49-F238E27FC236}">
                <a16:creationId xmlns:a16="http://schemas.microsoft.com/office/drawing/2014/main" id="{694E069D-D467-CAA5-AF27-B0213F60AD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55418" y="280151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52">
            <a:extLst>
              <a:ext uri="{FF2B5EF4-FFF2-40B4-BE49-F238E27FC236}">
                <a16:creationId xmlns:a16="http://schemas.microsoft.com/office/drawing/2014/main" id="{3F032376-C2CA-10DF-1A75-895804A2070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20337" y="3371198"/>
            <a:ext cx="1371601" cy="71755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54">
            <a:extLst>
              <a:ext uri="{FF2B5EF4-FFF2-40B4-BE49-F238E27FC236}">
                <a16:creationId xmlns:a16="http://schemas.microsoft.com/office/drawing/2014/main" id="{23A81A1A-928C-7B51-67CA-9DD2CDD2815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14262" y="3717361"/>
            <a:ext cx="1363372" cy="354267"/>
          </a:xfrm>
        </p:spPr>
        <p:txBody>
          <a:bodyPr lIns="0" tIns="0" r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52">
            <a:extLst>
              <a:ext uri="{FF2B5EF4-FFF2-40B4-BE49-F238E27FC236}">
                <a16:creationId xmlns:a16="http://schemas.microsoft.com/office/drawing/2014/main" id="{B2ED2AF3-9E65-8653-68B0-1D0BF3090F7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20337" y="4196440"/>
            <a:ext cx="1371601" cy="71755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Text Placeholder 54">
            <a:extLst>
              <a:ext uri="{FF2B5EF4-FFF2-40B4-BE49-F238E27FC236}">
                <a16:creationId xmlns:a16="http://schemas.microsoft.com/office/drawing/2014/main" id="{226E3F41-33F4-AE56-68CC-E20546806E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19490" y="4542603"/>
            <a:ext cx="1363372" cy="354267"/>
          </a:xfrm>
        </p:spPr>
        <p:txBody>
          <a:bodyPr lIns="0" tIns="0" r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6" name="Text Placeholder 52">
            <a:extLst>
              <a:ext uri="{FF2B5EF4-FFF2-40B4-BE49-F238E27FC236}">
                <a16:creationId xmlns:a16="http://schemas.microsoft.com/office/drawing/2014/main" id="{AF272F13-6A52-5B74-0F02-F4E1AC9F53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720337" y="5040152"/>
            <a:ext cx="1371601" cy="71755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7" name="Text Placeholder 54">
            <a:extLst>
              <a:ext uri="{FF2B5EF4-FFF2-40B4-BE49-F238E27FC236}">
                <a16:creationId xmlns:a16="http://schemas.microsoft.com/office/drawing/2014/main" id="{D02EA425-8656-A3C8-EE0E-710BAB7D58C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11114" y="5386315"/>
            <a:ext cx="1363372" cy="354267"/>
          </a:xfrm>
        </p:spPr>
        <p:txBody>
          <a:bodyPr lIns="0" tIns="0" r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52">
            <a:extLst>
              <a:ext uri="{FF2B5EF4-FFF2-40B4-BE49-F238E27FC236}">
                <a16:creationId xmlns:a16="http://schemas.microsoft.com/office/drawing/2014/main" id="{AAB11ECA-BCA8-9C22-50B4-399A26340B2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20337" y="5886050"/>
            <a:ext cx="1371601" cy="71755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9" name="Text Placeholder 54">
            <a:extLst>
              <a:ext uri="{FF2B5EF4-FFF2-40B4-BE49-F238E27FC236}">
                <a16:creationId xmlns:a16="http://schemas.microsoft.com/office/drawing/2014/main" id="{8D75E07E-A65E-13BF-20A0-92C3E56C652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722582" y="6232213"/>
            <a:ext cx="1363372" cy="354267"/>
          </a:xfrm>
        </p:spPr>
        <p:txBody>
          <a:bodyPr lIns="0" tIns="0" r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BA39D87F-0F57-8051-BC53-21C76607BC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6363" y="1073150"/>
            <a:ext cx="1828800" cy="717550"/>
          </a:xfrm>
          <a:solidFill>
            <a:schemeClr val="bg2">
              <a:lumMod val="95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4BD9D20E-1CED-AAF2-BD65-81D2E1A78FB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183" y="141668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0AFC0C3-DFF9-04CF-469C-28353892DA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10709" y="2457980"/>
            <a:ext cx="1828800" cy="717550"/>
          </a:xfrm>
          <a:solidFill>
            <a:schemeClr val="accent2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4">
            <a:extLst>
              <a:ext uri="{FF2B5EF4-FFF2-40B4-BE49-F238E27FC236}">
                <a16:creationId xmlns:a16="http://schemas.microsoft.com/office/drawing/2014/main" id="{2F91F985-8052-BC50-9071-4F94BA229F4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21529" y="280151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52">
            <a:extLst>
              <a:ext uri="{FF2B5EF4-FFF2-40B4-BE49-F238E27FC236}">
                <a16:creationId xmlns:a16="http://schemas.microsoft.com/office/drawing/2014/main" id="{E033D854-6589-A502-E00E-6899CDDBEDC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667908" y="3357939"/>
            <a:ext cx="1371601" cy="717550"/>
          </a:xfrm>
          <a:solidFill>
            <a:schemeClr val="accent2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1" name="Text Placeholder 54">
            <a:extLst>
              <a:ext uri="{FF2B5EF4-FFF2-40B4-BE49-F238E27FC236}">
                <a16:creationId xmlns:a16="http://schemas.microsoft.com/office/drawing/2014/main" id="{95C38672-A198-1017-3C7B-1648B814165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0667" y="3704102"/>
            <a:ext cx="1363372" cy="35426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5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151BDB62-1FFE-EE54-1CA1-F8276F6FDC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0138" y="2457980"/>
            <a:ext cx="1828800" cy="717550"/>
          </a:xfrm>
          <a:solidFill>
            <a:schemeClr val="accent3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54">
            <a:extLst>
              <a:ext uri="{FF2B5EF4-FFF2-40B4-BE49-F238E27FC236}">
                <a16:creationId xmlns:a16="http://schemas.microsoft.com/office/drawing/2014/main" id="{A963B55F-12B6-A2BF-8F36-5971DD01BBE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80958" y="280151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52">
            <a:extLst>
              <a:ext uri="{FF2B5EF4-FFF2-40B4-BE49-F238E27FC236}">
                <a16:creationId xmlns:a16="http://schemas.microsoft.com/office/drawing/2014/main" id="{B571A34F-7F74-D8A8-50F2-435BCE8ED48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627337" y="3357939"/>
            <a:ext cx="1371601" cy="717550"/>
          </a:xfrm>
          <a:solidFill>
            <a:schemeClr val="accent3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3" name="Text Placeholder 54">
            <a:extLst>
              <a:ext uri="{FF2B5EF4-FFF2-40B4-BE49-F238E27FC236}">
                <a16:creationId xmlns:a16="http://schemas.microsoft.com/office/drawing/2014/main" id="{E8F1DAAE-C1FB-F64E-50B6-F9B797B65E5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633504" y="3704102"/>
            <a:ext cx="1363372" cy="35426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5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52">
            <a:extLst>
              <a:ext uri="{FF2B5EF4-FFF2-40B4-BE49-F238E27FC236}">
                <a16:creationId xmlns:a16="http://schemas.microsoft.com/office/drawing/2014/main" id="{A47FCBB4-440E-68D8-9C0C-3401B15A6E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0579" y="2457980"/>
            <a:ext cx="1828800" cy="717550"/>
          </a:xfrm>
          <a:solidFill>
            <a:schemeClr val="accent6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54">
            <a:extLst>
              <a:ext uri="{FF2B5EF4-FFF2-40B4-BE49-F238E27FC236}">
                <a16:creationId xmlns:a16="http://schemas.microsoft.com/office/drawing/2014/main" id="{9204EB5C-C435-F6E1-2FDE-163E3CB1C5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31399" y="280151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4" name="Text Placeholder 52">
            <a:extLst>
              <a:ext uri="{FF2B5EF4-FFF2-40B4-BE49-F238E27FC236}">
                <a16:creationId xmlns:a16="http://schemas.microsoft.com/office/drawing/2014/main" id="{F60E31F9-09A8-D36B-F31E-5D9F6A10780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577778" y="3348715"/>
            <a:ext cx="1371601" cy="717550"/>
          </a:xfrm>
          <a:solidFill>
            <a:schemeClr val="accent6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5" name="Text Placeholder 54">
            <a:extLst>
              <a:ext uri="{FF2B5EF4-FFF2-40B4-BE49-F238E27FC236}">
                <a16:creationId xmlns:a16="http://schemas.microsoft.com/office/drawing/2014/main" id="{153F6B4E-43CD-FE67-A4F8-970E8822378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585600" y="3704102"/>
            <a:ext cx="1363372" cy="345043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6" name="Text Placeholder 52">
            <a:extLst>
              <a:ext uri="{FF2B5EF4-FFF2-40B4-BE49-F238E27FC236}">
                <a16:creationId xmlns:a16="http://schemas.microsoft.com/office/drawing/2014/main" id="{0E2E379D-1729-12C2-97BC-53C1307FCF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577778" y="4181979"/>
            <a:ext cx="1371601" cy="717550"/>
          </a:xfrm>
          <a:solidFill>
            <a:schemeClr val="accent6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7" name="Text Placeholder 54">
            <a:extLst>
              <a:ext uri="{FF2B5EF4-FFF2-40B4-BE49-F238E27FC236}">
                <a16:creationId xmlns:a16="http://schemas.microsoft.com/office/drawing/2014/main" id="{2A616659-5D3F-8832-A1E1-CE3F177A3D4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585472" y="4607775"/>
            <a:ext cx="1363372" cy="274634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8" name="Text Placeholder 52">
            <a:extLst>
              <a:ext uri="{FF2B5EF4-FFF2-40B4-BE49-F238E27FC236}">
                <a16:creationId xmlns:a16="http://schemas.microsoft.com/office/drawing/2014/main" id="{B6260872-20F7-40C2-EAE2-A6FBBF5D3C8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577778" y="5045035"/>
            <a:ext cx="1371601" cy="717550"/>
          </a:xfrm>
          <a:solidFill>
            <a:schemeClr val="accent6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9" name="Text Placeholder 54">
            <a:extLst>
              <a:ext uri="{FF2B5EF4-FFF2-40B4-BE49-F238E27FC236}">
                <a16:creationId xmlns:a16="http://schemas.microsoft.com/office/drawing/2014/main" id="{168EC738-2AE1-94E2-18F2-22F5315FDBE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578880" y="5386315"/>
            <a:ext cx="1363372" cy="359150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52">
            <a:extLst>
              <a:ext uri="{FF2B5EF4-FFF2-40B4-BE49-F238E27FC236}">
                <a16:creationId xmlns:a16="http://schemas.microsoft.com/office/drawing/2014/main" id="{A44C24EC-EAC9-6110-3929-CFBE6F93EA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069982" y="2457980"/>
            <a:ext cx="1828800" cy="71755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54">
            <a:extLst>
              <a:ext uri="{FF2B5EF4-FFF2-40B4-BE49-F238E27FC236}">
                <a16:creationId xmlns:a16="http://schemas.microsoft.com/office/drawing/2014/main" id="{87697604-99F4-F3ED-2CEA-028184FF5E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069981" y="2801515"/>
            <a:ext cx="1813929" cy="37401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0" name="Text Placeholder 52">
            <a:extLst>
              <a:ext uri="{FF2B5EF4-FFF2-40B4-BE49-F238E27FC236}">
                <a16:creationId xmlns:a16="http://schemas.microsoft.com/office/drawing/2014/main" id="{0C7D5DAB-306D-3C38-D6DE-71597DDC385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527181" y="3353502"/>
            <a:ext cx="1371601" cy="717550"/>
          </a:xfrm>
          <a:solidFill>
            <a:schemeClr val="accent5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1" name="Text Placeholder 54">
            <a:extLst>
              <a:ext uri="{FF2B5EF4-FFF2-40B4-BE49-F238E27FC236}">
                <a16:creationId xmlns:a16="http://schemas.microsoft.com/office/drawing/2014/main" id="{41852A99-601D-4ED7-88E6-8DAD8A699E0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535410" y="3704102"/>
            <a:ext cx="1363372" cy="349830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6813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12/3/2024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248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12/3/2024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78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12/3/2024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67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12/3/2024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133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12/3/2024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19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12/3/2024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06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12/3/2024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14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12/3/2024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570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12/3/2024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18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  <p:sldLayoutId id="214748489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C91630-BBC0-1C91-0AE5-008C0D05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64"/>
            <a:ext cx="12186556" cy="68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3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lowchart: Terminator 194">
            <a:extLst>
              <a:ext uri="{FF2B5EF4-FFF2-40B4-BE49-F238E27FC236}">
                <a16:creationId xmlns:a16="http://schemas.microsoft.com/office/drawing/2014/main" id="{C329C03B-DDD6-9F3B-339F-69EC40E03674}"/>
              </a:ext>
            </a:extLst>
          </p:cNvPr>
          <p:cNvSpPr/>
          <p:nvPr/>
        </p:nvSpPr>
        <p:spPr>
          <a:xfrm>
            <a:off x="7386992" y="683574"/>
            <a:ext cx="2137287" cy="369332"/>
          </a:xfrm>
          <a:prstGeom prst="flowChartTerminator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8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9B22BE-F49D-16A7-B264-A1C9ACD61781}"/>
              </a:ext>
            </a:extLst>
          </p:cNvPr>
          <p:cNvSpPr/>
          <p:nvPr/>
        </p:nvSpPr>
        <p:spPr>
          <a:xfrm>
            <a:off x="4441802" y="874424"/>
            <a:ext cx="2445294" cy="38908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EMPLOYEE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First name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Last name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DOB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Designation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DOJ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Department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Leave count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Bank details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Experience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Email id/Password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Employee id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/>
              <a:t>isActive</a:t>
            </a:r>
            <a:endParaRPr lang="en-US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Login/logout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Request leave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View salary slip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View/update task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B3DB50-86B9-6BB0-8390-7582ECB13268}"/>
              </a:ext>
            </a:extLst>
          </p:cNvPr>
          <p:cNvSpPr/>
          <p:nvPr/>
        </p:nvSpPr>
        <p:spPr>
          <a:xfrm>
            <a:off x="8825952" y="744287"/>
            <a:ext cx="1908144" cy="19280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SALARY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Employee id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CTC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Base pay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Health insurance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Allowances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Tax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836EF-6656-56C2-5944-AAC160FF6B95}"/>
              </a:ext>
            </a:extLst>
          </p:cNvPr>
          <p:cNvSpPr/>
          <p:nvPr/>
        </p:nvSpPr>
        <p:spPr>
          <a:xfrm>
            <a:off x="4293144" y="5342642"/>
            <a:ext cx="2302737" cy="12018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MANAGER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Assign tasks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Approve/reject leave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Project status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23511-BEC9-E38D-69FF-F1813E034A64}"/>
              </a:ext>
            </a:extLst>
          </p:cNvPr>
          <p:cNvSpPr/>
          <p:nvPr/>
        </p:nvSpPr>
        <p:spPr>
          <a:xfrm>
            <a:off x="8764432" y="4488023"/>
            <a:ext cx="1908145" cy="17092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LEAVE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Employee id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/>
              <a:t>Manager.E_ID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Date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Reason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Paid/unpaid leave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8FDA0DD-1D68-2350-331E-82559CB60E81}"/>
              </a:ext>
            </a:extLst>
          </p:cNvPr>
          <p:cNvCxnSpPr>
            <a:cxnSpLocks/>
            <a:stCxn id="5" idx="1"/>
            <a:endCxn id="2" idx="3"/>
          </p:cNvCxnSpPr>
          <p:nvPr/>
        </p:nvCxnSpPr>
        <p:spPr>
          <a:xfrm rot="10800000">
            <a:off x="6887096" y="2819860"/>
            <a:ext cx="1877336" cy="2522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3A4D580-497C-9D92-06C6-123E13D5AFC0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>
            <a:off x="6887096" y="1401072"/>
            <a:ext cx="1938856" cy="307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760DB2-2D7E-0B47-2B84-BC1E98D6465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444513" y="4765295"/>
            <a:ext cx="0" cy="577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EE7CD4-3397-7C2F-19DD-743C58B44491}"/>
              </a:ext>
            </a:extLst>
          </p:cNvPr>
          <p:cNvCxnSpPr>
            <a:cxnSpLocks/>
          </p:cNvCxnSpPr>
          <p:nvPr/>
        </p:nvCxnSpPr>
        <p:spPr>
          <a:xfrm flipH="1">
            <a:off x="6595881" y="5874251"/>
            <a:ext cx="21685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E12C60-968E-0EE2-B226-B4DF77A33862}"/>
              </a:ext>
            </a:extLst>
          </p:cNvPr>
          <p:cNvCxnSpPr>
            <a:cxnSpLocks/>
          </p:cNvCxnSpPr>
          <p:nvPr/>
        </p:nvCxnSpPr>
        <p:spPr>
          <a:xfrm>
            <a:off x="4389443" y="1094792"/>
            <a:ext cx="26085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E1D7E5-CA86-B36C-C658-8F0D26088ECA}"/>
              </a:ext>
            </a:extLst>
          </p:cNvPr>
          <p:cNvCxnSpPr/>
          <p:nvPr/>
        </p:nvCxnSpPr>
        <p:spPr>
          <a:xfrm>
            <a:off x="8534436" y="1169438"/>
            <a:ext cx="24452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7D99167-7ED1-95C8-3CD9-A3BDA31B670C}"/>
              </a:ext>
            </a:extLst>
          </p:cNvPr>
          <p:cNvCxnSpPr/>
          <p:nvPr/>
        </p:nvCxnSpPr>
        <p:spPr>
          <a:xfrm>
            <a:off x="4221866" y="5700971"/>
            <a:ext cx="24452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BD30CC6-47F9-336A-45B8-8F1125BB2148}"/>
              </a:ext>
            </a:extLst>
          </p:cNvPr>
          <p:cNvCxnSpPr/>
          <p:nvPr/>
        </p:nvCxnSpPr>
        <p:spPr>
          <a:xfrm>
            <a:off x="8227283" y="4911012"/>
            <a:ext cx="24452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9CE07A0-BAB7-D322-9830-70896E4CBF51}"/>
              </a:ext>
            </a:extLst>
          </p:cNvPr>
          <p:cNvSpPr/>
          <p:nvPr/>
        </p:nvSpPr>
        <p:spPr>
          <a:xfrm>
            <a:off x="1623527" y="868674"/>
            <a:ext cx="1522031" cy="11241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BANK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Bank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Acc.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IFSC code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7246B03-2E0B-FA40-FF7D-956F41E5D9CF}"/>
              </a:ext>
            </a:extLst>
          </p:cNvPr>
          <p:cNvCxnSpPr>
            <a:cxnSpLocks/>
          </p:cNvCxnSpPr>
          <p:nvPr/>
        </p:nvCxnSpPr>
        <p:spPr>
          <a:xfrm>
            <a:off x="1623527" y="1234753"/>
            <a:ext cx="1522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7B6872-DA14-AAF5-4C19-8D094AC477E3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3145558" y="1430732"/>
            <a:ext cx="12962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563316C-CFB7-D89F-02B1-E83D52C467C8}"/>
              </a:ext>
            </a:extLst>
          </p:cNvPr>
          <p:cNvCxnSpPr/>
          <p:nvPr/>
        </p:nvCxnSpPr>
        <p:spPr>
          <a:xfrm>
            <a:off x="4441802" y="3433665"/>
            <a:ext cx="24452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62C5C-DF92-FCDE-D410-42C2AEE2CCE0}"/>
              </a:ext>
            </a:extLst>
          </p:cNvPr>
          <p:cNvSpPr/>
          <p:nvPr/>
        </p:nvSpPr>
        <p:spPr>
          <a:xfrm>
            <a:off x="1595338" y="2428166"/>
            <a:ext cx="2244924" cy="19626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ADMIN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Add employee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Remove employee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Update employee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Send notification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Leave manage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Create salary slip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Manage expenses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31FFB1-6A5F-1040-DAA1-2454F32EA977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3840262" y="2819859"/>
            <a:ext cx="6015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451D02-BDE9-24F5-05BC-83EE94CBFF17}"/>
              </a:ext>
            </a:extLst>
          </p:cNvPr>
          <p:cNvCxnSpPr>
            <a:cxnSpLocks/>
          </p:cNvCxnSpPr>
          <p:nvPr/>
        </p:nvCxnSpPr>
        <p:spPr>
          <a:xfrm>
            <a:off x="1595338" y="2687874"/>
            <a:ext cx="22449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C9ABD5C-5880-290F-4E04-42D02C8E1A33}"/>
              </a:ext>
            </a:extLst>
          </p:cNvPr>
          <p:cNvSpPr/>
          <p:nvPr/>
        </p:nvSpPr>
        <p:spPr>
          <a:xfrm>
            <a:off x="1698174" y="5053968"/>
            <a:ext cx="2022396" cy="12018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Date &amp;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Debit/credit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Amount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3D8160-BF7D-0A87-BEB3-F4A61C549623}"/>
              </a:ext>
            </a:extLst>
          </p:cNvPr>
          <p:cNvCxnSpPr/>
          <p:nvPr/>
        </p:nvCxnSpPr>
        <p:spPr>
          <a:xfrm>
            <a:off x="1275276" y="5342642"/>
            <a:ext cx="24452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4A08F4-A80B-0BE4-7423-05E6EFB02D6B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flipV="1">
            <a:off x="2709372" y="4390769"/>
            <a:ext cx="8428" cy="663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6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539F61-2E96-B604-61CB-059DA38C4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28530"/>
              </p:ext>
            </p:extLst>
          </p:nvPr>
        </p:nvGraphicFramePr>
        <p:xfrm>
          <a:off x="1625545" y="1512889"/>
          <a:ext cx="8666120" cy="2994875"/>
        </p:xfrm>
        <a:graphic>
          <a:graphicData uri="http://schemas.openxmlformats.org/drawingml/2006/table">
            <a:tbl>
              <a:tblPr/>
              <a:tblGrid>
                <a:gridCol w="4333060">
                  <a:extLst>
                    <a:ext uri="{9D8B030D-6E8A-4147-A177-3AD203B41FA5}">
                      <a16:colId xmlns:a16="http://schemas.microsoft.com/office/drawing/2014/main" val="3702386196"/>
                    </a:ext>
                  </a:extLst>
                </a:gridCol>
                <a:gridCol w="4333060">
                  <a:extLst>
                    <a:ext uri="{9D8B030D-6E8A-4147-A177-3AD203B41FA5}">
                      <a16:colId xmlns:a16="http://schemas.microsoft.com/office/drawing/2014/main" val="2983356711"/>
                    </a:ext>
                  </a:extLst>
                </a:gridCol>
              </a:tblGrid>
              <a:tr h="256050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Abhishek Singh​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11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Bhushan Patil​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1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868596"/>
                  </a:ext>
                </a:extLst>
              </a:tr>
              <a:tr h="861493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1)Authentication &amp; Authorization of an employee​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CC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Font typeface="+mj-lt"/>
                        <a:buAutoNum type="arabicPeriod"/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Add an employee​</a:t>
                      </a:r>
                      <a:endParaRPr lang="en-US" sz="144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3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C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209978"/>
                  </a:ext>
                </a:extLst>
              </a:tr>
              <a:tr h="457864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2) Salary of an employee​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2) Update an employee​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63075"/>
                  </a:ext>
                </a:extLst>
              </a:tr>
              <a:tr h="457864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3) Leave approval of an employee​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CC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3) Relieve an employee​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C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49765"/>
                  </a:ext>
                </a:extLst>
              </a:tr>
              <a:tr h="457864"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​4) Notification</a:t>
                      </a:r>
                    </a:p>
                  </a:txBody>
                  <a:tcPr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4) Assign tasks to an employee​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16757"/>
                  </a:ext>
                </a:extLst>
              </a:tr>
              <a:tr h="254720"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</a:p>
                  </a:txBody>
                  <a:tcPr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CC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</a:p>
                  </a:txBody>
                  <a:tcPr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C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5689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7C3B82B1-231C-14E3-0AA7-AC1D9491D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4" y="2363996"/>
            <a:ext cx="115393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3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DD777EF-B593-F2A4-F6E3-41FE0B7EF566}"/>
              </a:ext>
            </a:extLst>
          </p:cNvPr>
          <p:cNvSpPr/>
          <p:nvPr/>
        </p:nvSpPr>
        <p:spPr>
          <a:xfrm>
            <a:off x="716901" y="690468"/>
            <a:ext cx="3153747" cy="4096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Gill Sans MT" panose="020B0502020104020203" pitchFamily="34" charset="0"/>
              <a:buChar char="ˉ"/>
            </a:pPr>
            <a:r>
              <a:rPr lang="en-US" sz="1200" dirty="0">
                <a:solidFill>
                  <a:schemeClr val="bg1"/>
                </a:solidFill>
              </a:rPr>
              <a:t>E.ID.: int</a:t>
            </a:r>
          </a:p>
          <a:p>
            <a:pPr marL="285750" indent="-285750">
              <a:buFont typeface="Gill Sans MT" panose="020B0502020104020203" pitchFamily="34" charset="0"/>
              <a:buChar char="ˉ"/>
            </a:pPr>
            <a:r>
              <a:rPr lang="en-US" sz="1200" dirty="0" err="1">
                <a:solidFill>
                  <a:schemeClr val="bg1"/>
                </a:solidFill>
              </a:rPr>
              <a:t>fname</a:t>
            </a:r>
            <a:r>
              <a:rPr lang="en-US" sz="1200" dirty="0">
                <a:solidFill>
                  <a:schemeClr val="bg1"/>
                </a:solidFill>
              </a:rPr>
              <a:t>: string</a:t>
            </a:r>
          </a:p>
          <a:p>
            <a:pPr marL="285750" indent="-285750">
              <a:buFont typeface="Gill Sans MT" panose="020B0502020104020203" pitchFamily="34" charset="0"/>
              <a:buChar char="ˉ"/>
            </a:pPr>
            <a:r>
              <a:rPr lang="en-US" sz="1200" dirty="0" err="1">
                <a:solidFill>
                  <a:schemeClr val="bg1"/>
                </a:solidFill>
              </a:rPr>
              <a:t>lname</a:t>
            </a:r>
            <a:r>
              <a:rPr lang="en-US" sz="1200" dirty="0">
                <a:solidFill>
                  <a:schemeClr val="bg1"/>
                </a:solidFill>
              </a:rPr>
              <a:t> : string</a:t>
            </a:r>
          </a:p>
          <a:p>
            <a:pPr marL="285750" indent="-285750">
              <a:buFont typeface="Gill Sans MT" panose="020B0502020104020203" pitchFamily="34" charset="0"/>
              <a:buChar char="ˉ"/>
            </a:pPr>
            <a:r>
              <a:rPr lang="en-US" sz="1200" dirty="0">
                <a:solidFill>
                  <a:schemeClr val="bg1"/>
                </a:solidFill>
              </a:rPr>
              <a:t>DOB: string</a:t>
            </a:r>
          </a:p>
          <a:p>
            <a:pPr marL="285750" indent="-285750">
              <a:buFont typeface="Gill Sans MT" panose="020B0502020104020203" pitchFamily="34" charset="0"/>
              <a:buChar char="ˉ"/>
            </a:pPr>
            <a:r>
              <a:rPr lang="en-US" sz="1200" dirty="0">
                <a:solidFill>
                  <a:schemeClr val="bg1"/>
                </a:solidFill>
              </a:rPr>
              <a:t>Designation: string</a:t>
            </a:r>
          </a:p>
          <a:p>
            <a:pPr marL="285750" indent="-285750">
              <a:buFont typeface="Gill Sans MT" panose="020B0502020104020203" pitchFamily="34" charset="0"/>
              <a:buChar char="ˉ"/>
            </a:pPr>
            <a:r>
              <a:rPr lang="en-US" sz="1200" dirty="0">
                <a:solidFill>
                  <a:schemeClr val="bg1"/>
                </a:solidFill>
              </a:rPr>
              <a:t>Department: string</a:t>
            </a:r>
          </a:p>
          <a:p>
            <a:pPr marL="285750" indent="-285750">
              <a:buFont typeface="Gill Sans MT" panose="020B0502020104020203" pitchFamily="34" charset="0"/>
              <a:buChar char="ˉ"/>
            </a:pPr>
            <a:r>
              <a:rPr lang="en-US" sz="1200" dirty="0">
                <a:solidFill>
                  <a:schemeClr val="bg1"/>
                </a:solidFill>
              </a:rPr>
              <a:t>Leave count: int</a:t>
            </a:r>
          </a:p>
          <a:p>
            <a:pPr marL="285750" indent="-285750">
              <a:buFont typeface="Gill Sans MT" panose="020B0502020104020203" pitchFamily="34" charset="0"/>
              <a:buChar char="ˉ"/>
            </a:pPr>
            <a:r>
              <a:rPr lang="en-US" sz="1200" dirty="0">
                <a:solidFill>
                  <a:schemeClr val="bg1"/>
                </a:solidFill>
              </a:rPr>
              <a:t>Bank details: </a:t>
            </a:r>
            <a:r>
              <a:rPr lang="en-US" sz="1200" dirty="0" err="1">
                <a:solidFill>
                  <a:schemeClr val="bg1"/>
                </a:solidFill>
              </a:rPr>
              <a:t>bank_detail</a:t>
            </a: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Gill Sans MT" panose="020B0502020104020203" pitchFamily="34" charset="0"/>
              <a:buChar char="ˉ"/>
            </a:pPr>
            <a:r>
              <a:rPr lang="en-US" sz="1200" dirty="0">
                <a:solidFill>
                  <a:schemeClr val="bg1"/>
                </a:solidFill>
              </a:rPr>
              <a:t>Experience: int</a:t>
            </a:r>
          </a:p>
          <a:p>
            <a:pPr marL="285750" indent="-285750">
              <a:buFont typeface="Gill Sans MT" panose="020B0502020104020203" pitchFamily="34" charset="0"/>
              <a:buChar char="ˉ"/>
            </a:pPr>
            <a:r>
              <a:rPr lang="en-US" sz="1200" dirty="0" err="1">
                <a:solidFill>
                  <a:schemeClr val="bg1"/>
                </a:solidFill>
              </a:rPr>
              <a:t>Email_Id</a:t>
            </a:r>
            <a:r>
              <a:rPr lang="en-US" sz="1200" dirty="0">
                <a:solidFill>
                  <a:schemeClr val="bg1"/>
                </a:solidFill>
              </a:rPr>
              <a:t>: string</a:t>
            </a:r>
          </a:p>
          <a:p>
            <a:pPr marL="285750" indent="-285750">
              <a:buFont typeface="Gill Sans MT" panose="020B0502020104020203" pitchFamily="34" charset="0"/>
              <a:buChar char="ˉ"/>
            </a:pPr>
            <a:r>
              <a:rPr lang="en-US" sz="1200" dirty="0">
                <a:solidFill>
                  <a:schemeClr val="bg1"/>
                </a:solidFill>
              </a:rPr>
              <a:t>Password: string</a:t>
            </a:r>
          </a:p>
          <a:p>
            <a:pPr marL="285750" indent="-285750">
              <a:buFont typeface="Gill Sans MT" panose="020B0502020104020203" pitchFamily="34" charset="0"/>
              <a:buChar char="ˉ"/>
            </a:pPr>
            <a:r>
              <a:rPr lang="en-US" sz="1200" dirty="0" err="1">
                <a:solidFill>
                  <a:schemeClr val="bg1"/>
                </a:solidFill>
              </a:rPr>
              <a:t>isActive</a:t>
            </a:r>
            <a:r>
              <a:rPr lang="en-US" sz="1200" dirty="0">
                <a:solidFill>
                  <a:schemeClr val="bg1"/>
                </a:solidFill>
              </a:rPr>
              <a:t>: Boolean</a:t>
            </a:r>
          </a:p>
          <a:p>
            <a:pPr marL="285750" indent="-285750">
              <a:buFont typeface="Gill Sans MT" panose="020B0502020104020203" pitchFamily="34" charset="0"/>
              <a:buChar char="ˉ"/>
            </a:pP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Gill Sans MT" panose="020B0502020104020203" pitchFamily="34" charset="0"/>
              <a:buChar char="+"/>
            </a:pPr>
            <a:r>
              <a:rPr lang="en-US" sz="1200" dirty="0">
                <a:solidFill>
                  <a:schemeClr val="bg1"/>
                </a:solidFill>
              </a:rPr>
              <a:t>Login():Boolean</a:t>
            </a:r>
          </a:p>
          <a:p>
            <a:pPr marL="285750" indent="-285750">
              <a:buFont typeface="Gill Sans MT" panose="020B0502020104020203" pitchFamily="34" charset="0"/>
              <a:buChar char="+"/>
            </a:pPr>
            <a:r>
              <a:rPr lang="en-US" sz="1200" dirty="0" err="1">
                <a:solidFill>
                  <a:schemeClr val="bg1"/>
                </a:solidFill>
              </a:rPr>
              <a:t>View_notification</a:t>
            </a:r>
            <a:r>
              <a:rPr lang="en-US" sz="1200" dirty="0">
                <a:solidFill>
                  <a:schemeClr val="bg1"/>
                </a:solidFill>
              </a:rPr>
              <a:t>(): void</a:t>
            </a:r>
          </a:p>
          <a:p>
            <a:pPr marL="285750" indent="-285750">
              <a:buFont typeface="Gill Sans MT" panose="020B0502020104020203" pitchFamily="34" charset="0"/>
              <a:buChar char="+"/>
            </a:pPr>
            <a:r>
              <a:rPr lang="en-US" sz="1200" dirty="0" err="1">
                <a:solidFill>
                  <a:schemeClr val="bg1"/>
                </a:solidFill>
              </a:rPr>
              <a:t>Change_password</a:t>
            </a:r>
            <a:r>
              <a:rPr lang="en-US" sz="1200" dirty="0">
                <a:solidFill>
                  <a:schemeClr val="bg1"/>
                </a:solidFill>
              </a:rPr>
              <a:t>(): Boolean</a:t>
            </a:r>
          </a:p>
          <a:p>
            <a:pPr marL="285750" indent="-285750">
              <a:buFont typeface="Gill Sans MT" panose="020B0502020104020203" pitchFamily="34" charset="0"/>
              <a:buChar char="+"/>
            </a:pPr>
            <a:r>
              <a:rPr lang="en-US" sz="1200" dirty="0" err="1">
                <a:solidFill>
                  <a:schemeClr val="bg1"/>
                </a:solidFill>
              </a:rPr>
              <a:t>view_task</a:t>
            </a:r>
            <a:r>
              <a:rPr lang="en-US" sz="1200" dirty="0">
                <a:solidFill>
                  <a:schemeClr val="bg1"/>
                </a:solidFill>
              </a:rPr>
              <a:t>(): void</a:t>
            </a:r>
          </a:p>
          <a:p>
            <a:pPr marL="285750" indent="-285750">
              <a:buFont typeface="Gill Sans MT" panose="020B0502020104020203" pitchFamily="34" charset="0"/>
              <a:buChar char="+"/>
            </a:pPr>
            <a:r>
              <a:rPr lang="en-US" sz="1200" dirty="0" err="1">
                <a:solidFill>
                  <a:schemeClr val="bg1"/>
                </a:solidFill>
              </a:rPr>
              <a:t>Update_task</a:t>
            </a:r>
            <a:r>
              <a:rPr lang="en-US" sz="1200" dirty="0">
                <a:solidFill>
                  <a:schemeClr val="bg1"/>
                </a:solidFill>
              </a:rPr>
              <a:t>():Boolean</a:t>
            </a:r>
          </a:p>
          <a:p>
            <a:pPr marL="285750" indent="-285750">
              <a:buFont typeface="Gill Sans MT" panose="020B0502020104020203" pitchFamily="34" charset="0"/>
              <a:buChar char="+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EC3C3-3C99-E963-AB4B-063D473B0560}"/>
              </a:ext>
            </a:extLst>
          </p:cNvPr>
          <p:cNvSpPr txBox="1"/>
          <p:nvPr/>
        </p:nvSpPr>
        <p:spPr>
          <a:xfrm>
            <a:off x="1052803" y="655478"/>
            <a:ext cx="2267339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Employee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77D248-F3AF-0031-265B-C00C7CE4C906}"/>
              </a:ext>
            </a:extLst>
          </p:cNvPr>
          <p:cNvCxnSpPr>
            <a:cxnSpLocks/>
          </p:cNvCxnSpPr>
          <p:nvPr/>
        </p:nvCxnSpPr>
        <p:spPr>
          <a:xfrm>
            <a:off x="609597" y="1014708"/>
            <a:ext cx="34025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CD1D84-ED5D-55C7-F93C-5F9E6D4FD43E}"/>
              </a:ext>
            </a:extLst>
          </p:cNvPr>
          <p:cNvCxnSpPr>
            <a:cxnSpLocks/>
          </p:cNvCxnSpPr>
          <p:nvPr/>
        </p:nvCxnSpPr>
        <p:spPr>
          <a:xfrm>
            <a:off x="609597" y="3350471"/>
            <a:ext cx="34025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8440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13CF01-4D24-4706-998E-7B0A15F174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6667A6F-6641-4C98-B2C0-11705536D0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C5EAF9-3C46-491B-A935-1E3B9AD4C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4613</TotalTime>
  <Words>233</Words>
  <Application>Microsoft Office PowerPoint</Application>
  <PresentationFormat>Widescreen</PresentationFormat>
  <Paragraphs>85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Gill Sans MT</vt:lpstr>
      <vt:lpstr>Times New Roman</vt:lpstr>
      <vt:lpstr>Wingdings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Contoso</dc:title>
  <dc:creator>AbhishekSingh</dc:creator>
  <cp:lastModifiedBy>Abhishek Pratap Singh</cp:lastModifiedBy>
  <cp:revision>19</cp:revision>
  <dcterms:created xsi:type="dcterms:W3CDTF">2023-12-04T13:47:06Z</dcterms:created>
  <dcterms:modified xsi:type="dcterms:W3CDTF">2024-12-06T05:18:20Z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