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Lato Bold" charset="1" panose="020F0502020204030203"/>
      <p:regular r:id="rId21"/>
    </p:embeddedFont>
    <p:embeddedFont>
      <p:font typeface="Lato" charset="1" panose="020F0502020204030203"/>
      <p:regular r:id="rId22"/>
    </p:embeddedFont>
    <p:embeddedFont>
      <p:font typeface="Ubuntu Bold" charset="1" panose="020B0804030602030204"/>
      <p:regular r:id="rId23"/>
    </p:embeddedFont>
    <p:embeddedFont>
      <p:font typeface="Ubuntu" charset="1" panose="020B050403060203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2555">
            <a:off x="7319934" y="3765048"/>
            <a:ext cx="15031066" cy="6533848"/>
            <a:chOff x="0" y="0"/>
            <a:chExt cx="5084583" cy="2210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4583" cy="2210215"/>
            </a:xfrm>
            <a:custGeom>
              <a:avLst/>
              <a:gdLst/>
              <a:ahLst/>
              <a:cxnLst/>
              <a:rect r="r" b="b" t="t" l="l"/>
              <a:pathLst>
                <a:path h="2210215" w="5084583">
                  <a:moveTo>
                    <a:pt x="0" y="0"/>
                  </a:moveTo>
                  <a:lnTo>
                    <a:pt x="5084583" y="0"/>
                  </a:lnTo>
                  <a:lnTo>
                    <a:pt x="5084583" y="2210215"/>
                  </a:lnTo>
                  <a:lnTo>
                    <a:pt x="0" y="2210215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829631" y="3965052"/>
            <a:ext cx="8153912" cy="5293248"/>
          </a:xfrm>
          <a:custGeom>
            <a:avLst/>
            <a:gdLst/>
            <a:ahLst/>
            <a:cxnLst/>
            <a:rect r="r" b="b" t="t" l="l"/>
            <a:pathLst>
              <a:path h="5293248" w="8153912">
                <a:moveTo>
                  <a:pt x="0" y="0"/>
                </a:moveTo>
                <a:lnTo>
                  <a:pt x="8153912" y="0"/>
                </a:lnTo>
                <a:lnTo>
                  <a:pt x="8153912" y="5293248"/>
                </a:lnTo>
                <a:lnTo>
                  <a:pt x="0" y="5293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94792" y="3814577"/>
            <a:ext cx="7741689" cy="2773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Zomato  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Portfolio </a:t>
            </a:r>
          </a:p>
          <a:p>
            <a:pPr algn="l">
              <a:lnSpc>
                <a:spcPts val="7167"/>
              </a:lnSpc>
            </a:pPr>
          </a:p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           Project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77690" y="7038509"/>
            <a:ext cx="2387947" cy="39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 Started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849024"/>
            <a:ext cx="2051781" cy="757881"/>
          </a:xfrm>
          <a:custGeom>
            <a:avLst/>
            <a:gdLst/>
            <a:ahLst/>
            <a:cxnLst/>
            <a:rect r="r" b="b" t="t" l="l"/>
            <a:pathLst>
              <a:path h="757881" w="2051781">
                <a:moveTo>
                  <a:pt x="0" y="0"/>
                </a:moveTo>
                <a:lnTo>
                  <a:pt x="2051781" y="0"/>
                </a:lnTo>
                <a:lnTo>
                  <a:pt x="2051781" y="757881"/>
                </a:lnTo>
                <a:lnTo>
                  <a:pt x="0" y="757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1828" r="0" b="-82972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8469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96081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54057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Express Courier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11669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Ware House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96081" y="6508001"/>
            <a:ext cx="1415588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spc="-14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grpSp>
        <p:nvGrpSpPr>
          <p:cNvPr name="Group 7" id="7"/>
          <p:cNvGrpSpPr/>
          <p:nvPr/>
        </p:nvGrpSpPr>
        <p:grpSpPr>
          <a:xfrm rot="-2842555">
            <a:off x="6739583" y="3870299"/>
            <a:ext cx="15653380" cy="7054562"/>
            <a:chOff x="0" y="0"/>
            <a:chExt cx="5295094" cy="2386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95094" cy="2386358"/>
            </a:xfrm>
            <a:custGeom>
              <a:avLst/>
              <a:gdLst/>
              <a:ahLst/>
              <a:cxnLst/>
              <a:rect r="r" b="b" t="t" l="l"/>
              <a:pathLst>
                <a:path h="2386358" w="5295094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83637" y="3227879"/>
            <a:ext cx="8885080" cy="6336962"/>
          </a:xfrm>
          <a:custGeom>
            <a:avLst/>
            <a:gdLst/>
            <a:ahLst/>
            <a:cxnLst/>
            <a:rect r="r" b="b" t="t" l="l"/>
            <a:pathLst>
              <a:path h="6336962" w="8885080">
                <a:moveTo>
                  <a:pt x="0" y="0"/>
                </a:moveTo>
                <a:lnTo>
                  <a:pt x="8885080" y="0"/>
                </a:lnTo>
                <a:lnTo>
                  <a:pt x="8885080" y="6336962"/>
                </a:lnTo>
                <a:lnTo>
                  <a:pt x="0" y="633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6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3403" y="570450"/>
            <a:ext cx="1156471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Total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Points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Earned and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3403" y="1714869"/>
            <a:ext cx="717104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Cashback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8469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96081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54057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Express Courier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11669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Ware House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96081" y="6508001"/>
            <a:ext cx="1415588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spc="-14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grpSp>
        <p:nvGrpSpPr>
          <p:cNvPr name="Group 7" id="7"/>
          <p:cNvGrpSpPr/>
          <p:nvPr/>
        </p:nvGrpSpPr>
        <p:grpSpPr>
          <a:xfrm rot="-2842555">
            <a:off x="6739583" y="3420775"/>
            <a:ext cx="15653380" cy="7054562"/>
            <a:chOff x="0" y="0"/>
            <a:chExt cx="5295094" cy="2386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95094" cy="2386358"/>
            </a:xfrm>
            <a:custGeom>
              <a:avLst/>
              <a:gdLst/>
              <a:ahLst/>
              <a:cxnLst/>
              <a:rect r="r" b="b" t="t" l="l"/>
              <a:pathLst>
                <a:path h="2386358" w="5295094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359286" y="4696639"/>
            <a:ext cx="1347859" cy="134785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1032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27000"/>
              <a:ext cx="7112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92220" y="3448418"/>
            <a:ext cx="8575975" cy="5020519"/>
          </a:xfrm>
          <a:custGeom>
            <a:avLst/>
            <a:gdLst/>
            <a:ahLst/>
            <a:cxnLst/>
            <a:rect r="r" b="b" t="t" l="l"/>
            <a:pathLst>
              <a:path h="5020519" w="8575975">
                <a:moveTo>
                  <a:pt x="0" y="0"/>
                </a:moveTo>
                <a:lnTo>
                  <a:pt x="8575976" y="0"/>
                </a:lnTo>
                <a:lnTo>
                  <a:pt x="8575976" y="5020519"/>
                </a:lnTo>
                <a:lnTo>
                  <a:pt x="0" y="5020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03403" y="570450"/>
            <a:ext cx="1156471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Most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Points given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3403" y="1714869"/>
            <a:ext cx="717104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 a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Product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98235" y="4534714"/>
            <a:ext cx="6736075" cy="178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4759" spc="-95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P2 </a:t>
            </a:r>
            <a:r>
              <a:rPr lang="en-US" sz="4759" spc="-95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Product  yields most </a:t>
            </a:r>
          </a:p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4759" spc="-95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number of Zomato points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96081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11669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Ware House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96081" y="6508001"/>
            <a:ext cx="1415588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spc="-14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grpSp>
        <p:nvGrpSpPr>
          <p:cNvPr name="Group 5" id="5"/>
          <p:cNvGrpSpPr/>
          <p:nvPr/>
        </p:nvGrpSpPr>
        <p:grpSpPr>
          <a:xfrm rot="-2842555">
            <a:off x="6739583" y="2971251"/>
            <a:ext cx="15653380" cy="7054562"/>
            <a:chOff x="0" y="0"/>
            <a:chExt cx="5295094" cy="2386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95094" cy="2386358"/>
            </a:xfrm>
            <a:custGeom>
              <a:avLst/>
              <a:gdLst/>
              <a:ahLst/>
              <a:cxnLst/>
              <a:rect r="r" b="b" t="t" l="l"/>
              <a:pathLst>
                <a:path h="2386358" w="5295094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796141" y="4758315"/>
            <a:ext cx="1347859" cy="134785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1032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27000"/>
              <a:ext cx="7112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22053" y="3174065"/>
            <a:ext cx="6945464" cy="5492087"/>
          </a:xfrm>
          <a:custGeom>
            <a:avLst/>
            <a:gdLst/>
            <a:ahLst/>
            <a:cxnLst/>
            <a:rect r="r" b="b" t="t" l="l"/>
            <a:pathLst>
              <a:path h="5492087" w="6945464">
                <a:moveTo>
                  <a:pt x="0" y="0"/>
                </a:moveTo>
                <a:lnTo>
                  <a:pt x="6945463" y="0"/>
                </a:lnTo>
                <a:lnTo>
                  <a:pt x="6945463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3403" y="570450"/>
            <a:ext cx="1156471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No of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Points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Earned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in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1yr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3403" y="1714869"/>
            <a:ext cx="7171049" cy="963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2"/>
              </a:lnSpc>
            </a:pPr>
            <a:r>
              <a:rPr lang="en-US" sz="7539" spc="-376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of </a:t>
            </a:r>
            <a:r>
              <a:rPr lang="en-US" sz="7539" spc="-376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Membership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75071" y="4346963"/>
            <a:ext cx="8290521" cy="190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5"/>
              </a:lnSpc>
            </a:pPr>
            <a:r>
              <a:rPr lang="en-US" sz="3350" spc="-67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User3 </a:t>
            </a:r>
            <a:r>
              <a:rPr lang="en-US" sz="3350" spc="-67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has earned far more points than </a:t>
            </a:r>
          </a:p>
          <a:p>
            <a:pPr algn="ctr">
              <a:lnSpc>
                <a:spcPts val="5025"/>
              </a:lnSpc>
            </a:pPr>
            <a:r>
              <a:rPr lang="en-US" sz="3350" spc="-67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that off user1 and to retain gold memeber ,</a:t>
            </a:r>
          </a:p>
          <a:p>
            <a:pPr algn="ctr">
              <a:lnSpc>
                <a:spcPts val="5025"/>
              </a:lnSpc>
              <a:spcBef>
                <a:spcPct val="0"/>
              </a:spcBef>
            </a:pPr>
            <a:r>
              <a:rPr lang="en-US" sz="3350" spc="-67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-US" sz="3350" spc="-67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ser1 </a:t>
            </a:r>
            <a:r>
              <a:rPr lang="en-US" sz="3350" spc="-67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must be provided with</a:t>
            </a:r>
            <a:r>
              <a:rPr lang="en-US" sz="3350" spc="-67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 custom offers.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792725" y="9409583"/>
            <a:ext cx="10367796" cy="48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2"/>
              </a:lnSpc>
              <a:spcBef>
                <a:spcPct val="0"/>
              </a:spcBef>
            </a:pPr>
            <a:r>
              <a:rPr lang="en-US" sz="2844" spc="-14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NOTE : Earn 5 zomato points for every 10rs spent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4384" cy="2066919"/>
            </a:xfrm>
            <a:custGeom>
              <a:avLst/>
              <a:gdLst/>
              <a:ahLst/>
              <a:cxnLst/>
              <a:rect r="r" b="b" t="t" l="l"/>
              <a:pathLst>
                <a:path h="2066919" w="3634384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958299" y="3723803"/>
            <a:ext cx="9413076" cy="4706538"/>
          </a:xfrm>
          <a:custGeom>
            <a:avLst/>
            <a:gdLst/>
            <a:ahLst/>
            <a:cxnLst/>
            <a:rect r="r" b="b" t="t" l="l"/>
            <a:pathLst>
              <a:path h="4706538" w="9413076">
                <a:moveTo>
                  <a:pt x="0" y="0"/>
                </a:moveTo>
                <a:lnTo>
                  <a:pt x="9413077" y="0"/>
                </a:lnTo>
                <a:lnTo>
                  <a:pt x="9413077" y="4706538"/>
                </a:lnTo>
                <a:lnTo>
                  <a:pt x="0" y="470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735712"/>
            <a:ext cx="7833073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Key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Insights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from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60359"/>
            <a:ext cx="4350965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Analysis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270819"/>
            <a:ext cx="2051781" cy="757881"/>
          </a:xfrm>
          <a:custGeom>
            <a:avLst/>
            <a:gdLst/>
            <a:ahLst/>
            <a:cxnLst/>
            <a:rect r="r" b="b" t="t" l="l"/>
            <a:pathLst>
              <a:path h="757881" w="2051781">
                <a:moveTo>
                  <a:pt x="0" y="0"/>
                </a:moveTo>
                <a:lnTo>
                  <a:pt x="2051781" y="0"/>
                </a:lnTo>
                <a:lnTo>
                  <a:pt x="2051781" y="757881"/>
                </a:lnTo>
                <a:lnTo>
                  <a:pt x="0" y="757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1828" r="0" b="-8297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4119496"/>
            <a:ext cx="11768478" cy="5905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8501" indent="-404251" lvl="1">
              <a:lnSpc>
                <a:spcPts val="5242"/>
              </a:lnSpc>
              <a:buFont typeface="Arial"/>
              <a:buChar char="•"/>
            </a:pPr>
            <a:r>
              <a:rPr lang="en-US" sz="3744" spc="-18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Since P1 is most first purchase my any customer, so its the main sku and should always be in stock to gain more customers.</a:t>
            </a:r>
          </a:p>
          <a:p>
            <a:pPr algn="ctr">
              <a:lnSpc>
                <a:spcPts val="5242"/>
              </a:lnSpc>
            </a:pPr>
          </a:p>
          <a:p>
            <a:pPr algn="ctr" marL="808501" indent="-404251" lvl="1">
              <a:lnSpc>
                <a:spcPts val="5242"/>
              </a:lnSpc>
              <a:buFont typeface="Arial"/>
              <a:buChar char="•"/>
            </a:pPr>
            <a:r>
              <a:rPr lang="en-US" sz="3744" spc="-187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User:2 </a:t>
            </a:r>
            <a:r>
              <a:rPr lang="en-US" sz="3744" spc="-18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must be given special offer and deals to convert it him in GOLD MEMBER of Zomato</a:t>
            </a:r>
          </a:p>
          <a:p>
            <a:pPr algn="ctr">
              <a:lnSpc>
                <a:spcPts val="5242"/>
              </a:lnSpc>
            </a:pPr>
          </a:p>
          <a:p>
            <a:pPr algn="ctr" marL="808501" indent="-404251" lvl="1">
              <a:lnSpc>
                <a:spcPts val="5242"/>
              </a:lnSpc>
              <a:buFont typeface="Arial"/>
              <a:buChar char="•"/>
            </a:pPr>
            <a:r>
              <a:rPr lang="en-US" sz="3744" spc="-18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target Marketing must be approached for more better results ahead in Zomato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2555">
            <a:off x="7319934" y="3765048"/>
            <a:ext cx="15031066" cy="6533848"/>
            <a:chOff x="0" y="0"/>
            <a:chExt cx="5084583" cy="2210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4583" cy="2210215"/>
            </a:xfrm>
            <a:custGeom>
              <a:avLst/>
              <a:gdLst/>
              <a:ahLst/>
              <a:cxnLst/>
              <a:rect r="r" b="b" t="t" l="l"/>
              <a:pathLst>
                <a:path h="2210215" w="5084583">
                  <a:moveTo>
                    <a:pt x="0" y="0"/>
                  </a:moveTo>
                  <a:lnTo>
                    <a:pt x="5084583" y="0"/>
                  </a:lnTo>
                  <a:lnTo>
                    <a:pt x="5084583" y="2210215"/>
                  </a:lnTo>
                  <a:lnTo>
                    <a:pt x="0" y="2210215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829631" y="3965052"/>
            <a:ext cx="8153912" cy="5293248"/>
          </a:xfrm>
          <a:custGeom>
            <a:avLst/>
            <a:gdLst/>
            <a:ahLst/>
            <a:cxnLst/>
            <a:rect r="r" b="b" t="t" l="l"/>
            <a:pathLst>
              <a:path h="5293248" w="8153912">
                <a:moveTo>
                  <a:pt x="0" y="0"/>
                </a:moveTo>
                <a:lnTo>
                  <a:pt x="8153912" y="0"/>
                </a:lnTo>
                <a:lnTo>
                  <a:pt x="8153912" y="5293248"/>
                </a:lnTo>
                <a:lnTo>
                  <a:pt x="0" y="5293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885309"/>
            <a:ext cx="7741689" cy="4846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2"/>
              </a:lnSpc>
            </a:pPr>
            <a:r>
              <a:rPr lang="en-US" sz="5044" spc="-25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For any suggestions </a:t>
            </a:r>
          </a:p>
          <a:p>
            <a:pPr algn="l">
              <a:lnSpc>
                <a:spcPts val="4792"/>
              </a:lnSpc>
            </a:pPr>
          </a:p>
          <a:p>
            <a:pPr algn="l">
              <a:lnSpc>
                <a:spcPts val="4792"/>
              </a:lnSpc>
            </a:pPr>
          </a:p>
          <a:p>
            <a:pPr algn="l">
              <a:lnSpc>
                <a:spcPts val="4792"/>
              </a:lnSpc>
            </a:pPr>
            <a:r>
              <a:rPr lang="en-US" sz="5044" spc="-252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Email </a:t>
            </a:r>
            <a:r>
              <a:rPr lang="en-US" sz="5044" spc="-25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: mailboxabhi2802@gmail.com</a:t>
            </a:r>
          </a:p>
          <a:p>
            <a:pPr algn="l">
              <a:lnSpc>
                <a:spcPts val="4792"/>
              </a:lnSpc>
            </a:pPr>
          </a:p>
          <a:p>
            <a:pPr algn="l">
              <a:lnSpc>
                <a:spcPts val="4792"/>
              </a:lnSpc>
            </a:pPr>
            <a:r>
              <a:rPr lang="en-US" sz="5044" spc="-25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Github :</a:t>
            </a:r>
          </a:p>
          <a:p>
            <a:pPr algn="l">
              <a:lnSpc>
                <a:spcPts val="479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77690" y="7038509"/>
            <a:ext cx="2387947" cy="39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 Started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849024"/>
            <a:ext cx="2051781" cy="757881"/>
          </a:xfrm>
          <a:custGeom>
            <a:avLst/>
            <a:gdLst/>
            <a:ahLst/>
            <a:cxnLst/>
            <a:rect r="r" b="b" t="t" l="l"/>
            <a:pathLst>
              <a:path h="757881" w="2051781">
                <a:moveTo>
                  <a:pt x="0" y="0"/>
                </a:moveTo>
                <a:lnTo>
                  <a:pt x="2051781" y="0"/>
                </a:lnTo>
                <a:lnTo>
                  <a:pt x="2051781" y="757881"/>
                </a:lnTo>
                <a:lnTo>
                  <a:pt x="0" y="757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1828" r="0" b="-82972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2555">
            <a:off x="-1427128" y="1998581"/>
            <a:ext cx="20938701" cy="6533848"/>
            <a:chOff x="0" y="0"/>
            <a:chExt cx="7082968" cy="2210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82968" cy="2210215"/>
            </a:xfrm>
            <a:custGeom>
              <a:avLst/>
              <a:gdLst/>
              <a:ahLst/>
              <a:cxnLst/>
              <a:rect r="r" b="b" t="t" l="l"/>
              <a:pathLst>
                <a:path h="2210215" w="7082968">
                  <a:moveTo>
                    <a:pt x="0" y="0"/>
                  </a:moveTo>
                  <a:lnTo>
                    <a:pt x="7082968" y="0"/>
                  </a:lnTo>
                  <a:lnTo>
                    <a:pt x="7082968" y="2210215"/>
                  </a:lnTo>
                  <a:lnTo>
                    <a:pt x="0" y="2210215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009377" y="4783564"/>
            <a:ext cx="8065690" cy="119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8"/>
              </a:lnSpc>
            </a:pPr>
            <a:r>
              <a:rPr lang="en-US" sz="9324" spc="-466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849024"/>
            <a:ext cx="2051781" cy="757881"/>
          </a:xfrm>
          <a:custGeom>
            <a:avLst/>
            <a:gdLst/>
            <a:ahLst/>
            <a:cxnLst/>
            <a:rect r="r" b="b" t="t" l="l"/>
            <a:pathLst>
              <a:path h="757881" w="2051781">
                <a:moveTo>
                  <a:pt x="0" y="0"/>
                </a:moveTo>
                <a:lnTo>
                  <a:pt x="2051781" y="0"/>
                </a:lnTo>
                <a:lnTo>
                  <a:pt x="2051781" y="757881"/>
                </a:lnTo>
                <a:lnTo>
                  <a:pt x="0" y="757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828" r="0" b="-8297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4384" cy="2066919"/>
            </a:xfrm>
            <a:custGeom>
              <a:avLst/>
              <a:gdLst/>
              <a:ahLst/>
              <a:cxnLst/>
              <a:rect r="r" b="b" t="t" l="l"/>
              <a:pathLst>
                <a:path h="2066919" w="3634384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927587" y="3375026"/>
            <a:ext cx="9413076" cy="4706538"/>
          </a:xfrm>
          <a:custGeom>
            <a:avLst/>
            <a:gdLst/>
            <a:ahLst/>
            <a:cxnLst/>
            <a:rect r="r" b="b" t="t" l="l"/>
            <a:pathLst>
              <a:path h="4706538" w="9413076">
                <a:moveTo>
                  <a:pt x="0" y="0"/>
                </a:moveTo>
                <a:lnTo>
                  <a:pt x="9413077" y="0"/>
                </a:lnTo>
                <a:lnTo>
                  <a:pt x="9413077" y="4706538"/>
                </a:lnTo>
                <a:lnTo>
                  <a:pt x="0" y="470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98111" y="2234322"/>
            <a:ext cx="7833073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About Us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Zomato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8111" y="3258969"/>
            <a:ext cx="4350965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Delivery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8111" y="5282611"/>
            <a:ext cx="9187398" cy="2798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1"/>
              </a:lnSpc>
              <a:spcBef>
                <a:spcPct val="0"/>
              </a:spcBef>
            </a:pPr>
            <a:r>
              <a:rPr lang="en-US" sz="3194" spc="-6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Zomato is an online food delivery platform offering a loyalty program called Zomato Gold with exclusive discounts. This SQL project analyzes customer behavior, purchase patterns, and Zomato Gold's effectiveness using a fictional dataset.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270819"/>
            <a:ext cx="2051781" cy="757881"/>
          </a:xfrm>
          <a:custGeom>
            <a:avLst/>
            <a:gdLst/>
            <a:ahLst/>
            <a:cxnLst/>
            <a:rect r="r" b="b" t="t" l="l"/>
            <a:pathLst>
              <a:path h="757881" w="2051781">
                <a:moveTo>
                  <a:pt x="0" y="0"/>
                </a:moveTo>
                <a:lnTo>
                  <a:pt x="2051781" y="0"/>
                </a:lnTo>
                <a:lnTo>
                  <a:pt x="2051781" y="757881"/>
                </a:lnTo>
                <a:lnTo>
                  <a:pt x="0" y="757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1828" r="0" b="-82972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2555">
            <a:off x="6606492" y="3557334"/>
            <a:ext cx="15653380" cy="7054562"/>
            <a:chOff x="0" y="0"/>
            <a:chExt cx="5295094" cy="2386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5094" cy="2386358"/>
            </a:xfrm>
            <a:custGeom>
              <a:avLst/>
              <a:gdLst/>
              <a:ahLst/>
              <a:cxnLst/>
              <a:rect r="r" b="b" t="t" l="l"/>
              <a:pathLst>
                <a:path h="2386358" w="5295094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98111" y="1209675"/>
            <a:ext cx="9214127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Dataset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98111" y="2523533"/>
            <a:ext cx="13968153" cy="747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3589" spc="-7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project utilizes the following tables:</a:t>
            </a:r>
          </a:p>
          <a:p>
            <a:pPr algn="l">
              <a:lnSpc>
                <a:spcPts val="5025"/>
              </a:lnSpc>
            </a:pPr>
          </a:p>
          <a:p>
            <a:pPr algn="l" marL="775062" indent="-387531" lvl="1">
              <a:lnSpc>
                <a:spcPts val="5025"/>
              </a:lnSpc>
              <a:buAutoNum type="arabicPeriod" startAt="1"/>
            </a:pPr>
            <a:r>
              <a:rPr lang="en-US" sz="3589" spc="-7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goldusers_signup</a:t>
            </a:r>
            <a:r>
              <a:rPr lang="en-US" sz="3589" spc="-7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Contains data about users who have signed up for the Zomato Gold membership, along with their signup dates.</a:t>
            </a:r>
          </a:p>
          <a:p>
            <a:pPr algn="l" marL="775062" indent="-387531" lvl="1">
              <a:lnSpc>
                <a:spcPts val="5025"/>
              </a:lnSpc>
              <a:buAutoNum type="arabicPeriod" startAt="1"/>
            </a:pPr>
            <a:r>
              <a:rPr lang="en-US" sz="3589" spc="-7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users</a:t>
            </a:r>
            <a:r>
              <a:rPr lang="en-US" sz="3589" spc="-7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Contains data about all users on the platform, including their signup dates.</a:t>
            </a:r>
          </a:p>
          <a:p>
            <a:pPr algn="l" marL="775062" indent="-387531" lvl="1">
              <a:lnSpc>
                <a:spcPts val="5025"/>
              </a:lnSpc>
              <a:buAutoNum type="arabicPeriod" startAt="1"/>
            </a:pPr>
            <a:r>
              <a:rPr lang="en-US" sz="3589" spc="-7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sales</a:t>
            </a:r>
            <a:r>
              <a:rPr lang="en-US" sz="3589" spc="-7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Contains data about sales transactions, including the user who made the purchase, the date of purchase, and the product purchased.</a:t>
            </a:r>
          </a:p>
          <a:p>
            <a:pPr algn="l" marL="775062" indent="-387531" lvl="1">
              <a:lnSpc>
                <a:spcPts val="5025"/>
              </a:lnSpc>
              <a:spcBef>
                <a:spcPct val="0"/>
              </a:spcBef>
              <a:buAutoNum type="arabicPeriod" startAt="1"/>
            </a:pPr>
            <a:r>
              <a:rPr lang="en-US" sz="3589" spc="-7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product</a:t>
            </a:r>
            <a:r>
              <a:rPr lang="en-US" sz="3589" spc="-7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Contains data about the products available on Zomato, including product IDs, product names, and prices.</a:t>
            </a:r>
          </a:p>
          <a:p>
            <a:pPr algn="l">
              <a:lnSpc>
                <a:spcPts val="5025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270819"/>
            <a:ext cx="2051781" cy="757881"/>
          </a:xfrm>
          <a:custGeom>
            <a:avLst/>
            <a:gdLst/>
            <a:ahLst/>
            <a:cxnLst/>
            <a:rect r="r" b="b" t="t" l="l"/>
            <a:pathLst>
              <a:path h="757881" w="2051781">
                <a:moveTo>
                  <a:pt x="0" y="0"/>
                </a:moveTo>
                <a:lnTo>
                  <a:pt x="2051781" y="0"/>
                </a:lnTo>
                <a:lnTo>
                  <a:pt x="2051781" y="757881"/>
                </a:lnTo>
                <a:lnTo>
                  <a:pt x="0" y="757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828" r="0" b="-8297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8469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96081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54057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Express Courier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11669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Ware House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96081" y="6508001"/>
            <a:ext cx="1415588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spc="-14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grpSp>
        <p:nvGrpSpPr>
          <p:cNvPr name="Group 7" id="7"/>
          <p:cNvGrpSpPr/>
          <p:nvPr/>
        </p:nvGrpSpPr>
        <p:grpSpPr>
          <a:xfrm rot="-2842555">
            <a:off x="6606492" y="3557334"/>
            <a:ext cx="15653380" cy="7054562"/>
            <a:chOff x="0" y="0"/>
            <a:chExt cx="5295094" cy="2386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95094" cy="2386358"/>
            </a:xfrm>
            <a:custGeom>
              <a:avLst/>
              <a:gdLst/>
              <a:ahLst/>
              <a:cxnLst/>
              <a:rect r="r" b="b" t="t" l="l"/>
              <a:pathLst>
                <a:path h="2386358" w="5295094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954664" y="3202121"/>
            <a:ext cx="5192207" cy="5464031"/>
          </a:xfrm>
          <a:custGeom>
            <a:avLst/>
            <a:gdLst/>
            <a:ahLst/>
            <a:cxnLst/>
            <a:rect r="r" b="b" t="t" l="l"/>
            <a:pathLst>
              <a:path h="5464031" w="5192207">
                <a:moveTo>
                  <a:pt x="0" y="0"/>
                </a:moveTo>
                <a:lnTo>
                  <a:pt x="5192207" y="0"/>
                </a:lnTo>
                <a:lnTo>
                  <a:pt x="5192207" y="5464031"/>
                </a:lnTo>
                <a:lnTo>
                  <a:pt x="0" y="5464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56" r="0" b="-245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34183" y="3202121"/>
            <a:ext cx="8523796" cy="5327373"/>
          </a:xfrm>
          <a:custGeom>
            <a:avLst/>
            <a:gdLst/>
            <a:ahLst/>
            <a:cxnLst/>
            <a:rect r="r" b="b" t="t" l="l"/>
            <a:pathLst>
              <a:path h="5327373" w="8523796">
                <a:moveTo>
                  <a:pt x="0" y="0"/>
                </a:moveTo>
                <a:lnTo>
                  <a:pt x="8523796" y="0"/>
                </a:lnTo>
                <a:lnTo>
                  <a:pt x="8523796" y="5327372"/>
                </a:lnTo>
                <a:lnTo>
                  <a:pt x="0" y="532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3403" y="570450"/>
            <a:ext cx="6094728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Customer Wise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3403" y="1714869"/>
            <a:ext cx="4350965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Spent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8469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96081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54057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Express Courier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11669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Ware House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96081" y="6508001"/>
            <a:ext cx="1415588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spc="-14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grpSp>
        <p:nvGrpSpPr>
          <p:cNvPr name="Group 7" id="7"/>
          <p:cNvGrpSpPr/>
          <p:nvPr/>
        </p:nvGrpSpPr>
        <p:grpSpPr>
          <a:xfrm rot="-2842555">
            <a:off x="6739583" y="3420775"/>
            <a:ext cx="15653380" cy="7054562"/>
            <a:chOff x="0" y="0"/>
            <a:chExt cx="5295094" cy="2386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95094" cy="2386358"/>
            </a:xfrm>
            <a:custGeom>
              <a:avLst/>
              <a:gdLst/>
              <a:ahLst/>
              <a:cxnLst/>
              <a:rect r="r" b="b" t="t" l="l"/>
              <a:pathLst>
                <a:path h="2386358" w="5295094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70241" y="3036393"/>
            <a:ext cx="7355022" cy="5435684"/>
          </a:xfrm>
          <a:custGeom>
            <a:avLst/>
            <a:gdLst/>
            <a:ahLst/>
            <a:cxnLst/>
            <a:rect r="r" b="b" t="t" l="l"/>
            <a:pathLst>
              <a:path h="5435684" w="7355022">
                <a:moveTo>
                  <a:pt x="0" y="0"/>
                </a:moveTo>
                <a:lnTo>
                  <a:pt x="7355022" y="0"/>
                </a:lnTo>
                <a:lnTo>
                  <a:pt x="7355022" y="5435683"/>
                </a:lnTo>
                <a:lnTo>
                  <a:pt x="0" y="5435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694787" y="4696639"/>
            <a:ext cx="1347859" cy="134785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1032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27000"/>
              <a:ext cx="7112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03403" y="570450"/>
            <a:ext cx="1156471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First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Product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Purchased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3403" y="1714869"/>
            <a:ext cx="717104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by </a:t>
            </a:r>
            <a:r>
              <a:rPr lang="en-US" sz="7544" spc="-377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each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 Customer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71355" y="4402974"/>
            <a:ext cx="5989836" cy="18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1"/>
              </a:lnSpc>
            </a:pPr>
            <a:r>
              <a:rPr lang="en-US" sz="3207" spc="-64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P1 </a:t>
            </a: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Product is purchased first </a:t>
            </a:r>
          </a:p>
          <a:p>
            <a:pPr algn="ctr">
              <a:lnSpc>
                <a:spcPts val="4811"/>
              </a:lnSpc>
            </a:pP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 through this we analyse </a:t>
            </a:r>
          </a:p>
          <a:p>
            <a:pPr algn="ctr">
              <a:lnSpc>
                <a:spcPts val="4811"/>
              </a:lnSpc>
              <a:spcBef>
                <a:spcPct val="0"/>
              </a:spcBef>
            </a:pP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that </a:t>
            </a:r>
            <a:r>
              <a:rPr lang="en-US" sz="3207" spc="-64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P1 </a:t>
            </a: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 the most prominent sku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8469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96081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54057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Express Courier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11669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Ware House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96081" y="6508001"/>
            <a:ext cx="1415588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spc="-14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grpSp>
        <p:nvGrpSpPr>
          <p:cNvPr name="Group 7" id="7"/>
          <p:cNvGrpSpPr/>
          <p:nvPr/>
        </p:nvGrpSpPr>
        <p:grpSpPr>
          <a:xfrm rot="-2842555">
            <a:off x="6263754" y="3306181"/>
            <a:ext cx="15653380" cy="7054562"/>
            <a:chOff x="0" y="0"/>
            <a:chExt cx="5295094" cy="2386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95094" cy="2386358"/>
            </a:xfrm>
            <a:custGeom>
              <a:avLst/>
              <a:gdLst/>
              <a:ahLst/>
              <a:cxnLst/>
              <a:rect r="r" b="b" t="t" l="l"/>
              <a:pathLst>
                <a:path h="2386358" w="5295094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434732" y="5001439"/>
            <a:ext cx="1347859" cy="134785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1032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27000"/>
              <a:ext cx="7112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87169" y="2948489"/>
            <a:ext cx="7603519" cy="5453757"/>
          </a:xfrm>
          <a:custGeom>
            <a:avLst/>
            <a:gdLst/>
            <a:ahLst/>
            <a:cxnLst/>
            <a:rect r="r" b="b" t="t" l="l"/>
            <a:pathLst>
              <a:path h="5453757" w="7603519">
                <a:moveTo>
                  <a:pt x="0" y="0"/>
                </a:moveTo>
                <a:lnTo>
                  <a:pt x="7603518" y="0"/>
                </a:lnTo>
                <a:lnTo>
                  <a:pt x="7603518" y="5453758"/>
                </a:lnTo>
                <a:lnTo>
                  <a:pt x="0" y="545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03403" y="570450"/>
            <a:ext cx="1156471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Most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 Purchased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Item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3403" y="1714869"/>
            <a:ext cx="717104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and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Count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92888" y="4402974"/>
            <a:ext cx="8395112" cy="2430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1"/>
              </a:lnSpc>
            </a:pP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From table we know that </a:t>
            </a:r>
            <a:r>
              <a:rPr lang="en-US" sz="3207" spc="-64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userid:1,3</a:t>
            </a: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algn="ctr">
              <a:lnSpc>
                <a:spcPts val="4811"/>
              </a:lnSpc>
            </a:pP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our gold memebers and there might </a:t>
            </a:r>
          </a:p>
          <a:p>
            <a:pPr algn="ctr">
              <a:lnSpc>
                <a:spcPts val="4811"/>
              </a:lnSpc>
              <a:spcBef>
                <a:spcPct val="0"/>
              </a:spcBef>
            </a:pP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be they would be getting extra benefit from </a:t>
            </a:r>
            <a:r>
              <a:rPr lang="en-US" sz="3207" spc="-64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product id 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8469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96081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54057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Express Courier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11669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Ware House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96081" y="6508001"/>
            <a:ext cx="1415588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spc="-14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grpSp>
        <p:nvGrpSpPr>
          <p:cNvPr name="Group 7" id="7"/>
          <p:cNvGrpSpPr/>
          <p:nvPr/>
        </p:nvGrpSpPr>
        <p:grpSpPr>
          <a:xfrm rot="-2842555">
            <a:off x="6739583" y="3420775"/>
            <a:ext cx="15653380" cy="7054562"/>
            <a:chOff x="0" y="0"/>
            <a:chExt cx="5295094" cy="2386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95094" cy="2386358"/>
            </a:xfrm>
            <a:custGeom>
              <a:avLst/>
              <a:gdLst/>
              <a:ahLst/>
              <a:cxnLst/>
              <a:rect r="r" b="b" t="t" l="l"/>
              <a:pathLst>
                <a:path h="2386358" w="5295094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75021" y="3207924"/>
            <a:ext cx="6327309" cy="5281194"/>
          </a:xfrm>
          <a:custGeom>
            <a:avLst/>
            <a:gdLst/>
            <a:ahLst/>
            <a:cxnLst/>
            <a:rect r="r" b="b" t="t" l="l"/>
            <a:pathLst>
              <a:path h="5281194" w="6327309">
                <a:moveTo>
                  <a:pt x="0" y="0"/>
                </a:moveTo>
                <a:lnTo>
                  <a:pt x="6327310" y="0"/>
                </a:lnTo>
                <a:lnTo>
                  <a:pt x="6327310" y="5281194"/>
                </a:lnTo>
                <a:lnTo>
                  <a:pt x="0" y="5281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3403" y="570450"/>
            <a:ext cx="1156471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First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Product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Purchased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3403" y="1714869"/>
            <a:ext cx="7750654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after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being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member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28502" y="4541073"/>
            <a:ext cx="7443454" cy="182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1"/>
              </a:lnSpc>
              <a:spcBef>
                <a:spcPct val="0"/>
              </a:spcBef>
            </a:pP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en-US" sz="3207" spc="-64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targeted promotion</a:t>
            </a:r>
            <a:r>
              <a:rPr lang="en-US" sz="3207" spc="-64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likely encouraged users to buy that product before signing up for </a:t>
            </a:r>
            <a:r>
              <a:rPr lang="en-US" sz="3207" spc="-64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Zomato Gold.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349509" y="4655373"/>
            <a:ext cx="1347859" cy="134785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1032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27000"/>
              <a:ext cx="7112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53496" y="7841399"/>
            <a:ext cx="4540385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spc="-4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96081" y="7841399"/>
            <a:ext cx="4540385" cy="8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 ultricies dui vulputate, ornare dui pulvinar, pretium eros.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60754" y="7908432"/>
            <a:ext cx="2114659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 spc="-6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Express Courier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11669" y="6536632"/>
            <a:ext cx="2114659" cy="8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spc="-6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Ware House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02108" y="6355873"/>
            <a:ext cx="1415588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spc="-14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grpSp>
        <p:nvGrpSpPr>
          <p:cNvPr name="Group 7" id="7"/>
          <p:cNvGrpSpPr/>
          <p:nvPr/>
        </p:nvGrpSpPr>
        <p:grpSpPr>
          <a:xfrm rot="-2842555">
            <a:off x="6739583" y="3870299"/>
            <a:ext cx="15653380" cy="7054562"/>
            <a:chOff x="0" y="0"/>
            <a:chExt cx="5295094" cy="2386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95094" cy="2386358"/>
            </a:xfrm>
            <a:custGeom>
              <a:avLst/>
              <a:gdLst/>
              <a:ahLst/>
              <a:cxnLst/>
              <a:rect r="r" b="b" t="t" l="l"/>
              <a:pathLst>
                <a:path h="2386358" w="5295094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14703" y="3592652"/>
            <a:ext cx="7739355" cy="4296372"/>
          </a:xfrm>
          <a:custGeom>
            <a:avLst/>
            <a:gdLst/>
            <a:ahLst/>
            <a:cxnLst/>
            <a:rect r="r" b="b" t="t" l="l"/>
            <a:pathLst>
              <a:path h="4296372" w="7739355">
                <a:moveTo>
                  <a:pt x="0" y="0"/>
                </a:moveTo>
                <a:lnTo>
                  <a:pt x="7739354" y="0"/>
                </a:lnTo>
                <a:lnTo>
                  <a:pt x="7739354" y="4296372"/>
                </a:lnTo>
                <a:lnTo>
                  <a:pt x="0" y="4296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3403" y="570450"/>
            <a:ext cx="11564719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Total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Orders </a:t>
            </a: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and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Amount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3403" y="1714869"/>
            <a:ext cx="10539243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Spent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before </a:t>
            </a:r>
            <a:r>
              <a:rPr lang="en-US" sz="7544" spc="-377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membership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46391" y="3999532"/>
            <a:ext cx="6828067" cy="363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3"/>
              </a:lnSpc>
            </a:pPr>
            <a:r>
              <a:rPr lang="en-US" sz="3459" spc="-17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Userid </a:t>
            </a:r>
            <a:r>
              <a:rPr lang="en-US" sz="3459" spc="-17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:1 A regular customer</a:t>
            </a:r>
          </a:p>
          <a:p>
            <a:pPr algn="ctr">
              <a:lnSpc>
                <a:spcPts val="4843"/>
              </a:lnSpc>
            </a:pPr>
            <a:r>
              <a:rPr lang="en-US" sz="3459" spc="-17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since order count and amount </a:t>
            </a:r>
          </a:p>
          <a:p>
            <a:pPr algn="ctr">
              <a:lnSpc>
                <a:spcPts val="4843"/>
              </a:lnSpc>
            </a:pPr>
            <a:r>
              <a:rPr lang="en-US" sz="3459" spc="-17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spent is much higher</a:t>
            </a:r>
          </a:p>
          <a:p>
            <a:pPr algn="ctr">
              <a:lnSpc>
                <a:spcPts val="4843"/>
              </a:lnSpc>
            </a:pPr>
            <a:r>
              <a:rPr lang="en-US" sz="3459" spc="-17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 order and amount can be a</a:t>
            </a:r>
          </a:p>
          <a:p>
            <a:pPr algn="ctr">
              <a:lnSpc>
                <a:spcPts val="4843"/>
              </a:lnSpc>
            </a:pPr>
            <a:r>
              <a:rPr lang="en-US" sz="3459" spc="-17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metric to calculate the no of customer </a:t>
            </a:r>
          </a:p>
          <a:p>
            <a:pPr algn="ctr">
              <a:lnSpc>
                <a:spcPts val="4843"/>
              </a:lnSpc>
              <a:spcBef>
                <a:spcPct val="0"/>
              </a:spcBef>
            </a:pPr>
            <a:r>
              <a:rPr lang="en-US" sz="3459" spc="-17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turning in gold member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260754" y="5029553"/>
            <a:ext cx="1347859" cy="134785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1032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27000"/>
              <a:ext cx="7112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4384" cy="2066919"/>
            </a:xfrm>
            <a:custGeom>
              <a:avLst/>
              <a:gdLst/>
              <a:ahLst/>
              <a:cxnLst/>
              <a:rect r="r" b="b" t="t" l="l"/>
              <a:pathLst>
                <a:path h="2066919" w="3634384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70819"/>
            <a:ext cx="2051781" cy="757881"/>
          </a:xfrm>
          <a:custGeom>
            <a:avLst/>
            <a:gdLst/>
            <a:ahLst/>
            <a:cxnLst/>
            <a:rect r="r" b="b" t="t" l="l"/>
            <a:pathLst>
              <a:path h="757881" w="2051781">
                <a:moveTo>
                  <a:pt x="0" y="0"/>
                </a:moveTo>
                <a:lnTo>
                  <a:pt x="2051781" y="0"/>
                </a:lnTo>
                <a:lnTo>
                  <a:pt x="2051781" y="757881"/>
                </a:lnTo>
                <a:lnTo>
                  <a:pt x="0" y="757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828" r="0" b="-8297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83045" y="0"/>
            <a:ext cx="19093504" cy="10766387"/>
          </a:xfrm>
          <a:custGeom>
            <a:avLst/>
            <a:gdLst/>
            <a:ahLst/>
            <a:cxnLst/>
            <a:rect r="r" b="b" t="t" l="l"/>
            <a:pathLst>
              <a:path h="10766387" w="19093504">
                <a:moveTo>
                  <a:pt x="0" y="0"/>
                </a:moveTo>
                <a:lnTo>
                  <a:pt x="19093504" y="0"/>
                </a:lnTo>
                <a:lnTo>
                  <a:pt x="19093504" y="10766387"/>
                </a:lnTo>
                <a:lnTo>
                  <a:pt x="0" y="10766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8000"/>
            </a:blip>
            <a:stretch>
              <a:fillRect l="-5282" t="0" r="-528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5378" y="1626545"/>
            <a:ext cx="7833073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About </a:t>
            </a:r>
            <a:r>
              <a:rPr lang="en-US" sz="7544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Zomato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5378" y="2886831"/>
            <a:ext cx="4350965" cy="96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spc="-377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Points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54590" y="4202701"/>
            <a:ext cx="9187398" cy="5043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1"/>
              </a:lnSpc>
            </a:pPr>
            <a:r>
              <a:rPr lang="en-US" sz="3194" spc="-63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Zomato's </a:t>
            </a:r>
            <a:r>
              <a:rPr lang="en-US" sz="3194" spc="-6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point system rewards customers based on their purchases. Points are earned differently for each product:</a:t>
            </a:r>
          </a:p>
          <a:p>
            <a:pPr algn="l" marL="689590" indent="-344795" lvl="1">
              <a:lnSpc>
                <a:spcPts val="4471"/>
              </a:lnSpc>
              <a:buFont typeface="Arial"/>
              <a:buChar char="•"/>
            </a:pPr>
            <a:r>
              <a:rPr lang="en-US" sz="3194" spc="-6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p1: 1 point for every ₹5 spent.</a:t>
            </a:r>
          </a:p>
          <a:p>
            <a:pPr algn="l" marL="689590" indent="-344795" lvl="1">
              <a:lnSpc>
                <a:spcPts val="4471"/>
              </a:lnSpc>
              <a:buFont typeface="Arial"/>
              <a:buChar char="•"/>
            </a:pPr>
            <a:r>
              <a:rPr lang="en-US" sz="3194" spc="-6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p2: 5 points for every ₹10 spent.</a:t>
            </a:r>
          </a:p>
          <a:p>
            <a:pPr algn="l" marL="689590" indent="-344795" lvl="1">
              <a:lnSpc>
                <a:spcPts val="4471"/>
              </a:lnSpc>
              <a:buFont typeface="Arial"/>
              <a:buChar char="•"/>
            </a:pPr>
            <a:r>
              <a:rPr lang="en-US" sz="3194" spc="-6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p3: 1 point for every ₹5 spent.</a:t>
            </a:r>
          </a:p>
          <a:p>
            <a:pPr algn="l">
              <a:lnSpc>
                <a:spcPts val="4471"/>
              </a:lnSpc>
              <a:spcBef>
                <a:spcPct val="0"/>
              </a:spcBef>
            </a:pPr>
            <a:r>
              <a:rPr lang="en-US" sz="3194" spc="-6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system incentivizes spending by offering varying points for different products.</a:t>
            </a:r>
          </a:p>
          <a:p>
            <a:pPr algn="l">
              <a:lnSpc>
                <a:spcPts val="44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DAGNvYYUrho</dc:identifier>
  <dcterms:modified xsi:type="dcterms:W3CDTF">2011-08-01T06:04:30Z</dcterms:modified>
  <cp:revision>1</cp:revision>
  <dc:title>Delivery Express Presentation</dc:title>
</cp:coreProperties>
</file>