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68" autoAdjust="0"/>
    <p:restoredTop sz="94660"/>
  </p:normalViewPr>
  <p:slideViewPr>
    <p:cSldViewPr snapToGrid="0">
      <p:cViewPr varScale="1">
        <p:scale>
          <a:sx n="68" d="100"/>
          <a:sy n="68" d="100"/>
        </p:scale>
        <p:origin x="11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F92105-4BDC-4DFB-AF81-117711254437}" type="datetimeFigureOut">
              <a:rPr lang="en-IN" smtClean="0"/>
              <a:t>17-11-2019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7D81D93-C2AA-49D4-97B3-83E7C6AAF12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4926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F92105-4BDC-4DFB-AF81-117711254437}"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81D93-C2AA-49D4-97B3-83E7C6AAF12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4539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F92105-4BDC-4DFB-AF81-117711254437}"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81D93-C2AA-49D4-97B3-83E7C6AAF12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467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F92105-4BDC-4DFB-AF81-117711254437}"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81D93-C2AA-49D4-97B3-83E7C6AAF12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1369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F92105-4BDC-4DFB-AF81-117711254437}"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81D93-C2AA-49D4-97B3-83E7C6AAF12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9732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F92105-4BDC-4DFB-AF81-117711254437}" type="datetimeFigureOut">
              <a:rPr lang="en-IN" smtClean="0"/>
              <a:t>17-11-2019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D81D93-C2AA-49D4-97B3-83E7C6AAF12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343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F92105-4BDC-4DFB-AF81-117711254437}" type="datetimeFigureOut">
              <a:rPr lang="en-IN" smtClean="0"/>
              <a:t>17-11-2019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D81D93-C2AA-49D4-97B3-83E7C6AAF12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6876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F92105-4BDC-4DFB-AF81-117711254437}" type="datetimeFigureOut">
              <a:rPr lang="en-IN" smtClean="0"/>
              <a:t>17-11-2019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D81D93-C2AA-49D4-97B3-83E7C6AAF12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574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92105-4BDC-4DFB-AF81-117711254437}" type="datetimeFigureOut">
              <a:rPr lang="en-IN" smtClean="0"/>
              <a:t>17-11-2019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D81D93-C2AA-49D4-97B3-83E7C6AAF125}" type="slidenum">
              <a:rPr lang="en-IN" smtClean="0"/>
              <a:t>‹#›</a:t>
            </a:fld>
            <a:endParaRPr lang="en-IN"/>
          </a:p>
        </p:txBody>
      </p:sp>
    </p:spTree>
    <p:extLst>
      <p:ext uri="{BB962C8B-B14F-4D97-AF65-F5344CB8AC3E}">
        <p14:creationId xmlns:p14="http://schemas.microsoft.com/office/powerpoint/2010/main" val="189486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F92105-4BDC-4DFB-AF81-117711254437}" type="datetimeFigureOut">
              <a:rPr lang="en-IN" smtClean="0"/>
              <a:t>17-11-2019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D81D93-C2AA-49D4-97B3-83E7C6AAF12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542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DF92105-4BDC-4DFB-AF81-117711254437}" type="datetimeFigureOut">
              <a:rPr lang="en-IN" smtClean="0"/>
              <a:t>17-11-2019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7D81D93-C2AA-49D4-97B3-83E7C6AAF12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6996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DF92105-4BDC-4DFB-AF81-117711254437}" type="datetimeFigureOut">
              <a:rPr lang="en-IN" smtClean="0"/>
              <a:t>17-11-2019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7D81D93-C2AA-49D4-97B3-83E7C6AAF12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21198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B8092-140F-461D-A0D8-6FB0FBE0B191}"/>
              </a:ext>
            </a:extLst>
          </p:cNvPr>
          <p:cNvSpPr>
            <a:spLocks noGrp="1"/>
          </p:cNvSpPr>
          <p:nvPr>
            <p:ph type="ctrTitle"/>
          </p:nvPr>
        </p:nvSpPr>
        <p:spPr>
          <a:xfrm>
            <a:off x="1195754" y="816366"/>
            <a:ext cx="10719581" cy="2626702"/>
          </a:xfrm>
        </p:spPr>
        <p:txBody>
          <a:bodyPr>
            <a:normAutofit fontScale="90000"/>
          </a:bodyPr>
          <a:lstStyle/>
          <a:p>
            <a:r>
              <a:rPr lang="en-IN" dirty="0"/>
              <a:t>PROJECT REPORT </a:t>
            </a:r>
            <a:br>
              <a:rPr lang="en-IN" dirty="0"/>
            </a:br>
            <a:r>
              <a:rPr lang="en-IN" dirty="0"/>
              <a:t>			ON</a:t>
            </a:r>
            <a:br>
              <a:rPr lang="en-IN" dirty="0"/>
            </a:br>
            <a:r>
              <a:rPr lang="en-IN" dirty="0"/>
              <a:t>“ONLINE VOTING SYSTEM”</a:t>
            </a:r>
          </a:p>
        </p:txBody>
      </p:sp>
      <p:pic>
        <p:nvPicPr>
          <p:cNvPr id="5" name="Picture 4">
            <a:extLst>
              <a:ext uri="{FF2B5EF4-FFF2-40B4-BE49-F238E27FC236}">
                <a16:creationId xmlns:a16="http://schemas.microsoft.com/office/drawing/2014/main" id="{1724D6F0-CD23-4C32-857F-26A7466A3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4276" y="703824"/>
            <a:ext cx="1479027" cy="1714326"/>
          </a:xfrm>
          <a:prstGeom prst="rect">
            <a:avLst/>
          </a:prstGeom>
        </p:spPr>
      </p:pic>
      <p:sp>
        <p:nvSpPr>
          <p:cNvPr id="7" name="TextBox 6">
            <a:extLst>
              <a:ext uri="{FF2B5EF4-FFF2-40B4-BE49-F238E27FC236}">
                <a16:creationId xmlns:a16="http://schemas.microsoft.com/office/drawing/2014/main" id="{1FE795B9-9FD6-4076-A96A-7E4B6FA1E950}"/>
              </a:ext>
            </a:extLst>
          </p:cNvPr>
          <p:cNvSpPr txBox="1"/>
          <p:nvPr/>
        </p:nvSpPr>
        <p:spPr>
          <a:xfrm>
            <a:off x="8665698" y="3981157"/>
            <a:ext cx="3249637" cy="1569660"/>
          </a:xfrm>
          <a:prstGeom prst="rect">
            <a:avLst/>
          </a:prstGeom>
          <a:noFill/>
        </p:spPr>
        <p:txBody>
          <a:bodyPr wrap="square" rtlCol="0">
            <a:spAutoFit/>
          </a:bodyPr>
          <a:lstStyle/>
          <a:p>
            <a:r>
              <a:rPr lang="en-IN" sz="2400" b="1" dirty="0"/>
              <a:t>Abhishek Singh</a:t>
            </a:r>
          </a:p>
          <a:p>
            <a:r>
              <a:rPr lang="en-IN" sz="2400" b="1" dirty="0"/>
              <a:t>Reg.  189301112</a:t>
            </a:r>
          </a:p>
          <a:p>
            <a:r>
              <a:rPr lang="en-IN" sz="2400" b="1" dirty="0"/>
              <a:t>Roll no. 25</a:t>
            </a:r>
          </a:p>
          <a:p>
            <a:r>
              <a:rPr lang="en-IN" sz="2400" b="1" dirty="0"/>
              <a:t>3rd Semester CSE/D</a:t>
            </a:r>
          </a:p>
        </p:txBody>
      </p:sp>
      <p:sp>
        <p:nvSpPr>
          <p:cNvPr id="8" name="TextBox 7">
            <a:extLst>
              <a:ext uri="{FF2B5EF4-FFF2-40B4-BE49-F238E27FC236}">
                <a16:creationId xmlns:a16="http://schemas.microsoft.com/office/drawing/2014/main" id="{E3BB1D5C-AC58-476F-A371-1EE91F14AD46}"/>
              </a:ext>
            </a:extLst>
          </p:cNvPr>
          <p:cNvSpPr txBox="1"/>
          <p:nvPr/>
        </p:nvSpPr>
        <p:spPr>
          <a:xfrm>
            <a:off x="1885071" y="4192172"/>
            <a:ext cx="4210929" cy="984885"/>
          </a:xfrm>
          <a:prstGeom prst="rect">
            <a:avLst/>
          </a:prstGeom>
          <a:noFill/>
        </p:spPr>
        <p:txBody>
          <a:bodyPr wrap="square" rtlCol="0">
            <a:spAutoFit/>
          </a:bodyPr>
          <a:lstStyle/>
          <a:p>
            <a:r>
              <a:rPr lang="en-IN" sz="2800" b="1" dirty="0"/>
              <a:t>Project on : CORE</a:t>
            </a:r>
            <a:r>
              <a:rPr lang="en-IN" dirty="0"/>
              <a:t>   </a:t>
            </a:r>
            <a:r>
              <a:rPr lang="en-IN" sz="3000" b="1" cap="all" dirty="0">
                <a:latin typeface="Arial" panose="020B0604020202020204" pitchFamily="34" charset="0"/>
              </a:rPr>
              <a:t>JAVA</a:t>
            </a:r>
          </a:p>
        </p:txBody>
      </p:sp>
    </p:spTree>
    <p:extLst>
      <p:ext uri="{BB962C8B-B14F-4D97-AF65-F5344CB8AC3E}">
        <p14:creationId xmlns:p14="http://schemas.microsoft.com/office/powerpoint/2010/main" val="4006192906"/>
      </p:ext>
    </p:extLst>
  </p:cSld>
  <p:clrMapOvr>
    <a:masterClrMapping/>
  </p:clrMapOvr>
  <mc:AlternateContent xmlns:mc="http://schemas.openxmlformats.org/markup-compatibility/2006" xmlns:p14="http://schemas.microsoft.com/office/powerpoint/2010/main">
    <mc:Choice Requires="p14">
      <p:transition spd="slow" p14:dur="2000" advTm="6190"/>
    </mc:Choice>
    <mc:Fallback xmlns="">
      <p:transition spd="slow" advTm="61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6CA606-B961-448E-B90D-BBD7CF4EF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926" y="0"/>
            <a:ext cx="9298745" cy="5548507"/>
          </a:xfrm>
          <a:prstGeom prst="rect">
            <a:avLst/>
          </a:prstGeom>
        </p:spPr>
      </p:pic>
      <p:pic>
        <p:nvPicPr>
          <p:cNvPr id="5" name="Picture 4">
            <a:extLst>
              <a:ext uri="{FF2B5EF4-FFF2-40B4-BE49-F238E27FC236}">
                <a16:creationId xmlns:a16="http://schemas.microsoft.com/office/drawing/2014/main" id="{89331FB8-95CB-4FB7-BCE2-E1A65ABB02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639" y="112980"/>
            <a:ext cx="691421" cy="801420"/>
          </a:xfrm>
          <a:prstGeom prst="rect">
            <a:avLst/>
          </a:prstGeom>
        </p:spPr>
      </p:pic>
      <p:sp>
        <p:nvSpPr>
          <p:cNvPr id="6" name="TextBox 5">
            <a:extLst>
              <a:ext uri="{FF2B5EF4-FFF2-40B4-BE49-F238E27FC236}">
                <a16:creationId xmlns:a16="http://schemas.microsoft.com/office/drawing/2014/main" id="{569DA223-D074-4287-AFD2-E4B6B828D7E1}"/>
              </a:ext>
            </a:extLst>
          </p:cNvPr>
          <p:cNvSpPr txBox="1"/>
          <p:nvPr/>
        </p:nvSpPr>
        <p:spPr>
          <a:xfrm>
            <a:off x="4135902" y="5669280"/>
            <a:ext cx="2475913" cy="369332"/>
          </a:xfrm>
          <a:prstGeom prst="rect">
            <a:avLst/>
          </a:prstGeom>
          <a:noFill/>
        </p:spPr>
        <p:txBody>
          <a:bodyPr wrap="square" rtlCol="0">
            <a:spAutoFit/>
          </a:bodyPr>
          <a:lstStyle/>
          <a:p>
            <a:r>
              <a:rPr lang="en-IN" b="1" dirty="0">
                <a:latin typeface="Bahnschrift" panose="020B0502040204020203" pitchFamily="34" charset="0"/>
              </a:rPr>
              <a:t>BLOCK DIAGRAM</a:t>
            </a:r>
          </a:p>
        </p:txBody>
      </p:sp>
    </p:spTree>
    <p:extLst>
      <p:ext uri="{BB962C8B-B14F-4D97-AF65-F5344CB8AC3E}">
        <p14:creationId xmlns:p14="http://schemas.microsoft.com/office/powerpoint/2010/main" val="937550020"/>
      </p:ext>
    </p:extLst>
  </p:cSld>
  <p:clrMapOvr>
    <a:masterClrMapping/>
  </p:clrMapOvr>
  <mc:AlternateContent xmlns:mc="http://schemas.openxmlformats.org/markup-compatibility/2006" xmlns:p14="http://schemas.microsoft.com/office/powerpoint/2010/main">
    <mc:Choice Requires="p14">
      <p:transition spd="slow" p14:dur="2000" advTm="2935"/>
    </mc:Choice>
    <mc:Fallback xmlns="">
      <p:transition spd="slow" advTm="293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152D84-549A-4095-A86C-D8322A5EA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4953" y="802298"/>
            <a:ext cx="1479027" cy="1714326"/>
          </a:xfrm>
          <a:prstGeom prst="rect">
            <a:avLst/>
          </a:prstGeom>
        </p:spPr>
      </p:pic>
      <p:sp>
        <p:nvSpPr>
          <p:cNvPr id="3" name="Rectangle 2">
            <a:extLst>
              <a:ext uri="{FF2B5EF4-FFF2-40B4-BE49-F238E27FC236}">
                <a16:creationId xmlns:a16="http://schemas.microsoft.com/office/drawing/2014/main" id="{145DCBAA-3B9A-4B52-B8EF-253E69296203}"/>
              </a:ext>
            </a:extLst>
          </p:cNvPr>
          <p:cNvSpPr/>
          <p:nvPr/>
        </p:nvSpPr>
        <p:spPr>
          <a:xfrm>
            <a:off x="2220909" y="0"/>
            <a:ext cx="4457374" cy="461665"/>
          </a:xfrm>
          <a:prstGeom prst="rect">
            <a:avLst/>
          </a:prstGeom>
        </p:spPr>
        <p:txBody>
          <a:bodyPr wrap="none">
            <a:spAutoFit/>
          </a:bodyPr>
          <a:lstStyle/>
          <a:p>
            <a:r>
              <a:rPr lang="en-IN" sz="2400" dirty="0"/>
              <a:t>FRONT – END AND BACK-END</a:t>
            </a:r>
          </a:p>
        </p:txBody>
      </p:sp>
      <p:sp>
        <p:nvSpPr>
          <p:cNvPr id="4" name="Rectangle 3">
            <a:extLst>
              <a:ext uri="{FF2B5EF4-FFF2-40B4-BE49-F238E27FC236}">
                <a16:creationId xmlns:a16="http://schemas.microsoft.com/office/drawing/2014/main" id="{EA5AAEFC-656E-4F93-AB17-66118BF882ED}"/>
              </a:ext>
            </a:extLst>
          </p:cNvPr>
          <p:cNvSpPr/>
          <p:nvPr/>
        </p:nvSpPr>
        <p:spPr>
          <a:xfrm>
            <a:off x="0" y="461665"/>
            <a:ext cx="10410092" cy="3139321"/>
          </a:xfrm>
          <a:prstGeom prst="rect">
            <a:avLst/>
          </a:prstGeom>
        </p:spPr>
        <p:txBody>
          <a:bodyPr wrap="square">
            <a:spAutoFit/>
          </a:bodyPr>
          <a:lstStyle/>
          <a:p>
            <a:r>
              <a:rPr lang="en-US" dirty="0"/>
              <a:t>In their most general meanings, the terms front end and back end refer to the initial and the end stages of a process flow. In software design, the front-end is the part of a software system that deals with the user, and the back-end is the part that processes the input from the front-end. The separation of software systems into "front ends" and "back ends" is a kind of abstraction that helps to keep different parts of the system separated. The general idea is that the frontend is responsible for collecting input from the user, which can be in a variety of forms, and processing it in such a way that it conforms to a specification that the back-end can use. The connection of the front-end to the back-end is a kind of interface. Front-end and back-end are terms used to characterize program interfaces and services relative to the initial user of these interfaces and services. (The "user" may be a human being or a program.) A ”front-end” application is one that application users interact with directly. A "back-end" application or program serves indirectly in support of the front-end services, usually by being closer to the required resource or having the capability to communicate with the required</a:t>
            </a:r>
            <a:endParaRPr lang="en-IN" dirty="0"/>
          </a:p>
        </p:txBody>
      </p:sp>
      <p:sp>
        <p:nvSpPr>
          <p:cNvPr id="5" name="Rectangle 4">
            <a:extLst>
              <a:ext uri="{FF2B5EF4-FFF2-40B4-BE49-F238E27FC236}">
                <a16:creationId xmlns:a16="http://schemas.microsoft.com/office/drawing/2014/main" id="{88C100A7-BC37-4896-AFAD-10C7DB2E1B3D}"/>
              </a:ext>
            </a:extLst>
          </p:cNvPr>
          <p:cNvSpPr/>
          <p:nvPr/>
        </p:nvSpPr>
        <p:spPr>
          <a:xfrm>
            <a:off x="-2" y="3428999"/>
            <a:ext cx="11901269" cy="923330"/>
          </a:xfrm>
          <a:prstGeom prst="rect">
            <a:avLst/>
          </a:prstGeom>
        </p:spPr>
        <p:txBody>
          <a:bodyPr wrap="square">
            <a:spAutoFit/>
          </a:bodyPr>
          <a:lstStyle/>
          <a:p>
            <a:r>
              <a:rPr lang="en-US" dirty="0"/>
              <a:t>resource. The back-end application may interact directly with the front-end or, perhaps more typically, is a program called from an intermediate program that mediates front-end and back-end activities. These terms acquire more special meanings in particular areas:-</a:t>
            </a:r>
            <a:endParaRPr lang="en-IN" dirty="0"/>
          </a:p>
        </p:txBody>
      </p:sp>
      <p:sp>
        <p:nvSpPr>
          <p:cNvPr id="6" name="TextBox 5">
            <a:extLst>
              <a:ext uri="{FF2B5EF4-FFF2-40B4-BE49-F238E27FC236}">
                <a16:creationId xmlns:a16="http://schemas.microsoft.com/office/drawing/2014/main" id="{0056C5AF-86A8-462E-AAB7-2EEB672B9314}"/>
              </a:ext>
            </a:extLst>
          </p:cNvPr>
          <p:cNvSpPr txBox="1"/>
          <p:nvPr/>
        </p:nvSpPr>
        <p:spPr>
          <a:xfrm>
            <a:off x="239151" y="4501662"/>
            <a:ext cx="7469944" cy="1477328"/>
          </a:xfrm>
          <a:prstGeom prst="rect">
            <a:avLst/>
          </a:prstGeom>
          <a:noFill/>
        </p:spPr>
        <p:txBody>
          <a:bodyPr wrap="square" rtlCol="0">
            <a:spAutoFit/>
          </a:bodyPr>
          <a:lstStyle/>
          <a:p>
            <a:r>
              <a:rPr lang="en-IN" dirty="0"/>
              <a:t> 1) For Software Applications , front end is the same as User Interface. </a:t>
            </a:r>
          </a:p>
          <a:p>
            <a:r>
              <a:rPr lang="en-IN" dirty="0"/>
              <a:t> 2) In Client/Server Applications, the client part of the program is called Administrator and the server part is called a Voter.</a:t>
            </a:r>
          </a:p>
          <a:p>
            <a:r>
              <a:rPr lang="en-IN" dirty="0"/>
              <a:t>3) Compilers ,the programs that Translate source code into object code ,are often composed of two parts  : front end and back end. </a:t>
            </a:r>
          </a:p>
        </p:txBody>
      </p:sp>
    </p:spTree>
    <p:extLst>
      <p:ext uri="{BB962C8B-B14F-4D97-AF65-F5344CB8AC3E}">
        <p14:creationId xmlns:p14="http://schemas.microsoft.com/office/powerpoint/2010/main" val="3539143880"/>
      </p:ext>
    </p:extLst>
  </p:cSld>
  <p:clrMapOvr>
    <a:masterClrMapping/>
  </p:clrMapOvr>
  <mc:AlternateContent xmlns:mc="http://schemas.openxmlformats.org/markup-compatibility/2006" xmlns:p14="http://schemas.microsoft.com/office/powerpoint/2010/main">
    <mc:Choice Requires="p14">
      <p:transition spd="slow" p14:dur="2000" advTm="3724"/>
    </mc:Choice>
    <mc:Fallback xmlns="">
      <p:transition spd="slow" advTm="372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152D84-549A-4095-A86C-D8322A5EA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4953" y="802298"/>
            <a:ext cx="1479027" cy="1714326"/>
          </a:xfrm>
          <a:prstGeom prst="rect">
            <a:avLst/>
          </a:prstGeom>
        </p:spPr>
      </p:pic>
      <p:sp>
        <p:nvSpPr>
          <p:cNvPr id="3" name="TextBox 2">
            <a:extLst>
              <a:ext uri="{FF2B5EF4-FFF2-40B4-BE49-F238E27FC236}">
                <a16:creationId xmlns:a16="http://schemas.microsoft.com/office/drawing/2014/main" id="{B963D26D-0C6F-495D-B09E-B0B913737B30}"/>
              </a:ext>
            </a:extLst>
          </p:cNvPr>
          <p:cNvSpPr txBox="1"/>
          <p:nvPr/>
        </p:nvSpPr>
        <p:spPr>
          <a:xfrm>
            <a:off x="2124221" y="146353"/>
            <a:ext cx="5908430" cy="523220"/>
          </a:xfrm>
          <a:prstGeom prst="rect">
            <a:avLst/>
          </a:prstGeom>
          <a:noFill/>
        </p:spPr>
        <p:txBody>
          <a:bodyPr wrap="square" rtlCol="0">
            <a:spAutoFit/>
          </a:bodyPr>
          <a:lstStyle/>
          <a:p>
            <a:r>
              <a:rPr lang="en-IN" sz="2800" dirty="0"/>
              <a:t>DATA FLOW DIAGRAM : </a:t>
            </a:r>
          </a:p>
        </p:txBody>
      </p:sp>
      <p:sp>
        <p:nvSpPr>
          <p:cNvPr id="4" name="Rectangle 3">
            <a:extLst>
              <a:ext uri="{FF2B5EF4-FFF2-40B4-BE49-F238E27FC236}">
                <a16:creationId xmlns:a16="http://schemas.microsoft.com/office/drawing/2014/main" id="{6AA9BB40-81FC-41E4-B613-6F9ED94E2F25}"/>
              </a:ext>
            </a:extLst>
          </p:cNvPr>
          <p:cNvSpPr/>
          <p:nvPr/>
        </p:nvSpPr>
        <p:spPr>
          <a:xfrm>
            <a:off x="558020" y="1111348"/>
            <a:ext cx="1927274"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VOTER</a:t>
            </a:r>
          </a:p>
        </p:txBody>
      </p:sp>
      <p:sp>
        <p:nvSpPr>
          <p:cNvPr id="5" name="Oval 4">
            <a:extLst>
              <a:ext uri="{FF2B5EF4-FFF2-40B4-BE49-F238E27FC236}">
                <a16:creationId xmlns:a16="http://schemas.microsoft.com/office/drawing/2014/main" id="{D109328D-AA93-4EA0-9230-4E6278D085A3}"/>
              </a:ext>
            </a:extLst>
          </p:cNvPr>
          <p:cNvSpPr/>
          <p:nvPr/>
        </p:nvSpPr>
        <p:spPr>
          <a:xfrm>
            <a:off x="3207433" y="866521"/>
            <a:ext cx="2504049" cy="10128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REGISTRATION PROCESS</a:t>
            </a:r>
          </a:p>
        </p:txBody>
      </p:sp>
      <p:sp>
        <p:nvSpPr>
          <p:cNvPr id="6" name="Rectangle 5">
            <a:extLst>
              <a:ext uri="{FF2B5EF4-FFF2-40B4-BE49-F238E27FC236}">
                <a16:creationId xmlns:a16="http://schemas.microsoft.com/office/drawing/2014/main" id="{923F463A-FD5F-4E3C-B347-044CCB68D1E2}"/>
              </a:ext>
            </a:extLst>
          </p:cNvPr>
          <p:cNvSpPr/>
          <p:nvPr/>
        </p:nvSpPr>
        <p:spPr>
          <a:xfrm>
            <a:off x="6639951" y="1111348"/>
            <a:ext cx="2096086"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CANDIDATES</a:t>
            </a:r>
          </a:p>
        </p:txBody>
      </p:sp>
      <p:sp>
        <p:nvSpPr>
          <p:cNvPr id="7" name="Rectangle 6">
            <a:extLst>
              <a:ext uri="{FF2B5EF4-FFF2-40B4-BE49-F238E27FC236}">
                <a16:creationId xmlns:a16="http://schemas.microsoft.com/office/drawing/2014/main" id="{DED60EF2-C050-4D9A-BA6C-5A57A43B4CFB}"/>
              </a:ext>
            </a:extLst>
          </p:cNvPr>
          <p:cNvSpPr/>
          <p:nvPr/>
        </p:nvSpPr>
        <p:spPr>
          <a:xfrm>
            <a:off x="3657600" y="2681253"/>
            <a:ext cx="2067950" cy="576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8" name="Rectangle 7">
            <a:extLst>
              <a:ext uri="{FF2B5EF4-FFF2-40B4-BE49-F238E27FC236}">
                <a16:creationId xmlns:a16="http://schemas.microsoft.com/office/drawing/2014/main" id="{090AF108-AF51-4F92-93B6-2BCD50D34F7C}"/>
              </a:ext>
            </a:extLst>
          </p:cNvPr>
          <p:cNvSpPr/>
          <p:nvPr/>
        </p:nvSpPr>
        <p:spPr>
          <a:xfrm>
            <a:off x="422031" y="2700997"/>
            <a:ext cx="2644726"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REGISTERED VOTER</a:t>
            </a:r>
          </a:p>
        </p:txBody>
      </p:sp>
      <p:sp>
        <p:nvSpPr>
          <p:cNvPr id="9" name="Rectangle 8">
            <a:extLst>
              <a:ext uri="{FF2B5EF4-FFF2-40B4-BE49-F238E27FC236}">
                <a16:creationId xmlns:a16="http://schemas.microsoft.com/office/drawing/2014/main" id="{66D2535B-D331-47C6-9FCC-A66999BBC996}"/>
              </a:ext>
            </a:extLst>
          </p:cNvPr>
          <p:cNvSpPr/>
          <p:nvPr/>
        </p:nvSpPr>
        <p:spPr>
          <a:xfrm>
            <a:off x="6639951" y="2700997"/>
            <a:ext cx="251811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REGISTERED CANDIDATE</a:t>
            </a:r>
          </a:p>
        </p:txBody>
      </p:sp>
      <p:sp>
        <p:nvSpPr>
          <p:cNvPr id="10" name="Rectangle 9">
            <a:extLst>
              <a:ext uri="{FF2B5EF4-FFF2-40B4-BE49-F238E27FC236}">
                <a16:creationId xmlns:a16="http://schemas.microsoft.com/office/drawing/2014/main" id="{2AD6052C-CD15-4090-89ED-9AD3DAF8097D}"/>
              </a:ext>
            </a:extLst>
          </p:cNvPr>
          <p:cNvSpPr/>
          <p:nvPr/>
        </p:nvSpPr>
        <p:spPr>
          <a:xfrm>
            <a:off x="7877908" y="3868615"/>
            <a:ext cx="2630658" cy="47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CANDIDATES</a:t>
            </a:r>
          </a:p>
        </p:txBody>
      </p:sp>
      <p:sp>
        <p:nvSpPr>
          <p:cNvPr id="11" name="Rectangle 10">
            <a:extLst>
              <a:ext uri="{FF2B5EF4-FFF2-40B4-BE49-F238E27FC236}">
                <a16:creationId xmlns:a16="http://schemas.microsoft.com/office/drawing/2014/main" id="{AD99119A-CB4D-43EB-8F89-985654AEFF8C}"/>
              </a:ext>
            </a:extLst>
          </p:cNvPr>
          <p:cNvSpPr/>
          <p:nvPr/>
        </p:nvSpPr>
        <p:spPr>
          <a:xfrm>
            <a:off x="7877908" y="4590276"/>
            <a:ext cx="2813538" cy="66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UPDATE CANDIDATE DETAILS</a:t>
            </a:r>
          </a:p>
        </p:txBody>
      </p:sp>
      <p:sp>
        <p:nvSpPr>
          <p:cNvPr id="12" name="Rectangle 11">
            <a:extLst>
              <a:ext uri="{FF2B5EF4-FFF2-40B4-BE49-F238E27FC236}">
                <a16:creationId xmlns:a16="http://schemas.microsoft.com/office/drawing/2014/main" id="{7AEA2634-7BDE-4545-824D-72D4BAF0962B}"/>
              </a:ext>
            </a:extLst>
          </p:cNvPr>
          <p:cNvSpPr/>
          <p:nvPr/>
        </p:nvSpPr>
        <p:spPr>
          <a:xfrm>
            <a:off x="7877908" y="5444197"/>
            <a:ext cx="2771335" cy="47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DELETE CANDIDATE</a:t>
            </a:r>
          </a:p>
        </p:txBody>
      </p:sp>
      <p:sp>
        <p:nvSpPr>
          <p:cNvPr id="13" name="Rectangle 12">
            <a:extLst>
              <a:ext uri="{FF2B5EF4-FFF2-40B4-BE49-F238E27FC236}">
                <a16:creationId xmlns:a16="http://schemas.microsoft.com/office/drawing/2014/main" id="{4CBB32F9-F37D-43E1-B30D-CBF59A9927DF}"/>
              </a:ext>
            </a:extLst>
          </p:cNvPr>
          <p:cNvSpPr/>
          <p:nvPr/>
        </p:nvSpPr>
        <p:spPr>
          <a:xfrm>
            <a:off x="5739618" y="4881489"/>
            <a:ext cx="1195754" cy="369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ADMIN</a:t>
            </a:r>
          </a:p>
        </p:txBody>
      </p:sp>
      <p:sp>
        <p:nvSpPr>
          <p:cNvPr id="14" name="Rectangle 13">
            <a:extLst>
              <a:ext uri="{FF2B5EF4-FFF2-40B4-BE49-F238E27FC236}">
                <a16:creationId xmlns:a16="http://schemas.microsoft.com/office/drawing/2014/main" id="{18F28885-A27A-4EAD-BD42-2A859551F02F}"/>
              </a:ext>
            </a:extLst>
          </p:cNvPr>
          <p:cNvSpPr/>
          <p:nvPr/>
        </p:nvSpPr>
        <p:spPr>
          <a:xfrm>
            <a:off x="3376247" y="5251458"/>
            <a:ext cx="1814732" cy="47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CHECK RESULTS</a:t>
            </a:r>
          </a:p>
        </p:txBody>
      </p:sp>
      <p:sp>
        <p:nvSpPr>
          <p:cNvPr id="15" name="Rectangle 14">
            <a:extLst>
              <a:ext uri="{FF2B5EF4-FFF2-40B4-BE49-F238E27FC236}">
                <a16:creationId xmlns:a16="http://schemas.microsoft.com/office/drawing/2014/main" id="{D083A8AF-E35F-4526-BC71-DE839D9C8678}"/>
              </a:ext>
            </a:extLst>
          </p:cNvPr>
          <p:cNvSpPr/>
          <p:nvPr/>
        </p:nvSpPr>
        <p:spPr>
          <a:xfrm>
            <a:off x="675249" y="4037428"/>
            <a:ext cx="1810045" cy="472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VOTERS</a:t>
            </a:r>
          </a:p>
        </p:txBody>
      </p:sp>
      <p:sp>
        <p:nvSpPr>
          <p:cNvPr id="16" name="Rectangle 15">
            <a:extLst>
              <a:ext uri="{FF2B5EF4-FFF2-40B4-BE49-F238E27FC236}">
                <a16:creationId xmlns:a16="http://schemas.microsoft.com/office/drawing/2014/main" id="{35446821-8322-4F73-BBE6-1D99D1CCF86B}"/>
              </a:ext>
            </a:extLst>
          </p:cNvPr>
          <p:cNvSpPr/>
          <p:nvPr/>
        </p:nvSpPr>
        <p:spPr>
          <a:xfrm>
            <a:off x="675249" y="4881489"/>
            <a:ext cx="1913206" cy="562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UPDATE VOTER</a:t>
            </a:r>
            <a:br>
              <a:rPr lang="en-IN" dirty="0"/>
            </a:br>
            <a:r>
              <a:rPr lang="en-IN" dirty="0"/>
              <a:t>DETAILS</a:t>
            </a:r>
          </a:p>
        </p:txBody>
      </p:sp>
      <p:cxnSp>
        <p:nvCxnSpPr>
          <p:cNvPr id="18" name="Straight Connector 17">
            <a:extLst>
              <a:ext uri="{FF2B5EF4-FFF2-40B4-BE49-F238E27FC236}">
                <a16:creationId xmlns:a16="http://schemas.microsoft.com/office/drawing/2014/main" id="{3746FF41-12DC-4670-B31B-297A9E35E6C5}"/>
              </a:ext>
            </a:extLst>
          </p:cNvPr>
          <p:cNvCxnSpPr>
            <a:cxnSpLocks/>
          </p:cNvCxnSpPr>
          <p:nvPr/>
        </p:nvCxnSpPr>
        <p:spPr>
          <a:xfrm>
            <a:off x="2208627" y="1199923"/>
            <a:ext cx="11676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3EA5DC0-145D-4D3B-A539-598F3EAEBF96}"/>
              </a:ext>
            </a:extLst>
          </p:cNvPr>
          <p:cNvCxnSpPr>
            <a:stCxn id="4" idx="3"/>
            <a:endCxn id="5" idx="2"/>
          </p:cNvCxnSpPr>
          <p:nvPr/>
        </p:nvCxnSpPr>
        <p:spPr>
          <a:xfrm>
            <a:off x="2485294" y="1372958"/>
            <a:ext cx="7221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9C49B7A-EC8B-4F3D-9EDF-E92E6878E43F}"/>
              </a:ext>
            </a:extLst>
          </p:cNvPr>
          <p:cNvCxnSpPr>
            <a:cxnSpLocks/>
            <a:stCxn id="5" idx="6"/>
          </p:cNvCxnSpPr>
          <p:nvPr/>
        </p:nvCxnSpPr>
        <p:spPr>
          <a:xfrm>
            <a:off x="5711482" y="1372958"/>
            <a:ext cx="92846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2E81850-7472-4F25-B10F-F57A0B27D336}"/>
              </a:ext>
            </a:extLst>
          </p:cNvPr>
          <p:cNvCxnSpPr>
            <a:cxnSpLocks/>
          </p:cNvCxnSpPr>
          <p:nvPr/>
        </p:nvCxnSpPr>
        <p:spPr>
          <a:xfrm>
            <a:off x="4459457" y="1879395"/>
            <a:ext cx="0" cy="8216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64499D2-7097-4BDC-A57C-93F5A4F724BE}"/>
              </a:ext>
            </a:extLst>
          </p:cNvPr>
          <p:cNvCxnSpPr>
            <a:cxnSpLocks/>
            <a:stCxn id="7" idx="3"/>
          </p:cNvCxnSpPr>
          <p:nvPr/>
        </p:nvCxnSpPr>
        <p:spPr>
          <a:xfrm>
            <a:off x="5725550" y="2969641"/>
            <a:ext cx="8721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F34E843-E487-4815-AFAF-F319CD04FA2C}"/>
              </a:ext>
            </a:extLst>
          </p:cNvPr>
          <p:cNvCxnSpPr>
            <a:endCxn id="13" idx="0"/>
          </p:cNvCxnSpPr>
          <p:nvPr/>
        </p:nvCxnSpPr>
        <p:spPr>
          <a:xfrm>
            <a:off x="5373858" y="3258028"/>
            <a:ext cx="963637" cy="16234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D5CF198-5CA2-4A1E-A974-F6183150F4F0}"/>
              </a:ext>
            </a:extLst>
          </p:cNvPr>
          <p:cNvSpPr/>
          <p:nvPr/>
        </p:nvSpPr>
        <p:spPr>
          <a:xfrm>
            <a:off x="3425482" y="4009292"/>
            <a:ext cx="1498210" cy="872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VOTING</a:t>
            </a:r>
          </a:p>
        </p:txBody>
      </p:sp>
      <p:cxnSp>
        <p:nvCxnSpPr>
          <p:cNvPr id="37" name="Straight Arrow Connector 36">
            <a:extLst>
              <a:ext uri="{FF2B5EF4-FFF2-40B4-BE49-F238E27FC236}">
                <a16:creationId xmlns:a16="http://schemas.microsoft.com/office/drawing/2014/main" id="{160924D0-29DC-4D86-A687-0EE241B3DC61}"/>
              </a:ext>
            </a:extLst>
          </p:cNvPr>
          <p:cNvCxnSpPr>
            <a:stCxn id="35" idx="4"/>
          </p:cNvCxnSpPr>
          <p:nvPr/>
        </p:nvCxnSpPr>
        <p:spPr>
          <a:xfrm>
            <a:off x="4174587" y="4881490"/>
            <a:ext cx="3518" cy="3699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A3CCFD3-CFD3-4CE7-B016-22E1025F86B9}"/>
              </a:ext>
            </a:extLst>
          </p:cNvPr>
          <p:cNvCxnSpPr/>
          <p:nvPr/>
        </p:nvCxnSpPr>
        <p:spPr>
          <a:xfrm>
            <a:off x="2208627" y="3224217"/>
            <a:ext cx="1336431" cy="9820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Flowchart: Process 43">
            <a:extLst>
              <a:ext uri="{FF2B5EF4-FFF2-40B4-BE49-F238E27FC236}">
                <a16:creationId xmlns:a16="http://schemas.microsoft.com/office/drawing/2014/main" id="{526B911A-6C0F-4250-A9F8-DF52D03FA094}"/>
              </a:ext>
            </a:extLst>
          </p:cNvPr>
          <p:cNvSpPr/>
          <p:nvPr/>
        </p:nvSpPr>
        <p:spPr>
          <a:xfrm>
            <a:off x="7751298" y="3687093"/>
            <a:ext cx="3123028" cy="2405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lowchart: Process 44">
            <a:extLst>
              <a:ext uri="{FF2B5EF4-FFF2-40B4-BE49-F238E27FC236}">
                <a16:creationId xmlns:a16="http://schemas.microsoft.com/office/drawing/2014/main" id="{07DFBFE7-FB00-4205-92AC-2D06826B304A}"/>
              </a:ext>
            </a:extLst>
          </p:cNvPr>
          <p:cNvSpPr/>
          <p:nvPr/>
        </p:nvSpPr>
        <p:spPr>
          <a:xfrm>
            <a:off x="422031" y="3715228"/>
            <a:ext cx="2314133" cy="200899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a:extLst>
              <a:ext uri="{FF2B5EF4-FFF2-40B4-BE49-F238E27FC236}">
                <a16:creationId xmlns:a16="http://schemas.microsoft.com/office/drawing/2014/main" id="{199F1386-197A-4868-B044-B9403736C8CF}"/>
              </a:ext>
            </a:extLst>
          </p:cNvPr>
          <p:cNvCxnSpPr>
            <a:cxnSpLocks/>
          </p:cNvCxnSpPr>
          <p:nvPr/>
        </p:nvCxnSpPr>
        <p:spPr>
          <a:xfrm>
            <a:off x="8595360" y="3224217"/>
            <a:ext cx="0" cy="4628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93F0F14-9C0B-446F-B96C-670A8AC071C4}"/>
              </a:ext>
            </a:extLst>
          </p:cNvPr>
          <p:cNvCxnSpPr>
            <a:cxnSpLocks/>
          </p:cNvCxnSpPr>
          <p:nvPr/>
        </p:nvCxnSpPr>
        <p:spPr>
          <a:xfrm>
            <a:off x="1069145" y="3224217"/>
            <a:ext cx="0" cy="4910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88BA2DB-2715-4C6D-8753-B6DE5F6F24AB}"/>
              </a:ext>
            </a:extLst>
          </p:cNvPr>
          <p:cNvCxnSpPr>
            <a:endCxn id="13" idx="1"/>
          </p:cNvCxnSpPr>
          <p:nvPr/>
        </p:nvCxnSpPr>
        <p:spPr>
          <a:xfrm>
            <a:off x="2736164" y="4881489"/>
            <a:ext cx="3003454" cy="184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96A3944-E34C-4036-8182-3F8371360B35}"/>
              </a:ext>
            </a:extLst>
          </p:cNvPr>
          <p:cNvCxnSpPr>
            <a:cxnSpLocks/>
          </p:cNvCxnSpPr>
          <p:nvPr/>
        </p:nvCxnSpPr>
        <p:spPr>
          <a:xfrm flipV="1">
            <a:off x="4923692" y="3258033"/>
            <a:ext cx="1856936" cy="10158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4540B66-319E-4A75-878D-6EB291567006}"/>
              </a:ext>
            </a:extLst>
          </p:cNvPr>
          <p:cNvCxnSpPr>
            <a:endCxn id="44" idx="1"/>
          </p:cNvCxnSpPr>
          <p:nvPr/>
        </p:nvCxnSpPr>
        <p:spPr>
          <a:xfrm>
            <a:off x="6935372" y="4881489"/>
            <a:ext cx="815926" cy="83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0D6A3ED-E1F1-4B34-9C74-1B085DF7A35D}"/>
              </a:ext>
            </a:extLst>
          </p:cNvPr>
          <p:cNvCxnSpPr>
            <a:cxnSpLocks/>
            <a:stCxn id="8" idx="3"/>
            <a:endCxn id="7" idx="1"/>
          </p:cNvCxnSpPr>
          <p:nvPr/>
        </p:nvCxnSpPr>
        <p:spPr>
          <a:xfrm>
            <a:off x="3066757" y="2962607"/>
            <a:ext cx="590843" cy="70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4DD6F77-34BE-41FE-9536-24ED1D871263}"/>
              </a:ext>
            </a:extLst>
          </p:cNvPr>
          <p:cNvCxnSpPr>
            <a:stCxn id="14" idx="3"/>
          </p:cNvCxnSpPr>
          <p:nvPr/>
        </p:nvCxnSpPr>
        <p:spPr>
          <a:xfrm flipV="1">
            <a:off x="5190979" y="5251458"/>
            <a:ext cx="520503" cy="2363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84767"/>
      </p:ext>
    </p:extLst>
  </p:cSld>
  <p:clrMapOvr>
    <a:masterClrMapping/>
  </p:clrMapOvr>
  <mc:AlternateContent xmlns:mc="http://schemas.openxmlformats.org/markup-compatibility/2006" xmlns:p14="http://schemas.microsoft.com/office/powerpoint/2010/main">
    <mc:Choice Requires="p14">
      <p:transition spd="slow" p14:dur="2000" advTm="4052"/>
    </mc:Choice>
    <mc:Fallback xmlns="">
      <p:transition spd="slow" advTm="405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152D84-549A-4095-A86C-D8322A5EA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4953" y="802298"/>
            <a:ext cx="1479027" cy="1714326"/>
          </a:xfrm>
          <a:prstGeom prst="rect">
            <a:avLst/>
          </a:prstGeom>
        </p:spPr>
      </p:pic>
      <p:sp>
        <p:nvSpPr>
          <p:cNvPr id="3" name="Rectangle 2">
            <a:extLst>
              <a:ext uri="{FF2B5EF4-FFF2-40B4-BE49-F238E27FC236}">
                <a16:creationId xmlns:a16="http://schemas.microsoft.com/office/drawing/2014/main" id="{FC90A29F-AFD5-46B7-B7EF-DC8827A77201}"/>
              </a:ext>
            </a:extLst>
          </p:cNvPr>
          <p:cNvSpPr/>
          <p:nvPr/>
        </p:nvSpPr>
        <p:spPr>
          <a:xfrm>
            <a:off x="2335562" y="265940"/>
            <a:ext cx="3094567" cy="523220"/>
          </a:xfrm>
          <a:prstGeom prst="rect">
            <a:avLst/>
          </a:prstGeom>
        </p:spPr>
        <p:txBody>
          <a:bodyPr wrap="square">
            <a:spAutoFit/>
          </a:bodyPr>
          <a:lstStyle/>
          <a:p>
            <a:r>
              <a:rPr lang="en-IN" sz="2800" dirty="0"/>
              <a:t>Data Base Tables:</a:t>
            </a:r>
          </a:p>
        </p:txBody>
      </p:sp>
      <p:sp>
        <p:nvSpPr>
          <p:cNvPr id="6" name="TextBox 5">
            <a:extLst>
              <a:ext uri="{FF2B5EF4-FFF2-40B4-BE49-F238E27FC236}">
                <a16:creationId xmlns:a16="http://schemas.microsoft.com/office/drawing/2014/main" id="{90B4699C-C604-4D6D-8B2A-28E306969D0A}"/>
              </a:ext>
            </a:extLst>
          </p:cNvPr>
          <p:cNvSpPr txBox="1"/>
          <p:nvPr/>
        </p:nvSpPr>
        <p:spPr>
          <a:xfrm>
            <a:off x="1674055" y="1041009"/>
            <a:ext cx="5205047" cy="1569660"/>
          </a:xfrm>
          <a:prstGeom prst="rect">
            <a:avLst/>
          </a:prstGeom>
          <a:noFill/>
        </p:spPr>
        <p:txBody>
          <a:bodyPr wrap="square" rtlCol="0">
            <a:spAutoFit/>
          </a:bodyPr>
          <a:lstStyle/>
          <a:p>
            <a:r>
              <a:rPr lang="en-IN" dirty="0"/>
              <a:t>This Project Uses Many Tables : </a:t>
            </a:r>
            <a:endParaRPr lang="en-IN" sz="2400" dirty="0"/>
          </a:p>
          <a:p>
            <a:r>
              <a:rPr lang="en-IN" dirty="0"/>
              <a:t>ADMIN </a:t>
            </a:r>
            <a:br>
              <a:rPr lang="en-IN" dirty="0"/>
            </a:br>
            <a:r>
              <a:rPr lang="en-IN" dirty="0"/>
              <a:t>VOTER</a:t>
            </a:r>
            <a:br>
              <a:rPr lang="en-IN" dirty="0"/>
            </a:br>
            <a:r>
              <a:rPr lang="en-IN" dirty="0"/>
              <a:t>CANDIDATE</a:t>
            </a:r>
          </a:p>
          <a:p>
            <a:endParaRPr lang="en-IN" sz="2400" dirty="0"/>
          </a:p>
        </p:txBody>
      </p:sp>
      <p:graphicFrame>
        <p:nvGraphicFramePr>
          <p:cNvPr id="7" name="Table 6">
            <a:extLst>
              <a:ext uri="{FF2B5EF4-FFF2-40B4-BE49-F238E27FC236}">
                <a16:creationId xmlns:a16="http://schemas.microsoft.com/office/drawing/2014/main" id="{86E0E8C5-20A8-4F3F-8AFA-F94219CF008A}"/>
              </a:ext>
            </a:extLst>
          </p:cNvPr>
          <p:cNvGraphicFramePr>
            <a:graphicFrameLocks noGrp="1"/>
          </p:cNvGraphicFramePr>
          <p:nvPr>
            <p:extLst>
              <p:ext uri="{D42A27DB-BD31-4B8C-83A1-F6EECF244321}">
                <p14:modId xmlns:p14="http://schemas.microsoft.com/office/powerpoint/2010/main" val="713009884"/>
              </p:ext>
            </p:extLst>
          </p:nvPr>
        </p:nvGraphicFramePr>
        <p:xfrm>
          <a:off x="1674055" y="3429000"/>
          <a:ext cx="7019778" cy="1097280"/>
        </p:xfrm>
        <a:graphic>
          <a:graphicData uri="http://schemas.openxmlformats.org/drawingml/2006/table">
            <a:tbl>
              <a:tblPr firstRow="1" bandRow="1">
                <a:tableStyleId>{5C22544A-7EE6-4342-B048-85BDC9FD1C3A}</a:tableStyleId>
              </a:tblPr>
              <a:tblGrid>
                <a:gridCol w="2339926">
                  <a:extLst>
                    <a:ext uri="{9D8B030D-6E8A-4147-A177-3AD203B41FA5}">
                      <a16:colId xmlns:a16="http://schemas.microsoft.com/office/drawing/2014/main" val="3700975046"/>
                    </a:ext>
                  </a:extLst>
                </a:gridCol>
                <a:gridCol w="2339926">
                  <a:extLst>
                    <a:ext uri="{9D8B030D-6E8A-4147-A177-3AD203B41FA5}">
                      <a16:colId xmlns:a16="http://schemas.microsoft.com/office/drawing/2014/main" val="271245749"/>
                    </a:ext>
                  </a:extLst>
                </a:gridCol>
                <a:gridCol w="2339926">
                  <a:extLst>
                    <a:ext uri="{9D8B030D-6E8A-4147-A177-3AD203B41FA5}">
                      <a16:colId xmlns:a16="http://schemas.microsoft.com/office/drawing/2014/main" val="3651339170"/>
                    </a:ext>
                  </a:extLst>
                </a:gridCol>
              </a:tblGrid>
              <a:tr h="0">
                <a:tc>
                  <a:txBody>
                    <a:bodyPr/>
                    <a:lstStyle/>
                    <a:p>
                      <a:r>
                        <a:rPr lang="en-IN" dirty="0"/>
                        <a:t>Field Name</a:t>
                      </a:r>
                    </a:p>
                  </a:txBody>
                  <a:tcPr/>
                </a:tc>
                <a:tc>
                  <a:txBody>
                    <a:bodyPr/>
                    <a:lstStyle/>
                    <a:p>
                      <a:r>
                        <a:rPr lang="en-IN" dirty="0"/>
                        <a:t>Data Type</a:t>
                      </a:r>
                    </a:p>
                  </a:txBody>
                  <a:tcPr/>
                </a:tc>
                <a:tc>
                  <a:txBody>
                    <a:bodyPr/>
                    <a:lstStyle/>
                    <a:p>
                      <a:r>
                        <a:rPr lang="en-IN" dirty="0"/>
                        <a:t>Description</a:t>
                      </a:r>
                    </a:p>
                  </a:txBody>
                  <a:tcPr/>
                </a:tc>
                <a:extLst>
                  <a:ext uri="{0D108BD9-81ED-4DB2-BD59-A6C34878D82A}">
                    <a16:rowId xmlns:a16="http://schemas.microsoft.com/office/drawing/2014/main" val="2974032020"/>
                  </a:ext>
                </a:extLst>
              </a:tr>
              <a:tr h="248529">
                <a:tc>
                  <a:txBody>
                    <a:bodyPr/>
                    <a:lstStyle/>
                    <a:p>
                      <a:r>
                        <a:rPr lang="en-IN" dirty="0"/>
                        <a:t>Username</a:t>
                      </a:r>
                    </a:p>
                  </a:txBody>
                  <a:tcPr/>
                </a:tc>
                <a:tc>
                  <a:txBody>
                    <a:bodyPr/>
                    <a:lstStyle/>
                    <a:p>
                      <a:r>
                        <a:rPr lang="en-IN" dirty="0"/>
                        <a:t>Varchar</a:t>
                      </a:r>
                    </a:p>
                  </a:txBody>
                  <a:tcPr/>
                </a:tc>
                <a:tc>
                  <a:txBody>
                    <a:bodyPr/>
                    <a:lstStyle/>
                    <a:p>
                      <a:r>
                        <a:rPr lang="en-IN" dirty="0"/>
                        <a:t>Login Id For Admin</a:t>
                      </a:r>
                    </a:p>
                  </a:txBody>
                  <a:tcPr/>
                </a:tc>
                <a:extLst>
                  <a:ext uri="{0D108BD9-81ED-4DB2-BD59-A6C34878D82A}">
                    <a16:rowId xmlns:a16="http://schemas.microsoft.com/office/drawing/2014/main" val="3495736011"/>
                  </a:ext>
                </a:extLst>
              </a:tr>
              <a:tr h="248529">
                <a:tc>
                  <a:txBody>
                    <a:bodyPr/>
                    <a:lstStyle/>
                    <a:p>
                      <a:r>
                        <a:rPr lang="en-IN" dirty="0"/>
                        <a:t>Password </a:t>
                      </a:r>
                    </a:p>
                  </a:txBody>
                  <a:tcPr/>
                </a:tc>
                <a:tc>
                  <a:txBody>
                    <a:bodyPr/>
                    <a:lstStyle/>
                    <a:p>
                      <a:r>
                        <a:rPr lang="en-IN" dirty="0"/>
                        <a:t>Varchar</a:t>
                      </a:r>
                    </a:p>
                  </a:txBody>
                  <a:tcPr/>
                </a:tc>
                <a:tc>
                  <a:txBody>
                    <a:bodyPr/>
                    <a:lstStyle/>
                    <a:p>
                      <a:r>
                        <a:rPr lang="en-IN" dirty="0"/>
                        <a:t>Password for Login</a:t>
                      </a:r>
                    </a:p>
                  </a:txBody>
                  <a:tcPr/>
                </a:tc>
                <a:extLst>
                  <a:ext uri="{0D108BD9-81ED-4DB2-BD59-A6C34878D82A}">
                    <a16:rowId xmlns:a16="http://schemas.microsoft.com/office/drawing/2014/main" val="1397523607"/>
                  </a:ext>
                </a:extLst>
              </a:tr>
            </a:tbl>
          </a:graphicData>
        </a:graphic>
      </p:graphicFrame>
      <p:sp>
        <p:nvSpPr>
          <p:cNvPr id="8" name="TextBox 7">
            <a:extLst>
              <a:ext uri="{FF2B5EF4-FFF2-40B4-BE49-F238E27FC236}">
                <a16:creationId xmlns:a16="http://schemas.microsoft.com/office/drawing/2014/main" id="{07962130-E626-4A2C-9DF9-106F69A78A62}"/>
              </a:ext>
            </a:extLst>
          </p:cNvPr>
          <p:cNvSpPr txBox="1"/>
          <p:nvPr/>
        </p:nvSpPr>
        <p:spPr>
          <a:xfrm>
            <a:off x="2110154" y="2729132"/>
            <a:ext cx="1955409" cy="369332"/>
          </a:xfrm>
          <a:prstGeom prst="rect">
            <a:avLst/>
          </a:prstGeom>
          <a:noFill/>
        </p:spPr>
        <p:txBody>
          <a:bodyPr wrap="square" rtlCol="0">
            <a:spAutoFit/>
          </a:bodyPr>
          <a:lstStyle/>
          <a:p>
            <a:r>
              <a:rPr lang="en-IN" b="1" dirty="0"/>
              <a:t>ADMIN TABLE :</a:t>
            </a:r>
          </a:p>
        </p:txBody>
      </p:sp>
    </p:spTree>
    <p:extLst>
      <p:ext uri="{BB962C8B-B14F-4D97-AF65-F5344CB8AC3E}">
        <p14:creationId xmlns:p14="http://schemas.microsoft.com/office/powerpoint/2010/main" val="1244161147"/>
      </p:ext>
    </p:extLst>
  </p:cSld>
  <p:clrMapOvr>
    <a:masterClrMapping/>
  </p:clrMapOvr>
  <mc:AlternateContent xmlns:mc="http://schemas.openxmlformats.org/markup-compatibility/2006" xmlns:p14="http://schemas.microsoft.com/office/powerpoint/2010/main">
    <mc:Choice Requires="p14">
      <p:transition spd="slow" p14:dur="2000" advTm="2098"/>
    </mc:Choice>
    <mc:Fallback xmlns="">
      <p:transition spd="slow" advTm="209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152D84-549A-4095-A86C-D8322A5EA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4953" y="802298"/>
            <a:ext cx="1479027" cy="1714326"/>
          </a:xfrm>
          <a:prstGeom prst="rect">
            <a:avLst/>
          </a:prstGeom>
        </p:spPr>
      </p:pic>
      <p:sp>
        <p:nvSpPr>
          <p:cNvPr id="4" name="TextBox 3">
            <a:extLst>
              <a:ext uri="{FF2B5EF4-FFF2-40B4-BE49-F238E27FC236}">
                <a16:creationId xmlns:a16="http://schemas.microsoft.com/office/drawing/2014/main" id="{2A9CF687-6547-49D3-B190-691AC013AE71}"/>
              </a:ext>
            </a:extLst>
          </p:cNvPr>
          <p:cNvSpPr txBox="1"/>
          <p:nvPr/>
        </p:nvSpPr>
        <p:spPr>
          <a:xfrm>
            <a:off x="844062" y="283139"/>
            <a:ext cx="2785403" cy="369332"/>
          </a:xfrm>
          <a:prstGeom prst="rect">
            <a:avLst/>
          </a:prstGeom>
          <a:noFill/>
        </p:spPr>
        <p:txBody>
          <a:bodyPr wrap="square" rtlCol="0">
            <a:spAutoFit/>
          </a:bodyPr>
          <a:lstStyle/>
          <a:p>
            <a:r>
              <a:rPr lang="en-IN" b="1" dirty="0"/>
              <a:t>VOTER TABLE : </a:t>
            </a:r>
          </a:p>
        </p:txBody>
      </p:sp>
      <p:graphicFrame>
        <p:nvGraphicFramePr>
          <p:cNvPr id="5" name="Table 4">
            <a:extLst>
              <a:ext uri="{FF2B5EF4-FFF2-40B4-BE49-F238E27FC236}">
                <a16:creationId xmlns:a16="http://schemas.microsoft.com/office/drawing/2014/main" id="{4CED42E2-ECD0-4587-A22E-72854CD3BEAF}"/>
              </a:ext>
            </a:extLst>
          </p:cNvPr>
          <p:cNvGraphicFramePr>
            <a:graphicFrameLocks noGrp="1"/>
          </p:cNvGraphicFramePr>
          <p:nvPr>
            <p:extLst>
              <p:ext uri="{D42A27DB-BD31-4B8C-83A1-F6EECF244321}">
                <p14:modId xmlns:p14="http://schemas.microsoft.com/office/powerpoint/2010/main" val="1221669771"/>
              </p:ext>
            </p:extLst>
          </p:nvPr>
        </p:nvGraphicFramePr>
        <p:xfrm>
          <a:off x="844062" y="844941"/>
          <a:ext cx="8127999" cy="3474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437583403"/>
                    </a:ext>
                  </a:extLst>
                </a:gridCol>
                <a:gridCol w="2709333">
                  <a:extLst>
                    <a:ext uri="{9D8B030D-6E8A-4147-A177-3AD203B41FA5}">
                      <a16:colId xmlns:a16="http://schemas.microsoft.com/office/drawing/2014/main" val="3234632560"/>
                    </a:ext>
                  </a:extLst>
                </a:gridCol>
                <a:gridCol w="2709333">
                  <a:extLst>
                    <a:ext uri="{9D8B030D-6E8A-4147-A177-3AD203B41FA5}">
                      <a16:colId xmlns:a16="http://schemas.microsoft.com/office/drawing/2014/main" val="1090120939"/>
                    </a:ext>
                  </a:extLst>
                </a:gridCol>
              </a:tblGrid>
              <a:tr h="351010">
                <a:tc>
                  <a:txBody>
                    <a:bodyPr/>
                    <a:lstStyle/>
                    <a:p>
                      <a:r>
                        <a:rPr lang="en-IN" dirty="0"/>
                        <a:t>Field Name</a:t>
                      </a:r>
                    </a:p>
                  </a:txBody>
                  <a:tcPr/>
                </a:tc>
                <a:tc>
                  <a:txBody>
                    <a:bodyPr/>
                    <a:lstStyle/>
                    <a:p>
                      <a:r>
                        <a:rPr lang="en-IN" dirty="0"/>
                        <a:t>Data Type </a:t>
                      </a:r>
                    </a:p>
                  </a:txBody>
                  <a:tcPr/>
                </a:tc>
                <a:tc>
                  <a:txBody>
                    <a:bodyPr/>
                    <a:lstStyle/>
                    <a:p>
                      <a:r>
                        <a:rPr lang="en-IN" dirty="0"/>
                        <a:t>Description</a:t>
                      </a:r>
                    </a:p>
                  </a:txBody>
                  <a:tcPr/>
                </a:tc>
                <a:extLst>
                  <a:ext uri="{0D108BD9-81ED-4DB2-BD59-A6C34878D82A}">
                    <a16:rowId xmlns:a16="http://schemas.microsoft.com/office/drawing/2014/main" val="3836968663"/>
                  </a:ext>
                </a:extLst>
              </a:tr>
              <a:tr h="605852">
                <a:tc>
                  <a:txBody>
                    <a:bodyPr/>
                    <a:lstStyle/>
                    <a:p>
                      <a:r>
                        <a:rPr lang="en-IN" dirty="0"/>
                        <a:t>Voter ID</a:t>
                      </a:r>
                    </a:p>
                  </a:txBody>
                  <a:tcPr/>
                </a:tc>
                <a:tc>
                  <a:txBody>
                    <a:bodyPr/>
                    <a:lstStyle/>
                    <a:p>
                      <a:r>
                        <a:rPr lang="en-IN" dirty="0"/>
                        <a:t>Integer</a:t>
                      </a:r>
                    </a:p>
                  </a:txBody>
                  <a:tcPr/>
                </a:tc>
                <a:tc>
                  <a:txBody>
                    <a:bodyPr/>
                    <a:lstStyle/>
                    <a:p>
                      <a:r>
                        <a:rPr lang="en-US" dirty="0"/>
                        <a:t>Login id for Voter(Primary key)</a:t>
                      </a:r>
                      <a:endParaRPr lang="en-IN" dirty="0"/>
                    </a:p>
                  </a:txBody>
                  <a:tcPr/>
                </a:tc>
                <a:extLst>
                  <a:ext uri="{0D108BD9-81ED-4DB2-BD59-A6C34878D82A}">
                    <a16:rowId xmlns:a16="http://schemas.microsoft.com/office/drawing/2014/main" val="972207200"/>
                  </a:ext>
                </a:extLst>
              </a:tr>
              <a:tr h="351010">
                <a:tc>
                  <a:txBody>
                    <a:bodyPr/>
                    <a:lstStyle/>
                    <a:p>
                      <a:r>
                        <a:rPr lang="en-IN" dirty="0"/>
                        <a:t>Name</a:t>
                      </a:r>
                    </a:p>
                  </a:txBody>
                  <a:tcPr/>
                </a:tc>
                <a:tc>
                  <a:txBody>
                    <a:bodyPr/>
                    <a:lstStyle/>
                    <a:p>
                      <a:r>
                        <a:rPr lang="en-IN" dirty="0"/>
                        <a:t>Varchar</a:t>
                      </a:r>
                    </a:p>
                  </a:txBody>
                  <a:tcPr/>
                </a:tc>
                <a:tc>
                  <a:txBody>
                    <a:bodyPr/>
                    <a:lstStyle/>
                    <a:p>
                      <a:r>
                        <a:rPr lang="en-IN" dirty="0"/>
                        <a:t>Name of the voter</a:t>
                      </a:r>
                    </a:p>
                  </a:txBody>
                  <a:tcPr/>
                </a:tc>
                <a:extLst>
                  <a:ext uri="{0D108BD9-81ED-4DB2-BD59-A6C34878D82A}">
                    <a16:rowId xmlns:a16="http://schemas.microsoft.com/office/drawing/2014/main" val="1595599926"/>
                  </a:ext>
                </a:extLst>
              </a:tr>
              <a:tr h="351010">
                <a:tc>
                  <a:txBody>
                    <a:bodyPr/>
                    <a:lstStyle/>
                    <a:p>
                      <a:r>
                        <a:rPr lang="en-IN" dirty="0"/>
                        <a:t>Sex</a:t>
                      </a:r>
                    </a:p>
                  </a:txBody>
                  <a:tcPr/>
                </a:tc>
                <a:tc>
                  <a:txBody>
                    <a:bodyPr/>
                    <a:lstStyle/>
                    <a:p>
                      <a:r>
                        <a:rPr lang="en-IN" dirty="0"/>
                        <a:t>Varchar</a:t>
                      </a:r>
                    </a:p>
                  </a:txBody>
                  <a:tcPr/>
                </a:tc>
                <a:tc>
                  <a:txBody>
                    <a:bodyPr/>
                    <a:lstStyle/>
                    <a:p>
                      <a:r>
                        <a:rPr lang="en-IN" dirty="0"/>
                        <a:t>Sex of voter</a:t>
                      </a:r>
                    </a:p>
                  </a:txBody>
                  <a:tcPr/>
                </a:tc>
                <a:extLst>
                  <a:ext uri="{0D108BD9-81ED-4DB2-BD59-A6C34878D82A}">
                    <a16:rowId xmlns:a16="http://schemas.microsoft.com/office/drawing/2014/main" val="828344258"/>
                  </a:ext>
                </a:extLst>
              </a:tr>
              <a:tr h="351010">
                <a:tc>
                  <a:txBody>
                    <a:bodyPr/>
                    <a:lstStyle/>
                    <a:p>
                      <a:r>
                        <a:rPr lang="en-IN" dirty="0"/>
                        <a:t>Age</a:t>
                      </a:r>
                    </a:p>
                  </a:txBody>
                  <a:tcPr/>
                </a:tc>
                <a:tc>
                  <a:txBody>
                    <a:bodyPr/>
                    <a:lstStyle/>
                    <a:p>
                      <a:r>
                        <a:rPr lang="en-IN" dirty="0"/>
                        <a:t>Integer</a:t>
                      </a:r>
                    </a:p>
                  </a:txBody>
                  <a:tcPr/>
                </a:tc>
                <a:tc>
                  <a:txBody>
                    <a:bodyPr/>
                    <a:lstStyle/>
                    <a:p>
                      <a:r>
                        <a:rPr lang="en-IN" dirty="0"/>
                        <a:t>Age of voter</a:t>
                      </a:r>
                    </a:p>
                  </a:txBody>
                  <a:tcPr/>
                </a:tc>
                <a:extLst>
                  <a:ext uri="{0D108BD9-81ED-4DB2-BD59-A6C34878D82A}">
                    <a16:rowId xmlns:a16="http://schemas.microsoft.com/office/drawing/2014/main" val="962225299"/>
                  </a:ext>
                </a:extLst>
              </a:tr>
              <a:tr h="351010">
                <a:tc>
                  <a:txBody>
                    <a:bodyPr/>
                    <a:lstStyle/>
                    <a:p>
                      <a:r>
                        <a:rPr lang="en-IN" dirty="0"/>
                        <a:t>City</a:t>
                      </a:r>
                    </a:p>
                  </a:txBody>
                  <a:tcPr/>
                </a:tc>
                <a:tc>
                  <a:txBody>
                    <a:bodyPr/>
                    <a:lstStyle/>
                    <a:p>
                      <a:r>
                        <a:rPr lang="en-IN" dirty="0"/>
                        <a:t>Varchar</a:t>
                      </a:r>
                    </a:p>
                  </a:txBody>
                  <a:tcPr/>
                </a:tc>
                <a:tc>
                  <a:txBody>
                    <a:bodyPr/>
                    <a:lstStyle/>
                    <a:p>
                      <a:r>
                        <a:rPr lang="en-IN" dirty="0"/>
                        <a:t>City of voter</a:t>
                      </a:r>
                    </a:p>
                  </a:txBody>
                  <a:tcPr/>
                </a:tc>
                <a:extLst>
                  <a:ext uri="{0D108BD9-81ED-4DB2-BD59-A6C34878D82A}">
                    <a16:rowId xmlns:a16="http://schemas.microsoft.com/office/drawing/2014/main" val="1749866925"/>
                  </a:ext>
                </a:extLst>
              </a:tr>
              <a:tr h="351010">
                <a:tc>
                  <a:txBody>
                    <a:bodyPr/>
                    <a:lstStyle/>
                    <a:p>
                      <a:r>
                        <a:rPr lang="en-IN" dirty="0"/>
                        <a:t>Security</a:t>
                      </a:r>
                    </a:p>
                  </a:txBody>
                  <a:tcPr/>
                </a:tc>
                <a:tc>
                  <a:txBody>
                    <a:bodyPr/>
                    <a:lstStyle/>
                    <a:p>
                      <a:r>
                        <a:rPr lang="en-IN" dirty="0"/>
                        <a:t>Varchar</a:t>
                      </a:r>
                    </a:p>
                  </a:txBody>
                  <a:tcPr/>
                </a:tc>
                <a:tc>
                  <a:txBody>
                    <a:bodyPr/>
                    <a:lstStyle/>
                    <a:p>
                      <a:r>
                        <a:rPr lang="en-IN" dirty="0"/>
                        <a:t>Security Question</a:t>
                      </a:r>
                    </a:p>
                  </a:txBody>
                  <a:tcPr/>
                </a:tc>
                <a:extLst>
                  <a:ext uri="{0D108BD9-81ED-4DB2-BD59-A6C34878D82A}">
                    <a16:rowId xmlns:a16="http://schemas.microsoft.com/office/drawing/2014/main" val="4068602953"/>
                  </a:ext>
                </a:extLst>
              </a:tr>
              <a:tr h="605852">
                <a:tc>
                  <a:txBody>
                    <a:bodyPr/>
                    <a:lstStyle/>
                    <a:p>
                      <a:r>
                        <a:rPr lang="en-IN" dirty="0"/>
                        <a:t>Status</a:t>
                      </a:r>
                    </a:p>
                  </a:txBody>
                  <a:tcPr/>
                </a:tc>
                <a:tc>
                  <a:txBody>
                    <a:bodyPr/>
                    <a:lstStyle/>
                    <a:p>
                      <a:r>
                        <a:rPr lang="en-IN" dirty="0" err="1"/>
                        <a:t>boolean</a:t>
                      </a:r>
                      <a:endParaRPr lang="en-IN" dirty="0"/>
                    </a:p>
                  </a:txBody>
                  <a:tcPr/>
                </a:tc>
                <a:tc>
                  <a:txBody>
                    <a:bodyPr/>
                    <a:lstStyle/>
                    <a:p>
                      <a:r>
                        <a:rPr lang="en-US" dirty="0"/>
                        <a:t>Status of voter(he/she can vote or not)</a:t>
                      </a:r>
                      <a:endParaRPr lang="en-IN" dirty="0"/>
                    </a:p>
                  </a:txBody>
                  <a:tcPr/>
                </a:tc>
                <a:extLst>
                  <a:ext uri="{0D108BD9-81ED-4DB2-BD59-A6C34878D82A}">
                    <a16:rowId xmlns:a16="http://schemas.microsoft.com/office/drawing/2014/main" val="2141976590"/>
                  </a:ext>
                </a:extLst>
              </a:tr>
            </a:tbl>
          </a:graphicData>
        </a:graphic>
      </p:graphicFrame>
    </p:spTree>
    <p:extLst>
      <p:ext uri="{BB962C8B-B14F-4D97-AF65-F5344CB8AC3E}">
        <p14:creationId xmlns:p14="http://schemas.microsoft.com/office/powerpoint/2010/main" val="1727821184"/>
      </p:ext>
    </p:extLst>
  </p:cSld>
  <p:clrMapOvr>
    <a:masterClrMapping/>
  </p:clrMapOvr>
  <mc:AlternateContent xmlns:mc="http://schemas.openxmlformats.org/markup-compatibility/2006" xmlns:p14="http://schemas.microsoft.com/office/powerpoint/2010/main">
    <mc:Choice Requires="p14">
      <p:transition spd="slow" p14:dur="2000" advTm="1540"/>
    </mc:Choice>
    <mc:Fallback xmlns="">
      <p:transition spd="slow" advTm="154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152D84-549A-4095-A86C-D8322A5EA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4953" y="802298"/>
            <a:ext cx="1479027" cy="1714326"/>
          </a:xfrm>
          <a:prstGeom prst="rect">
            <a:avLst/>
          </a:prstGeom>
        </p:spPr>
      </p:pic>
      <p:sp>
        <p:nvSpPr>
          <p:cNvPr id="4" name="TextBox 3">
            <a:extLst>
              <a:ext uri="{FF2B5EF4-FFF2-40B4-BE49-F238E27FC236}">
                <a16:creationId xmlns:a16="http://schemas.microsoft.com/office/drawing/2014/main" id="{2A9CF687-6547-49D3-B190-691AC013AE71}"/>
              </a:ext>
            </a:extLst>
          </p:cNvPr>
          <p:cNvSpPr txBox="1"/>
          <p:nvPr/>
        </p:nvSpPr>
        <p:spPr>
          <a:xfrm>
            <a:off x="844062" y="283139"/>
            <a:ext cx="2785403" cy="369332"/>
          </a:xfrm>
          <a:prstGeom prst="rect">
            <a:avLst/>
          </a:prstGeom>
          <a:noFill/>
        </p:spPr>
        <p:txBody>
          <a:bodyPr wrap="square" rtlCol="0">
            <a:spAutoFit/>
          </a:bodyPr>
          <a:lstStyle/>
          <a:p>
            <a:r>
              <a:rPr lang="en-IN" b="1" dirty="0"/>
              <a:t>CANDIDATE TABLE : </a:t>
            </a:r>
          </a:p>
        </p:txBody>
      </p:sp>
      <p:graphicFrame>
        <p:nvGraphicFramePr>
          <p:cNvPr id="5" name="Table 4">
            <a:extLst>
              <a:ext uri="{FF2B5EF4-FFF2-40B4-BE49-F238E27FC236}">
                <a16:creationId xmlns:a16="http://schemas.microsoft.com/office/drawing/2014/main" id="{4CED42E2-ECD0-4587-A22E-72854CD3BEAF}"/>
              </a:ext>
            </a:extLst>
          </p:cNvPr>
          <p:cNvGraphicFramePr>
            <a:graphicFrameLocks noGrp="1"/>
          </p:cNvGraphicFramePr>
          <p:nvPr>
            <p:extLst>
              <p:ext uri="{D42A27DB-BD31-4B8C-83A1-F6EECF244321}">
                <p14:modId xmlns:p14="http://schemas.microsoft.com/office/powerpoint/2010/main" val="3201566313"/>
              </p:ext>
            </p:extLst>
          </p:nvPr>
        </p:nvGraphicFramePr>
        <p:xfrm>
          <a:off x="844062" y="844941"/>
          <a:ext cx="8127999" cy="28346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437583403"/>
                    </a:ext>
                  </a:extLst>
                </a:gridCol>
                <a:gridCol w="2709333">
                  <a:extLst>
                    <a:ext uri="{9D8B030D-6E8A-4147-A177-3AD203B41FA5}">
                      <a16:colId xmlns:a16="http://schemas.microsoft.com/office/drawing/2014/main" val="3234632560"/>
                    </a:ext>
                  </a:extLst>
                </a:gridCol>
                <a:gridCol w="2709333">
                  <a:extLst>
                    <a:ext uri="{9D8B030D-6E8A-4147-A177-3AD203B41FA5}">
                      <a16:colId xmlns:a16="http://schemas.microsoft.com/office/drawing/2014/main" val="1090120939"/>
                    </a:ext>
                  </a:extLst>
                </a:gridCol>
              </a:tblGrid>
              <a:tr h="351010">
                <a:tc>
                  <a:txBody>
                    <a:bodyPr/>
                    <a:lstStyle/>
                    <a:p>
                      <a:r>
                        <a:rPr lang="en-IN" dirty="0"/>
                        <a:t>Field Name</a:t>
                      </a:r>
                    </a:p>
                  </a:txBody>
                  <a:tcPr/>
                </a:tc>
                <a:tc>
                  <a:txBody>
                    <a:bodyPr/>
                    <a:lstStyle/>
                    <a:p>
                      <a:r>
                        <a:rPr lang="en-IN" dirty="0"/>
                        <a:t>Data Type </a:t>
                      </a:r>
                    </a:p>
                  </a:txBody>
                  <a:tcPr/>
                </a:tc>
                <a:tc>
                  <a:txBody>
                    <a:bodyPr/>
                    <a:lstStyle/>
                    <a:p>
                      <a:r>
                        <a:rPr lang="en-IN" dirty="0"/>
                        <a:t>Description</a:t>
                      </a:r>
                    </a:p>
                  </a:txBody>
                  <a:tcPr/>
                </a:tc>
                <a:extLst>
                  <a:ext uri="{0D108BD9-81ED-4DB2-BD59-A6C34878D82A}">
                    <a16:rowId xmlns:a16="http://schemas.microsoft.com/office/drawing/2014/main" val="3836968663"/>
                  </a:ext>
                </a:extLst>
              </a:tr>
              <a:tr h="605852">
                <a:tc>
                  <a:txBody>
                    <a:bodyPr/>
                    <a:lstStyle/>
                    <a:p>
                      <a:r>
                        <a:rPr lang="en-IN" dirty="0"/>
                        <a:t>Symbol</a:t>
                      </a:r>
                    </a:p>
                  </a:txBody>
                  <a:tcPr/>
                </a:tc>
                <a:tc>
                  <a:txBody>
                    <a:bodyPr/>
                    <a:lstStyle/>
                    <a:p>
                      <a:r>
                        <a:rPr lang="en-IN" dirty="0"/>
                        <a:t>Varchar</a:t>
                      </a:r>
                    </a:p>
                  </a:txBody>
                  <a:tcPr/>
                </a:tc>
                <a:tc>
                  <a:txBody>
                    <a:bodyPr/>
                    <a:lstStyle/>
                    <a:p>
                      <a:r>
                        <a:rPr lang="en-IN" dirty="0"/>
                        <a:t>Party Symbol (Primary key)</a:t>
                      </a:r>
                    </a:p>
                  </a:txBody>
                  <a:tcPr/>
                </a:tc>
                <a:extLst>
                  <a:ext uri="{0D108BD9-81ED-4DB2-BD59-A6C34878D82A}">
                    <a16:rowId xmlns:a16="http://schemas.microsoft.com/office/drawing/2014/main" val="972207200"/>
                  </a:ext>
                </a:extLst>
              </a:tr>
              <a:tr h="351010">
                <a:tc>
                  <a:txBody>
                    <a:bodyPr/>
                    <a:lstStyle/>
                    <a:p>
                      <a:r>
                        <a:rPr lang="en-IN" dirty="0"/>
                        <a:t>Name</a:t>
                      </a:r>
                    </a:p>
                  </a:txBody>
                  <a:tcPr/>
                </a:tc>
                <a:tc>
                  <a:txBody>
                    <a:bodyPr/>
                    <a:lstStyle/>
                    <a:p>
                      <a:r>
                        <a:rPr lang="en-IN" dirty="0"/>
                        <a:t>Varchar</a:t>
                      </a:r>
                    </a:p>
                  </a:txBody>
                  <a:tcPr/>
                </a:tc>
                <a:tc>
                  <a:txBody>
                    <a:bodyPr/>
                    <a:lstStyle/>
                    <a:p>
                      <a:r>
                        <a:rPr lang="en-IN" dirty="0"/>
                        <a:t>Name of the voter</a:t>
                      </a:r>
                    </a:p>
                  </a:txBody>
                  <a:tcPr/>
                </a:tc>
                <a:extLst>
                  <a:ext uri="{0D108BD9-81ED-4DB2-BD59-A6C34878D82A}">
                    <a16:rowId xmlns:a16="http://schemas.microsoft.com/office/drawing/2014/main" val="1595599926"/>
                  </a:ext>
                </a:extLst>
              </a:tr>
              <a:tr h="351010">
                <a:tc>
                  <a:txBody>
                    <a:bodyPr/>
                    <a:lstStyle/>
                    <a:p>
                      <a:r>
                        <a:rPr lang="en-IN" dirty="0"/>
                        <a:t>Sex</a:t>
                      </a:r>
                    </a:p>
                  </a:txBody>
                  <a:tcPr/>
                </a:tc>
                <a:tc>
                  <a:txBody>
                    <a:bodyPr/>
                    <a:lstStyle/>
                    <a:p>
                      <a:r>
                        <a:rPr lang="en-IN" dirty="0"/>
                        <a:t>Varchar</a:t>
                      </a:r>
                    </a:p>
                  </a:txBody>
                  <a:tcPr/>
                </a:tc>
                <a:tc>
                  <a:txBody>
                    <a:bodyPr/>
                    <a:lstStyle/>
                    <a:p>
                      <a:r>
                        <a:rPr lang="en-IN" dirty="0"/>
                        <a:t>Sex of voter</a:t>
                      </a:r>
                    </a:p>
                  </a:txBody>
                  <a:tcPr/>
                </a:tc>
                <a:extLst>
                  <a:ext uri="{0D108BD9-81ED-4DB2-BD59-A6C34878D82A}">
                    <a16:rowId xmlns:a16="http://schemas.microsoft.com/office/drawing/2014/main" val="828344258"/>
                  </a:ext>
                </a:extLst>
              </a:tr>
              <a:tr h="351010">
                <a:tc>
                  <a:txBody>
                    <a:bodyPr/>
                    <a:lstStyle/>
                    <a:p>
                      <a:r>
                        <a:rPr lang="en-IN" dirty="0"/>
                        <a:t>Age</a:t>
                      </a:r>
                    </a:p>
                  </a:txBody>
                  <a:tcPr/>
                </a:tc>
                <a:tc>
                  <a:txBody>
                    <a:bodyPr/>
                    <a:lstStyle/>
                    <a:p>
                      <a:r>
                        <a:rPr lang="en-IN" dirty="0"/>
                        <a:t>Integer</a:t>
                      </a:r>
                    </a:p>
                  </a:txBody>
                  <a:tcPr/>
                </a:tc>
                <a:tc>
                  <a:txBody>
                    <a:bodyPr/>
                    <a:lstStyle/>
                    <a:p>
                      <a:r>
                        <a:rPr lang="en-IN" dirty="0"/>
                        <a:t>Age of voter</a:t>
                      </a:r>
                    </a:p>
                  </a:txBody>
                  <a:tcPr/>
                </a:tc>
                <a:extLst>
                  <a:ext uri="{0D108BD9-81ED-4DB2-BD59-A6C34878D82A}">
                    <a16:rowId xmlns:a16="http://schemas.microsoft.com/office/drawing/2014/main" val="962225299"/>
                  </a:ext>
                </a:extLst>
              </a:tr>
              <a:tr h="351010">
                <a:tc>
                  <a:txBody>
                    <a:bodyPr/>
                    <a:lstStyle/>
                    <a:p>
                      <a:r>
                        <a:rPr lang="en-IN" dirty="0"/>
                        <a:t>City</a:t>
                      </a:r>
                    </a:p>
                  </a:txBody>
                  <a:tcPr/>
                </a:tc>
                <a:tc>
                  <a:txBody>
                    <a:bodyPr/>
                    <a:lstStyle/>
                    <a:p>
                      <a:r>
                        <a:rPr lang="en-IN" dirty="0"/>
                        <a:t>Varchar</a:t>
                      </a:r>
                    </a:p>
                  </a:txBody>
                  <a:tcPr/>
                </a:tc>
                <a:tc>
                  <a:txBody>
                    <a:bodyPr/>
                    <a:lstStyle/>
                    <a:p>
                      <a:r>
                        <a:rPr lang="en-IN" dirty="0"/>
                        <a:t>City of voter</a:t>
                      </a:r>
                    </a:p>
                  </a:txBody>
                  <a:tcPr/>
                </a:tc>
                <a:extLst>
                  <a:ext uri="{0D108BD9-81ED-4DB2-BD59-A6C34878D82A}">
                    <a16:rowId xmlns:a16="http://schemas.microsoft.com/office/drawing/2014/main" val="1749866925"/>
                  </a:ext>
                </a:extLst>
              </a:tr>
              <a:tr h="351010">
                <a:tc>
                  <a:txBody>
                    <a:bodyPr/>
                    <a:lstStyle/>
                    <a:p>
                      <a:r>
                        <a:rPr lang="en-IN" dirty="0"/>
                        <a:t>Count</a:t>
                      </a:r>
                    </a:p>
                  </a:txBody>
                  <a:tcPr/>
                </a:tc>
                <a:tc>
                  <a:txBody>
                    <a:bodyPr/>
                    <a:lstStyle/>
                    <a:p>
                      <a:r>
                        <a:rPr lang="en-IN" dirty="0"/>
                        <a:t>Integer</a:t>
                      </a:r>
                    </a:p>
                  </a:txBody>
                  <a:tcPr/>
                </a:tc>
                <a:tc>
                  <a:txBody>
                    <a:bodyPr/>
                    <a:lstStyle/>
                    <a:p>
                      <a:r>
                        <a:rPr lang="en-IN" dirty="0"/>
                        <a:t>Count no. of Votes</a:t>
                      </a:r>
                    </a:p>
                  </a:txBody>
                  <a:tcPr/>
                </a:tc>
                <a:extLst>
                  <a:ext uri="{0D108BD9-81ED-4DB2-BD59-A6C34878D82A}">
                    <a16:rowId xmlns:a16="http://schemas.microsoft.com/office/drawing/2014/main" val="4068602953"/>
                  </a:ext>
                </a:extLst>
              </a:tr>
            </a:tbl>
          </a:graphicData>
        </a:graphic>
      </p:graphicFrame>
    </p:spTree>
    <p:extLst>
      <p:ext uri="{BB962C8B-B14F-4D97-AF65-F5344CB8AC3E}">
        <p14:creationId xmlns:p14="http://schemas.microsoft.com/office/powerpoint/2010/main" val="1870975204"/>
      </p:ext>
    </p:extLst>
  </p:cSld>
  <p:clrMapOvr>
    <a:masterClrMapping/>
  </p:clrMapOvr>
  <mc:AlternateContent xmlns:mc="http://schemas.openxmlformats.org/markup-compatibility/2006" xmlns:p14="http://schemas.microsoft.com/office/powerpoint/2010/main">
    <mc:Choice Requires="p14">
      <p:transition spd="slow" p14:dur="2000" advTm="1422"/>
    </mc:Choice>
    <mc:Fallback xmlns="">
      <p:transition spd="slow" advTm="142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152D84-549A-4095-A86C-D8322A5EA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4953" y="802298"/>
            <a:ext cx="1479027" cy="1714326"/>
          </a:xfrm>
          <a:prstGeom prst="rect">
            <a:avLst/>
          </a:prstGeom>
        </p:spPr>
      </p:pic>
      <p:sp>
        <p:nvSpPr>
          <p:cNvPr id="3" name="Rectangle 2">
            <a:extLst>
              <a:ext uri="{FF2B5EF4-FFF2-40B4-BE49-F238E27FC236}">
                <a16:creationId xmlns:a16="http://schemas.microsoft.com/office/drawing/2014/main" id="{305184A6-17D7-4F25-82AD-3AB1D2405815}"/>
              </a:ext>
            </a:extLst>
          </p:cNvPr>
          <p:cNvSpPr/>
          <p:nvPr/>
        </p:nvSpPr>
        <p:spPr>
          <a:xfrm>
            <a:off x="2267103" y="432966"/>
            <a:ext cx="2361167" cy="523220"/>
          </a:xfrm>
          <a:prstGeom prst="rect">
            <a:avLst/>
          </a:prstGeom>
        </p:spPr>
        <p:txBody>
          <a:bodyPr wrap="square">
            <a:spAutoFit/>
          </a:bodyPr>
          <a:lstStyle/>
          <a:p>
            <a:r>
              <a:rPr lang="en-IN" sz="2800" dirty="0">
                <a:latin typeface="Algerian" panose="04020705040A02060702" pitchFamily="82" charset="0"/>
                <a:cs typeface="AngsanaUPC" panose="020B0502040204020203" pitchFamily="18" charset="-34"/>
              </a:rPr>
              <a:t>CONCLUSION</a:t>
            </a:r>
          </a:p>
        </p:txBody>
      </p:sp>
      <p:sp>
        <p:nvSpPr>
          <p:cNvPr id="4" name="Rectangle 3">
            <a:extLst>
              <a:ext uri="{FF2B5EF4-FFF2-40B4-BE49-F238E27FC236}">
                <a16:creationId xmlns:a16="http://schemas.microsoft.com/office/drawing/2014/main" id="{1B49F664-5140-4148-8071-751F3BB416CF}"/>
              </a:ext>
            </a:extLst>
          </p:cNvPr>
          <p:cNvSpPr/>
          <p:nvPr/>
        </p:nvSpPr>
        <p:spPr>
          <a:xfrm>
            <a:off x="1730326" y="1237957"/>
            <a:ext cx="7765366" cy="3416320"/>
          </a:xfrm>
          <a:prstGeom prst="rect">
            <a:avLst/>
          </a:prstGeom>
        </p:spPr>
        <p:txBody>
          <a:bodyPr wrap="square">
            <a:spAutoFit/>
          </a:bodyPr>
          <a:lstStyle/>
          <a:p>
            <a:r>
              <a:rPr lang="en-US" dirty="0"/>
              <a:t>This Online Voting system will manage the Voter’s information by which voter can login and use his voting rights. The system will incorporate all features of Voting system. It provides the tools for maintaining voter’s vote to every party and it count total no. of votes of every party. There is a DATABASE which is maintained by the ELECTION COMMISION OF INDIA in which all the names of voter with complete information is stored. In this user who is above 18 year’s register his/her information on the database and when he/she want to vote he/she has to login by his id and password and can vote to any party only single time. Voting detail store in database and the result is displayed by calculation. By online voting system percentage of voting is increases. It decreases the cost and time of voting process. It is very easy to use and It is vary less time consuming. It is very easy to debug</a:t>
            </a:r>
            <a:endParaRPr lang="en-IN" dirty="0"/>
          </a:p>
        </p:txBody>
      </p:sp>
    </p:spTree>
    <p:extLst>
      <p:ext uri="{BB962C8B-B14F-4D97-AF65-F5344CB8AC3E}">
        <p14:creationId xmlns:p14="http://schemas.microsoft.com/office/powerpoint/2010/main" val="1241350031"/>
      </p:ext>
    </p:extLst>
  </p:cSld>
  <p:clrMapOvr>
    <a:masterClrMapping/>
  </p:clrMapOvr>
  <mc:AlternateContent xmlns:mc="http://schemas.openxmlformats.org/markup-compatibility/2006" xmlns:p14="http://schemas.microsoft.com/office/powerpoint/2010/main">
    <mc:Choice Requires="p14">
      <p:transition spd="slow" p14:dur="2000" advTm="1467"/>
    </mc:Choice>
    <mc:Fallback xmlns="">
      <p:transition spd="slow" advTm="146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152D84-549A-4095-A86C-D8322A5EA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4953" y="802298"/>
            <a:ext cx="1479027" cy="1714326"/>
          </a:xfrm>
          <a:prstGeom prst="rect">
            <a:avLst/>
          </a:prstGeom>
        </p:spPr>
      </p:pic>
      <p:sp>
        <p:nvSpPr>
          <p:cNvPr id="3" name="Rectangle 2">
            <a:extLst>
              <a:ext uri="{FF2B5EF4-FFF2-40B4-BE49-F238E27FC236}">
                <a16:creationId xmlns:a16="http://schemas.microsoft.com/office/drawing/2014/main" id="{436BC909-5740-4CC9-8705-538E0B5555E3}"/>
              </a:ext>
            </a:extLst>
          </p:cNvPr>
          <p:cNvSpPr/>
          <p:nvPr/>
        </p:nvSpPr>
        <p:spPr>
          <a:xfrm>
            <a:off x="2546245" y="0"/>
            <a:ext cx="400462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APPENDIX</a:t>
            </a:r>
          </a:p>
        </p:txBody>
      </p:sp>
      <p:sp>
        <p:nvSpPr>
          <p:cNvPr id="4" name="TextBox 3">
            <a:extLst>
              <a:ext uri="{FF2B5EF4-FFF2-40B4-BE49-F238E27FC236}">
                <a16:creationId xmlns:a16="http://schemas.microsoft.com/office/drawing/2014/main" id="{21D7A4FD-4A8A-40F2-98BB-15F1334173B7}"/>
              </a:ext>
            </a:extLst>
          </p:cNvPr>
          <p:cNvSpPr txBox="1"/>
          <p:nvPr/>
        </p:nvSpPr>
        <p:spPr>
          <a:xfrm>
            <a:off x="2391508" y="1167618"/>
            <a:ext cx="3094892" cy="400110"/>
          </a:xfrm>
          <a:prstGeom prst="rect">
            <a:avLst/>
          </a:prstGeom>
          <a:noFill/>
        </p:spPr>
        <p:txBody>
          <a:bodyPr wrap="square" rtlCol="0">
            <a:spAutoFit/>
          </a:bodyPr>
          <a:lstStyle/>
          <a:p>
            <a:r>
              <a:rPr lang="en-IN" sz="2000" b="1" dirty="0"/>
              <a:t>SNAPSHOTS : </a:t>
            </a:r>
          </a:p>
        </p:txBody>
      </p:sp>
    </p:spTree>
    <p:extLst>
      <p:ext uri="{BB962C8B-B14F-4D97-AF65-F5344CB8AC3E}">
        <p14:creationId xmlns:p14="http://schemas.microsoft.com/office/powerpoint/2010/main" val="1961452794"/>
      </p:ext>
    </p:extLst>
  </p:cSld>
  <p:clrMapOvr>
    <a:masterClrMapping/>
  </p:clrMapOvr>
  <mc:AlternateContent xmlns:mc="http://schemas.openxmlformats.org/markup-compatibility/2006" xmlns:p14="http://schemas.microsoft.com/office/powerpoint/2010/main">
    <mc:Choice Requires="p14">
      <p:transition spd="slow" p14:dur="2000" advTm="1096"/>
    </mc:Choice>
    <mc:Fallback xmlns="">
      <p:transition spd="slow" advTm="109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152D84-549A-4095-A86C-D8322A5EA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4953" y="802298"/>
            <a:ext cx="1479027" cy="1714326"/>
          </a:xfrm>
          <a:prstGeom prst="rect">
            <a:avLst/>
          </a:prstGeom>
        </p:spPr>
      </p:pic>
      <p:sp>
        <p:nvSpPr>
          <p:cNvPr id="3" name="Rectangle 2">
            <a:extLst>
              <a:ext uri="{FF2B5EF4-FFF2-40B4-BE49-F238E27FC236}">
                <a16:creationId xmlns:a16="http://schemas.microsoft.com/office/drawing/2014/main" id="{A4C2F0D8-D087-41E8-A9FD-864CEE53C839}"/>
              </a:ext>
            </a:extLst>
          </p:cNvPr>
          <p:cNvSpPr/>
          <p:nvPr/>
        </p:nvSpPr>
        <p:spPr>
          <a:xfrm>
            <a:off x="1828800" y="548640"/>
            <a:ext cx="6228000" cy="3046988"/>
          </a:xfrm>
          <a:prstGeom prst="rect">
            <a:avLst/>
          </a:prstGeom>
          <a:noFill/>
        </p:spPr>
        <p:txBody>
          <a:bodyPr wrap="square" lIns="91440" tIns="45720" rIns="91440" bIns="45720">
            <a:spAutoFit/>
          </a:bodyPr>
          <a:lstStyle/>
          <a:p>
            <a:pPr algn="ctr"/>
            <a:r>
              <a:rPr lang="en-US" sz="9600" b="1" cap="none" spc="50" dirty="0">
                <a:ln w="0"/>
                <a:solidFill>
                  <a:schemeClr val="tx1">
                    <a:lumMod val="50000"/>
                    <a:lumOff val="50000"/>
                  </a:schemeClr>
                </a:solidFill>
                <a:effectLst>
                  <a:innerShdw blurRad="63500" dist="50800" dir="13500000">
                    <a:srgbClr val="000000">
                      <a:alpha val="50000"/>
                    </a:srgbClr>
                  </a:innerShdw>
                  <a:reflection blurRad="6350" stA="60000" endA="900" endPos="58000" dir="5400000" sy="-100000" algn="bl" rotWithShape="0"/>
                </a:effectLst>
              </a:rPr>
              <a:t>THANK YOU</a:t>
            </a:r>
          </a:p>
        </p:txBody>
      </p:sp>
    </p:spTree>
    <p:extLst>
      <p:ext uri="{BB962C8B-B14F-4D97-AF65-F5344CB8AC3E}">
        <p14:creationId xmlns:p14="http://schemas.microsoft.com/office/powerpoint/2010/main" val="3777094809"/>
      </p:ext>
    </p:extLst>
  </p:cSld>
  <p:clrMapOvr>
    <a:masterClrMapping/>
  </p:clrMapOvr>
  <mc:AlternateContent xmlns:mc="http://schemas.openxmlformats.org/markup-compatibility/2006" xmlns:p14="http://schemas.microsoft.com/office/powerpoint/2010/main">
    <mc:Choice Requires="p14">
      <p:transition spd="slow" p14:dur="2000" advTm="3699"/>
    </mc:Choice>
    <mc:Fallback xmlns="">
      <p:transition spd="slow" advTm="369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EC33A4-6303-44F2-9681-1811A9F80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4953" y="802298"/>
            <a:ext cx="1479027" cy="1714326"/>
          </a:xfrm>
          <a:prstGeom prst="rect">
            <a:avLst/>
          </a:prstGeom>
        </p:spPr>
      </p:pic>
      <p:sp>
        <p:nvSpPr>
          <p:cNvPr id="3" name="Rectangle 2">
            <a:extLst>
              <a:ext uri="{FF2B5EF4-FFF2-40B4-BE49-F238E27FC236}">
                <a16:creationId xmlns:a16="http://schemas.microsoft.com/office/drawing/2014/main" id="{914BCAE8-039F-4C50-8A49-09669D473B5C}"/>
              </a:ext>
            </a:extLst>
          </p:cNvPr>
          <p:cNvSpPr/>
          <p:nvPr/>
        </p:nvSpPr>
        <p:spPr>
          <a:xfrm>
            <a:off x="2616591" y="1027380"/>
            <a:ext cx="5500468" cy="584775"/>
          </a:xfrm>
          <a:prstGeom prst="rect">
            <a:avLst/>
          </a:prstGeom>
        </p:spPr>
        <p:txBody>
          <a:bodyPr wrap="square">
            <a:spAutoFit/>
          </a:bodyPr>
          <a:lstStyle/>
          <a:p>
            <a:r>
              <a:rPr lang="en-IN" sz="3200" b="1" dirty="0">
                <a:latin typeface="Arial" panose="020B0604020202020204" pitchFamily="34" charset="0"/>
                <a:cs typeface="Arial" panose="020B0604020202020204" pitchFamily="34" charset="0"/>
              </a:rPr>
              <a:t>ACKNOWLEDGEMENT</a:t>
            </a:r>
          </a:p>
        </p:txBody>
      </p:sp>
      <p:sp>
        <p:nvSpPr>
          <p:cNvPr id="4" name="Rectangle 3">
            <a:extLst>
              <a:ext uri="{FF2B5EF4-FFF2-40B4-BE49-F238E27FC236}">
                <a16:creationId xmlns:a16="http://schemas.microsoft.com/office/drawing/2014/main" id="{758FA763-083B-477B-AAB6-E09B53813441}"/>
              </a:ext>
            </a:extLst>
          </p:cNvPr>
          <p:cNvSpPr/>
          <p:nvPr/>
        </p:nvSpPr>
        <p:spPr>
          <a:xfrm>
            <a:off x="2616591" y="1859340"/>
            <a:ext cx="6527409" cy="4524315"/>
          </a:xfrm>
          <a:prstGeom prst="rect">
            <a:avLst/>
          </a:prstGeom>
        </p:spPr>
        <p:txBody>
          <a:bodyPr wrap="square">
            <a:spAutoFit/>
          </a:bodyPr>
          <a:lstStyle/>
          <a:p>
            <a:r>
              <a:rPr lang="en-US" sz="2400" dirty="0">
                <a:latin typeface="Abadi Extra Light" panose="020B0604020202020204" pitchFamily="34" charset="0"/>
              </a:rPr>
              <a:t>It is my pleasure to acknowledge you that I made a project on Online Voting System. My first sincere appreciation and gratitude goes to Mr. Ankit Srivastava(Professor) for his guidance, valuable suggestions and inspirations. All the work done in coming up with this system is dedicated to my family for being with/part of me in the whole process especially my dear dad and mum who stood by me in all situations even at the times of financial need. Finally, I wish to say thanks to all Faculties of MUJ for helping me a lot.</a:t>
            </a:r>
            <a:endParaRPr lang="en-IN" sz="2400" dirty="0">
              <a:latin typeface="Abadi Extra Light" panose="020B0604020202020204" pitchFamily="34" charset="0"/>
            </a:endParaRPr>
          </a:p>
        </p:txBody>
      </p:sp>
    </p:spTree>
    <p:extLst>
      <p:ext uri="{BB962C8B-B14F-4D97-AF65-F5344CB8AC3E}">
        <p14:creationId xmlns:p14="http://schemas.microsoft.com/office/powerpoint/2010/main" val="594969579"/>
      </p:ext>
    </p:extLst>
  </p:cSld>
  <p:clrMapOvr>
    <a:masterClrMapping/>
  </p:clrMapOvr>
  <mc:AlternateContent xmlns:mc="http://schemas.openxmlformats.org/markup-compatibility/2006" xmlns:p14="http://schemas.microsoft.com/office/powerpoint/2010/main">
    <mc:Choice Requires="p14">
      <p:transition spd="slow" p14:dur="2000" advTm="9351"/>
    </mc:Choice>
    <mc:Fallback xmlns="">
      <p:transition spd="slow" advTm="935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BFB67E-8C89-4938-803C-7C3A4CCBF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4953" y="802298"/>
            <a:ext cx="1479027" cy="1714326"/>
          </a:xfrm>
          <a:prstGeom prst="rect">
            <a:avLst/>
          </a:prstGeom>
        </p:spPr>
      </p:pic>
      <p:sp>
        <p:nvSpPr>
          <p:cNvPr id="3" name="Rectangle 2">
            <a:extLst>
              <a:ext uri="{FF2B5EF4-FFF2-40B4-BE49-F238E27FC236}">
                <a16:creationId xmlns:a16="http://schemas.microsoft.com/office/drawing/2014/main" id="{FB5EAE12-2E17-4184-875E-BB436DBE1826}"/>
              </a:ext>
            </a:extLst>
          </p:cNvPr>
          <p:cNvSpPr/>
          <p:nvPr/>
        </p:nvSpPr>
        <p:spPr>
          <a:xfrm>
            <a:off x="4440380" y="14947"/>
            <a:ext cx="2452789" cy="731080"/>
          </a:xfrm>
          <a:prstGeom prst="rect">
            <a:avLst/>
          </a:prstGeom>
        </p:spPr>
        <p:txBody>
          <a:bodyPr wrap="square">
            <a:spAutoFit/>
          </a:bodyPr>
          <a:lstStyle/>
          <a:p>
            <a:r>
              <a:rPr lang="en-IN" sz="4000" b="1" u="sng" dirty="0">
                <a:latin typeface="Algerian" panose="04020705040A02060702" pitchFamily="82" charset="0"/>
              </a:rPr>
              <a:t>INDEX</a:t>
            </a:r>
          </a:p>
        </p:txBody>
      </p:sp>
      <p:sp>
        <p:nvSpPr>
          <p:cNvPr id="4" name="Rectangle 3">
            <a:extLst>
              <a:ext uri="{FF2B5EF4-FFF2-40B4-BE49-F238E27FC236}">
                <a16:creationId xmlns:a16="http://schemas.microsoft.com/office/drawing/2014/main" id="{3F9F26BC-920A-44C8-824B-787F5D1C7771}"/>
              </a:ext>
            </a:extLst>
          </p:cNvPr>
          <p:cNvSpPr/>
          <p:nvPr/>
        </p:nvSpPr>
        <p:spPr>
          <a:xfrm>
            <a:off x="2463230" y="715085"/>
            <a:ext cx="6096000" cy="1200329"/>
          </a:xfrm>
          <a:prstGeom prst="rect">
            <a:avLst/>
          </a:prstGeom>
        </p:spPr>
        <p:txBody>
          <a:bodyPr>
            <a:spAutoFit/>
          </a:bodyPr>
          <a:lstStyle/>
          <a:p>
            <a:r>
              <a:rPr lang="en-US" dirty="0"/>
              <a:t> Abstract </a:t>
            </a:r>
          </a:p>
          <a:p>
            <a:r>
              <a:rPr lang="en-US" dirty="0"/>
              <a:t> Introduction To Online Voting System</a:t>
            </a:r>
          </a:p>
          <a:p>
            <a:r>
              <a:rPr lang="en-US" dirty="0"/>
              <a:t> Background Of Study </a:t>
            </a:r>
          </a:p>
          <a:p>
            <a:r>
              <a:rPr lang="en-US" dirty="0"/>
              <a:t> Significance Of Study</a:t>
            </a:r>
            <a:endParaRPr lang="en-IN" dirty="0"/>
          </a:p>
        </p:txBody>
      </p:sp>
      <p:sp>
        <p:nvSpPr>
          <p:cNvPr id="5" name="Rectangle 4">
            <a:extLst>
              <a:ext uri="{FF2B5EF4-FFF2-40B4-BE49-F238E27FC236}">
                <a16:creationId xmlns:a16="http://schemas.microsoft.com/office/drawing/2014/main" id="{D01189C8-6FAD-41C4-8E97-E22A42B6B735}"/>
              </a:ext>
            </a:extLst>
          </p:cNvPr>
          <p:cNvSpPr/>
          <p:nvPr/>
        </p:nvSpPr>
        <p:spPr>
          <a:xfrm>
            <a:off x="2463230" y="1815734"/>
            <a:ext cx="6096000" cy="1477328"/>
          </a:xfrm>
          <a:prstGeom prst="rect">
            <a:avLst/>
          </a:prstGeom>
        </p:spPr>
        <p:txBody>
          <a:bodyPr>
            <a:spAutoFit/>
          </a:bodyPr>
          <a:lstStyle/>
          <a:p>
            <a:r>
              <a:rPr lang="en-US" dirty="0"/>
              <a:t> Objective of Project </a:t>
            </a:r>
          </a:p>
          <a:p>
            <a:r>
              <a:rPr lang="en-US" dirty="0"/>
              <a:t> Project Justification </a:t>
            </a:r>
          </a:p>
          <a:p>
            <a:r>
              <a:rPr lang="en-US" dirty="0"/>
              <a:t> General Requirements </a:t>
            </a:r>
          </a:p>
          <a:p>
            <a:r>
              <a:rPr lang="en-US" dirty="0"/>
              <a:t> Problems with Existing Voting Registration System </a:t>
            </a:r>
          </a:p>
          <a:p>
            <a:r>
              <a:rPr lang="en-US" dirty="0"/>
              <a:t> Software and Hardware Required</a:t>
            </a:r>
            <a:endParaRPr lang="en-IN" dirty="0"/>
          </a:p>
        </p:txBody>
      </p:sp>
      <p:sp>
        <p:nvSpPr>
          <p:cNvPr id="6" name="Rectangle 5">
            <a:extLst>
              <a:ext uri="{FF2B5EF4-FFF2-40B4-BE49-F238E27FC236}">
                <a16:creationId xmlns:a16="http://schemas.microsoft.com/office/drawing/2014/main" id="{E8E35B3E-B1BA-4590-BDDE-D251CE629BFA}"/>
              </a:ext>
            </a:extLst>
          </p:cNvPr>
          <p:cNvSpPr/>
          <p:nvPr/>
        </p:nvSpPr>
        <p:spPr>
          <a:xfrm>
            <a:off x="2463230" y="3208607"/>
            <a:ext cx="6096000" cy="2308324"/>
          </a:xfrm>
          <a:prstGeom prst="rect">
            <a:avLst/>
          </a:prstGeom>
        </p:spPr>
        <p:txBody>
          <a:bodyPr>
            <a:spAutoFit/>
          </a:bodyPr>
          <a:lstStyle/>
          <a:p>
            <a:r>
              <a:rPr lang="en-IN" dirty="0"/>
              <a:t> Front-End &amp; Back-End </a:t>
            </a:r>
          </a:p>
          <a:p>
            <a:r>
              <a:rPr lang="en-IN" dirty="0"/>
              <a:t> Data Flow Diagram </a:t>
            </a:r>
          </a:p>
          <a:p>
            <a:r>
              <a:rPr lang="en-IN" dirty="0"/>
              <a:t> ER Diagram</a:t>
            </a:r>
          </a:p>
          <a:p>
            <a:r>
              <a:rPr lang="en-IN" dirty="0"/>
              <a:t> Database Architecture </a:t>
            </a:r>
          </a:p>
          <a:p>
            <a:r>
              <a:rPr lang="en-IN" dirty="0"/>
              <a:t> Database Tables </a:t>
            </a:r>
          </a:p>
          <a:p>
            <a:r>
              <a:rPr lang="en-IN" dirty="0"/>
              <a:t> Database Queries </a:t>
            </a:r>
          </a:p>
          <a:p>
            <a:r>
              <a:rPr lang="en-IN" dirty="0"/>
              <a:t> Conclusion </a:t>
            </a:r>
          </a:p>
          <a:p>
            <a:r>
              <a:rPr lang="en-IN" dirty="0"/>
              <a:t> Appendix(Snapshots)</a:t>
            </a:r>
          </a:p>
        </p:txBody>
      </p:sp>
    </p:spTree>
    <p:extLst>
      <p:ext uri="{BB962C8B-B14F-4D97-AF65-F5344CB8AC3E}">
        <p14:creationId xmlns:p14="http://schemas.microsoft.com/office/powerpoint/2010/main" val="1078608182"/>
      </p:ext>
    </p:extLst>
  </p:cSld>
  <p:clrMapOvr>
    <a:masterClrMapping/>
  </p:clrMapOvr>
  <mc:AlternateContent xmlns:mc="http://schemas.openxmlformats.org/markup-compatibility/2006" xmlns:p14="http://schemas.microsoft.com/office/powerpoint/2010/main">
    <mc:Choice Requires="p14">
      <p:transition spd="slow" p14:dur="2000" advTm="4906"/>
    </mc:Choice>
    <mc:Fallback xmlns="">
      <p:transition spd="slow" advTm="490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778B01-A9AB-4587-8F3A-09824292C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4953" y="802298"/>
            <a:ext cx="1479027" cy="1714326"/>
          </a:xfrm>
          <a:prstGeom prst="rect">
            <a:avLst/>
          </a:prstGeom>
        </p:spPr>
      </p:pic>
      <p:sp>
        <p:nvSpPr>
          <p:cNvPr id="3" name="Rectangle 2">
            <a:extLst>
              <a:ext uri="{FF2B5EF4-FFF2-40B4-BE49-F238E27FC236}">
                <a16:creationId xmlns:a16="http://schemas.microsoft.com/office/drawing/2014/main" id="{3DD9E7A9-47BA-4D6D-B1A8-D6EEC9F83CF7}"/>
              </a:ext>
            </a:extLst>
          </p:cNvPr>
          <p:cNvSpPr/>
          <p:nvPr/>
        </p:nvSpPr>
        <p:spPr>
          <a:xfrm>
            <a:off x="3799709" y="617632"/>
            <a:ext cx="2170402" cy="584775"/>
          </a:xfrm>
          <a:prstGeom prst="rect">
            <a:avLst/>
          </a:prstGeom>
        </p:spPr>
        <p:txBody>
          <a:bodyPr wrap="none">
            <a:spAutoFit/>
          </a:bodyPr>
          <a:lstStyle/>
          <a:p>
            <a:r>
              <a:rPr lang="en-IN" sz="3200" dirty="0"/>
              <a:t>ABSTRACT</a:t>
            </a:r>
          </a:p>
        </p:txBody>
      </p:sp>
      <p:sp>
        <p:nvSpPr>
          <p:cNvPr id="4" name="Rectangle 3">
            <a:extLst>
              <a:ext uri="{FF2B5EF4-FFF2-40B4-BE49-F238E27FC236}">
                <a16:creationId xmlns:a16="http://schemas.microsoft.com/office/drawing/2014/main" id="{AEEBF51B-DC3E-4A6E-A737-17D6D8C1B52F}"/>
              </a:ext>
            </a:extLst>
          </p:cNvPr>
          <p:cNvSpPr/>
          <p:nvPr/>
        </p:nvSpPr>
        <p:spPr>
          <a:xfrm>
            <a:off x="140677" y="1202407"/>
            <a:ext cx="9861451" cy="2308324"/>
          </a:xfrm>
          <a:prstGeom prst="rect">
            <a:avLst/>
          </a:prstGeom>
        </p:spPr>
        <p:txBody>
          <a:bodyPr wrap="square">
            <a:spAutoFit/>
          </a:bodyPr>
          <a:lstStyle/>
          <a:p>
            <a:r>
              <a:rPr lang="en-US" dirty="0"/>
              <a:t>The word “vote” means to choose from a list, to elect or to determine. The main goal of voting (in a scenario involving the citizens of a given country) is to come up with leaders of the people’s choice. Most countries, Kenya not an exception have problems when it comes to voting. Some of the problems involved include ridging votes during election, insecure or inaccessible polling stations, inadequate polling materials and also inexperienced personnel. This online voting/polling system seeks to address the above issues. It should be noted that with this system in place, the users, citizens in this case shall be given ample time during the voting period. They shall also be trained on how to vote online before the election time.</a:t>
            </a:r>
            <a:endParaRPr lang="en-IN" dirty="0"/>
          </a:p>
        </p:txBody>
      </p:sp>
    </p:spTree>
    <p:extLst>
      <p:ext uri="{BB962C8B-B14F-4D97-AF65-F5344CB8AC3E}">
        <p14:creationId xmlns:p14="http://schemas.microsoft.com/office/powerpoint/2010/main" val="2126485993"/>
      </p:ext>
    </p:extLst>
  </p:cSld>
  <p:clrMapOvr>
    <a:masterClrMapping/>
  </p:clrMapOvr>
  <mc:AlternateContent xmlns:mc="http://schemas.openxmlformats.org/markup-compatibility/2006" xmlns:p14="http://schemas.microsoft.com/office/powerpoint/2010/main">
    <mc:Choice Requires="p14">
      <p:transition spd="slow" p14:dur="2000" advTm="3267"/>
    </mc:Choice>
    <mc:Fallback xmlns="">
      <p:transition spd="slow" advTm="32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5B8B02-2555-473E-9A92-9E46A2768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4953" y="802298"/>
            <a:ext cx="1479027" cy="1714326"/>
          </a:xfrm>
          <a:prstGeom prst="rect">
            <a:avLst/>
          </a:prstGeom>
        </p:spPr>
      </p:pic>
      <p:sp>
        <p:nvSpPr>
          <p:cNvPr id="3" name="Rectangle 2">
            <a:extLst>
              <a:ext uri="{FF2B5EF4-FFF2-40B4-BE49-F238E27FC236}">
                <a16:creationId xmlns:a16="http://schemas.microsoft.com/office/drawing/2014/main" id="{0929F6B3-8F6F-431E-ADBD-A3BE78756302}"/>
              </a:ext>
            </a:extLst>
          </p:cNvPr>
          <p:cNvSpPr/>
          <p:nvPr/>
        </p:nvSpPr>
        <p:spPr>
          <a:xfrm>
            <a:off x="1287292" y="266338"/>
            <a:ext cx="7350271" cy="1569660"/>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p>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TO </a:t>
            </a:r>
          </a:p>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ONLINE VOTING SYSTEM</a:t>
            </a:r>
          </a:p>
        </p:txBody>
      </p:sp>
      <p:sp>
        <p:nvSpPr>
          <p:cNvPr id="4" name="Rectangle 3">
            <a:extLst>
              <a:ext uri="{FF2B5EF4-FFF2-40B4-BE49-F238E27FC236}">
                <a16:creationId xmlns:a16="http://schemas.microsoft.com/office/drawing/2014/main" id="{E29DA9E0-F464-4A61-8F3D-9012CDE3E5C6}"/>
              </a:ext>
            </a:extLst>
          </p:cNvPr>
          <p:cNvSpPr/>
          <p:nvPr/>
        </p:nvSpPr>
        <p:spPr>
          <a:xfrm>
            <a:off x="558020" y="1835998"/>
            <a:ext cx="9331568" cy="923330"/>
          </a:xfrm>
          <a:prstGeom prst="rect">
            <a:avLst/>
          </a:prstGeom>
        </p:spPr>
        <p:txBody>
          <a:bodyPr wrap="square">
            <a:spAutoFit/>
          </a:bodyPr>
          <a:lstStyle/>
          <a:p>
            <a:r>
              <a:rPr lang="en-US" dirty="0"/>
              <a:t>“ONLINE VOTING SYSTEM” is an online voting technique. In this system people who have citizenship of Kenya and whose age is above 18 years of age and any sex can give his\her vote online without going to any physical polling station.</a:t>
            </a:r>
            <a:endParaRPr lang="en-IN" dirty="0"/>
          </a:p>
        </p:txBody>
      </p:sp>
      <p:sp>
        <p:nvSpPr>
          <p:cNvPr id="5" name="Rectangle 4">
            <a:extLst>
              <a:ext uri="{FF2B5EF4-FFF2-40B4-BE49-F238E27FC236}">
                <a16:creationId xmlns:a16="http://schemas.microsoft.com/office/drawing/2014/main" id="{497443CE-8940-4AD3-ABFB-CEF38F768BBD}"/>
              </a:ext>
            </a:extLst>
          </p:cNvPr>
          <p:cNvSpPr/>
          <p:nvPr/>
        </p:nvSpPr>
        <p:spPr>
          <a:xfrm>
            <a:off x="558019" y="2759329"/>
            <a:ext cx="11483926" cy="2031325"/>
          </a:xfrm>
          <a:prstGeom prst="rect">
            <a:avLst/>
          </a:prstGeom>
        </p:spPr>
        <p:txBody>
          <a:bodyPr wrap="square">
            <a:spAutoFit/>
          </a:bodyPr>
          <a:lstStyle/>
          <a:p>
            <a:r>
              <a:rPr lang="en-US" dirty="0"/>
              <a:t>There is a database which is maintained in which all the names of voters with complete information is stored. In “ONLINE VOTING SYSTEM” a voter can use his\her voting right online without any difficulty. He\She has to be registered first for him/her to vote. Registration is mainly done by the system administrator for security reasons. The system Administrator registers the voters on a special site of the system visited by him only by simply filling a registration form to register voter. Citizens seeking registration are expected to contact the system administrator to submit their details. After the validity of them being citizens of India has been confirmed by the system administrator by comparing their details submitted with those in existing databases such as those as the Registrar of Persons, the citizen is then registered as a voter. </a:t>
            </a:r>
            <a:endParaRPr lang="en-IN" dirty="0"/>
          </a:p>
        </p:txBody>
      </p:sp>
      <p:sp>
        <p:nvSpPr>
          <p:cNvPr id="6" name="Rectangle 5">
            <a:extLst>
              <a:ext uri="{FF2B5EF4-FFF2-40B4-BE49-F238E27FC236}">
                <a16:creationId xmlns:a16="http://schemas.microsoft.com/office/drawing/2014/main" id="{78FBF59B-5B27-4C42-B27D-5216CF932F6A}"/>
              </a:ext>
            </a:extLst>
          </p:cNvPr>
          <p:cNvSpPr/>
          <p:nvPr/>
        </p:nvSpPr>
        <p:spPr>
          <a:xfrm>
            <a:off x="558017" y="4708308"/>
            <a:ext cx="11272911" cy="923331"/>
          </a:xfrm>
          <a:prstGeom prst="rect">
            <a:avLst/>
          </a:prstGeom>
        </p:spPr>
        <p:txBody>
          <a:bodyPr wrap="square">
            <a:spAutoFit/>
          </a:bodyPr>
          <a:lstStyle/>
          <a:p>
            <a:r>
              <a:rPr lang="en-US" dirty="0"/>
              <a:t>After registration, the voter is assigned a secret Voter ID with which he/she can use to log into the system and enjoy services provided by the system such as voting. If invalid/wrong details are submitted, then the citizen is not registered to vote.</a:t>
            </a:r>
            <a:endParaRPr lang="en-IN" dirty="0"/>
          </a:p>
        </p:txBody>
      </p:sp>
    </p:spTree>
    <p:extLst>
      <p:ext uri="{BB962C8B-B14F-4D97-AF65-F5344CB8AC3E}">
        <p14:creationId xmlns:p14="http://schemas.microsoft.com/office/powerpoint/2010/main" val="3262285106"/>
      </p:ext>
    </p:extLst>
  </p:cSld>
  <p:clrMapOvr>
    <a:masterClrMapping/>
  </p:clrMapOvr>
  <mc:AlternateContent xmlns:mc="http://schemas.openxmlformats.org/markup-compatibility/2006" xmlns:p14="http://schemas.microsoft.com/office/powerpoint/2010/main">
    <mc:Choice Requires="p14">
      <p:transition spd="slow" p14:dur="2000" advTm="3043"/>
    </mc:Choice>
    <mc:Fallback xmlns="">
      <p:transition spd="slow" advTm="304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21C017-FA35-4C2A-B21D-C50448FCC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4953" y="802298"/>
            <a:ext cx="1479027" cy="1714326"/>
          </a:xfrm>
          <a:prstGeom prst="rect">
            <a:avLst/>
          </a:prstGeom>
        </p:spPr>
      </p:pic>
      <p:sp>
        <p:nvSpPr>
          <p:cNvPr id="3" name="Rectangle 2">
            <a:extLst>
              <a:ext uri="{FF2B5EF4-FFF2-40B4-BE49-F238E27FC236}">
                <a16:creationId xmlns:a16="http://schemas.microsoft.com/office/drawing/2014/main" id="{91772838-FD0A-4716-A424-2A9775A39925}"/>
              </a:ext>
            </a:extLst>
          </p:cNvPr>
          <p:cNvSpPr/>
          <p:nvPr/>
        </p:nvSpPr>
        <p:spPr>
          <a:xfrm>
            <a:off x="2798984" y="432965"/>
            <a:ext cx="4474013" cy="461665"/>
          </a:xfrm>
          <a:prstGeom prst="rect">
            <a:avLst/>
          </a:prstGeom>
        </p:spPr>
        <p:txBody>
          <a:bodyPr wrap="square">
            <a:spAutoFit/>
          </a:bodyPr>
          <a:lstStyle/>
          <a:p>
            <a:r>
              <a:rPr lang="en-IN" sz="2400" dirty="0"/>
              <a:t>BACKGROUND</a:t>
            </a:r>
            <a:r>
              <a:rPr lang="en-IN" dirty="0"/>
              <a:t> </a:t>
            </a:r>
            <a:r>
              <a:rPr lang="en-IN" sz="2000" dirty="0"/>
              <a:t>OF STUDY</a:t>
            </a:r>
          </a:p>
        </p:txBody>
      </p:sp>
      <p:sp>
        <p:nvSpPr>
          <p:cNvPr id="4" name="Rectangle 3">
            <a:extLst>
              <a:ext uri="{FF2B5EF4-FFF2-40B4-BE49-F238E27FC236}">
                <a16:creationId xmlns:a16="http://schemas.microsoft.com/office/drawing/2014/main" id="{D0206F17-2DA8-4E27-9142-AF7C996CB3A8}"/>
              </a:ext>
            </a:extLst>
          </p:cNvPr>
          <p:cNvSpPr/>
          <p:nvPr/>
        </p:nvSpPr>
        <p:spPr>
          <a:xfrm>
            <a:off x="407963" y="894630"/>
            <a:ext cx="9509760" cy="2308325"/>
          </a:xfrm>
          <a:prstGeom prst="rect">
            <a:avLst/>
          </a:prstGeom>
        </p:spPr>
        <p:txBody>
          <a:bodyPr wrap="square">
            <a:spAutoFit/>
          </a:bodyPr>
          <a:lstStyle/>
          <a:p>
            <a:r>
              <a:rPr lang="en-US" dirty="0"/>
              <a:t>The Online voting system (OVS) also known as e-voting is a term encompassing several different types of voting embracing both electronic means of counting votes. Electronic voting technology can include punched cards, optical scan voting systems and specialized voting kiosks (including self contained direct recording electronic voting systems or DRE). It can also involve transmission of ballots and votes via telephones, private computer networks, or the internet. Online voting is an electronic way of choosing leaders via a web driven application. The advantage of online voting over the common “queue method” is that the voters have the choice of voting at their own free time and there is reduced congestion.</a:t>
            </a:r>
            <a:endParaRPr lang="en-IN" dirty="0"/>
          </a:p>
        </p:txBody>
      </p:sp>
      <p:sp>
        <p:nvSpPr>
          <p:cNvPr id="5" name="Rectangle 4">
            <a:extLst>
              <a:ext uri="{FF2B5EF4-FFF2-40B4-BE49-F238E27FC236}">
                <a16:creationId xmlns:a16="http://schemas.microsoft.com/office/drawing/2014/main" id="{303624DB-2B19-4C50-9A52-DE26A3FBF62D}"/>
              </a:ext>
            </a:extLst>
          </p:cNvPr>
          <p:cNvSpPr/>
          <p:nvPr/>
        </p:nvSpPr>
        <p:spPr>
          <a:xfrm>
            <a:off x="386617" y="2935669"/>
            <a:ext cx="9298745" cy="1200329"/>
          </a:xfrm>
          <a:prstGeom prst="rect">
            <a:avLst/>
          </a:prstGeom>
        </p:spPr>
        <p:txBody>
          <a:bodyPr wrap="square">
            <a:spAutoFit/>
          </a:bodyPr>
          <a:lstStyle/>
          <a:p>
            <a:br>
              <a:rPr lang="en-US" dirty="0"/>
            </a:br>
            <a:r>
              <a:rPr lang="en-US" dirty="0"/>
              <a:t>It also minimizes on errors of vote counting. The individual votes are submitted in a database which can be queried to find out who of the aspirants for a given post has the highest number of votes. </a:t>
            </a:r>
            <a:endParaRPr lang="en-IN" dirty="0"/>
          </a:p>
        </p:txBody>
      </p:sp>
    </p:spTree>
    <p:extLst>
      <p:ext uri="{BB962C8B-B14F-4D97-AF65-F5344CB8AC3E}">
        <p14:creationId xmlns:p14="http://schemas.microsoft.com/office/powerpoint/2010/main" val="1092877170"/>
      </p:ext>
    </p:extLst>
  </p:cSld>
  <p:clrMapOvr>
    <a:masterClrMapping/>
  </p:clrMapOvr>
  <mc:AlternateContent xmlns:mc="http://schemas.openxmlformats.org/markup-compatibility/2006" xmlns:p14="http://schemas.microsoft.com/office/powerpoint/2010/main">
    <mc:Choice Requires="p14">
      <p:transition spd="slow" p14:dur="2000" advTm="2547"/>
    </mc:Choice>
    <mc:Fallback xmlns="">
      <p:transition spd="slow" advTm="254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EEBBFD-073F-4716-A047-EA6E2C6D0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4953" y="802298"/>
            <a:ext cx="1479027" cy="1714326"/>
          </a:xfrm>
          <a:prstGeom prst="rect">
            <a:avLst/>
          </a:prstGeom>
        </p:spPr>
      </p:pic>
      <p:sp>
        <p:nvSpPr>
          <p:cNvPr id="3" name="Rectangle 2">
            <a:extLst>
              <a:ext uri="{FF2B5EF4-FFF2-40B4-BE49-F238E27FC236}">
                <a16:creationId xmlns:a16="http://schemas.microsoft.com/office/drawing/2014/main" id="{47A4E9AA-4655-4B47-A130-95CC28FB8F1C}"/>
              </a:ext>
            </a:extLst>
          </p:cNvPr>
          <p:cNvSpPr/>
          <p:nvPr/>
        </p:nvSpPr>
        <p:spPr>
          <a:xfrm>
            <a:off x="2638225" y="332321"/>
            <a:ext cx="4342984" cy="523220"/>
          </a:xfrm>
          <a:prstGeom prst="rect">
            <a:avLst/>
          </a:prstGeom>
        </p:spPr>
        <p:txBody>
          <a:bodyPr wrap="none">
            <a:spAutoFit/>
          </a:bodyPr>
          <a:lstStyle/>
          <a:p>
            <a:r>
              <a:rPr lang="en-IN" sz="2800" u="sng" dirty="0"/>
              <a:t>Objectives Of The PROJECT</a:t>
            </a:r>
          </a:p>
        </p:txBody>
      </p:sp>
      <p:sp>
        <p:nvSpPr>
          <p:cNvPr id="4" name="TextBox 3">
            <a:extLst>
              <a:ext uri="{FF2B5EF4-FFF2-40B4-BE49-F238E27FC236}">
                <a16:creationId xmlns:a16="http://schemas.microsoft.com/office/drawing/2014/main" id="{07546692-2EA5-4D40-A1F5-0B4481B3F0EB}"/>
              </a:ext>
            </a:extLst>
          </p:cNvPr>
          <p:cNvSpPr txBox="1"/>
          <p:nvPr/>
        </p:nvSpPr>
        <p:spPr>
          <a:xfrm>
            <a:off x="1983545" y="1139483"/>
            <a:ext cx="6147581" cy="369332"/>
          </a:xfrm>
          <a:prstGeom prst="rect">
            <a:avLst/>
          </a:prstGeom>
          <a:noFill/>
        </p:spPr>
        <p:txBody>
          <a:bodyPr wrap="square" rtlCol="0">
            <a:spAutoFit/>
          </a:bodyPr>
          <a:lstStyle/>
          <a:p>
            <a:r>
              <a:rPr lang="en-IN" dirty="0"/>
              <a:t>The Specific Objectives of Project Include : </a:t>
            </a:r>
          </a:p>
        </p:txBody>
      </p:sp>
      <p:sp>
        <p:nvSpPr>
          <p:cNvPr id="5" name="Rectangle 4">
            <a:extLst>
              <a:ext uri="{FF2B5EF4-FFF2-40B4-BE49-F238E27FC236}">
                <a16:creationId xmlns:a16="http://schemas.microsoft.com/office/drawing/2014/main" id="{4936AFCB-D547-4ED8-AD51-3FB3EE6B4ABE}"/>
              </a:ext>
            </a:extLst>
          </p:cNvPr>
          <p:cNvSpPr/>
          <p:nvPr/>
        </p:nvSpPr>
        <p:spPr>
          <a:xfrm>
            <a:off x="1983545" y="1508815"/>
            <a:ext cx="6096000" cy="1754326"/>
          </a:xfrm>
          <a:prstGeom prst="rect">
            <a:avLst/>
          </a:prstGeom>
        </p:spPr>
        <p:txBody>
          <a:bodyPr>
            <a:spAutoFit/>
          </a:bodyPr>
          <a:lstStyle/>
          <a:p>
            <a:r>
              <a:rPr lang="en-US" dirty="0"/>
              <a:t> Reviewing the existing/current voting process or approach in    India.</a:t>
            </a:r>
          </a:p>
          <a:p>
            <a:r>
              <a:rPr lang="en-US" dirty="0"/>
              <a:t> Coming up with an automated voting system in India; </a:t>
            </a:r>
          </a:p>
          <a:p>
            <a:r>
              <a:rPr lang="en-US" dirty="0"/>
              <a:t> Implementing a an automated/online voting system; </a:t>
            </a:r>
          </a:p>
          <a:p>
            <a:r>
              <a:rPr lang="en-US" dirty="0"/>
              <a:t> Validating the system to ensure that only legible voters are allowed to vote. </a:t>
            </a:r>
            <a:endParaRPr lang="en-IN" dirty="0"/>
          </a:p>
        </p:txBody>
      </p:sp>
      <p:sp>
        <p:nvSpPr>
          <p:cNvPr id="6" name="Rectangle 5">
            <a:extLst>
              <a:ext uri="{FF2B5EF4-FFF2-40B4-BE49-F238E27FC236}">
                <a16:creationId xmlns:a16="http://schemas.microsoft.com/office/drawing/2014/main" id="{FB4E3501-DC05-4C3F-BE4E-CBBE162FDC27}"/>
              </a:ext>
            </a:extLst>
          </p:cNvPr>
          <p:cNvSpPr/>
          <p:nvPr/>
        </p:nvSpPr>
        <p:spPr>
          <a:xfrm>
            <a:off x="1852246" y="3429000"/>
            <a:ext cx="9781733" cy="2492990"/>
          </a:xfrm>
          <a:prstGeom prst="rect">
            <a:avLst/>
          </a:prstGeom>
        </p:spPr>
        <p:txBody>
          <a:bodyPr wrap="square">
            <a:spAutoFit/>
          </a:bodyPr>
          <a:lstStyle/>
          <a:p>
            <a:r>
              <a:rPr lang="en-US" sz="2400" dirty="0"/>
              <a:t>Project justification </a:t>
            </a:r>
          </a:p>
          <a:p>
            <a:endParaRPr lang="en-US" sz="2400" dirty="0"/>
          </a:p>
          <a:p>
            <a:r>
              <a:rPr lang="en-US" dirty="0"/>
              <a:t>The ONLINE VOTING SYSTEM-INDIA shall reduce the time spend making long queues at the polling stations during voting. It shall also enable the voters to vote from any part of the globe as explained since this is an online application available on the internet. Cases of vote miscounts shall also be solved since at the backend of this system resides a well developed database using MYSQL that can provide the correct data once it’s correctly queried. Since the voting process shall be open as early as possible, the voters shall have ample time to decide when and whom to vote for. </a:t>
            </a:r>
            <a:endParaRPr lang="en-IN" dirty="0"/>
          </a:p>
        </p:txBody>
      </p:sp>
    </p:spTree>
    <p:extLst>
      <p:ext uri="{BB962C8B-B14F-4D97-AF65-F5344CB8AC3E}">
        <p14:creationId xmlns:p14="http://schemas.microsoft.com/office/powerpoint/2010/main" val="2699106959"/>
      </p:ext>
    </p:extLst>
  </p:cSld>
  <p:clrMapOvr>
    <a:masterClrMapping/>
  </p:clrMapOvr>
  <mc:AlternateContent xmlns:mc="http://schemas.openxmlformats.org/markup-compatibility/2006" xmlns:p14="http://schemas.microsoft.com/office/powerpoint/2010/main">
    <mc:Choice Requires="p14">
      <p:transition spd="slow" p14:dur="2000" advTm="4307"/>
    </mc:Choice>
    <mc:Fallback xmlns="">
      <p:transition spd="slow" advTm="430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5B0912-3BE4-42C3-9B6F-24EF8CA2D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4953" y="802298"/>
            <a:ext cx="1479027" cy="1714326"/>
          </a:xfrm>
          <a:prstGeom prst="rect">
            <a:avLst/>
          </a:prstGeom>
        </p:spPr>
      </p:pic>
      <p:sp>
        <p:nvSpPr>
          <p:cNvPr id="3" name="Rectangle 2">
            <a:extLst>
              <a:ext uri="{FF2B5EF4-FFF2-40B4-BE49-F238E27FC236}">
                <a16:creationId xmlns:a16="http://schemas.microsoft.com/office/drawing/2014/main" id="{F083B88E-96FF-4A4A-A6B3-0C5A076A504C}"/>
              </a:ext>
            </a:extLst>
          </p:cNvPr>
          <p:cNvSpPr/>
          <p:nvPr/>
        </p:nvSpPr>
        <p:spPr>
          <a:xfrm>
            <a:off x="1467708" y="432966"/>
            <a:ext cx="2037674" cy="461665"/>
          </a:xfrm>
          <a:prstGeom prst="rect">
            <a:avLst/>
          </a:prstGeom>
        </p:spPr>
        <p:txBody>
          <a:bodyPr wrap="none">
            <a:spAutoFit/>
          </a:bodyPr>
          <a:lstStyle/>
          <a:p>
            <a:r>
              <a:rPr lang="en-IN" sz="2400" dirty="0"/>
              <a:t>Requirements: </a:t>
            </a:r>
          </a:p>
        </p:txBody>
      </p:sp>
      <p:sp>
        <p:nvSpPr>
          <p:cNvPr id="4" name="Rectangle 3">
            <a:extLst>
              <a:ext uri="{FF2B5EF4-FFF2-40B4-BE49-F238E27FC236}">
                <a16:creationId xmlns:a16="http://schemas.microsoft.com/office/drawing/2014/main" id="{D6F6AAA9-AE0F-413C-A36E-63D946483413}"/>
              </a:ext>
            </a:extLst>
          </p:cNvPr>
          <p:cNvSpPr/>
          <p:nvPr/>
        </p:nvSpPr>
        <p:spPr>
          <a:xfrm>
            <a:off x="1437531" y="894631"/>
            <a:ext cx="6096000" cy="2585323"/>
          </a:xfrm>
          <a:prstGeom prst="rect">
            <a:avLst/>
          </a:prstGeom>
        </p:spPr>
        <p:txBody>
          <a:bodyPr>
            <a:spAutoFit/>
          </a:bodyPr>
          <a:lstStyle/>
          <a:p>
            <a:pPr marL="342900" indent="-342900">
              <a:buAutoNum type="arabicParenR"/>
            </a:pPr>
            <a:r>
              <a:rPr lang="en-US" dirty="0"/>
              <a:t>Registration of the voter is done by ELECTION COMMISION OF INDIA. </a:t>
            </a:r>
          </a:p>
          <a:p>
            <a:r>
              <a:rPr lang="en-US" dirty="0"/>
              <a:t>2) ELECTION COMMISION OF INDIA can change the information any time if required. </a:t>
            </a:r>
          </a:p>
          <a:p>
            <a:r>
              <a:rPr lang="en-US" dirty="0"/>
              <a:t>3) Registration of the Voter depends upon the information filled by the user. </a:t>
            </a:r>
          </a:p>
          <a:p>
            <a:r>
              <a:rPr lang="en-US" dirty="0"/>
              <a:t>4) Voter is given a unique ID and PASSWORD. </a:t>
            </a:r>
          </a:p>
          <a:p>
            <a:r>
              <a:rPr lang="en-US" dirty="0"/>
              <a:t>5) In the DATABASE information of every voter is stored. </a:t>
            </a:r>
          </a:p>
          <a:p>
            <a:r>
              <a:rPr lang="en-US" dirty="0"/>
              <a:t>6) Database shows the information of every user.</a:t>
            </a:r>
            <a:endParaRPr lang="en-IN" dirty="0"/>
          </a:p>
        </p:txBody>
      </p:sp>
      <p:sp>
        <p:nvSpPr>
          <p:cNvPr id="5" name="Rectangle 4">
            <a:extLst>
              <a:ext uri="{FF2B5EF4-FFF2-40B4-BE49-F238E27FC236}">
                <a16:creationId xmlns:a16="http://schemas.microsoft.com/office/drawing/2014/main" id="{75C4A51F-9E8A-4D2B-804C-F69B7F9104AF}"/>
              </a:ext>
            </a:extLst>
          </p:cNvPr>
          <p:cNvSpPr/>
          <p:nvPr/>
        </p:nvSpPr>
        <p:spPr>
          <a:xfrm>
            <a:off x="1467708" y="3572287"/>
            <a:ext cx="3443891" cy="400110"/>
          </a:xfrm>
          <a:prstGeom prst="rect">
            <a:avLst/>
          </a:prstGeom>
        </p:spPr>
        <p:txBody>
          <a:bodyPr wrap="none">
            <a:spAutoFit/>
          </a:bodyPr>
          <a:lstStyle/>
          <a:p>
            <a:r>
              <a:rPr lang="en-IN" sz="2000" dirty="0"/>
              <a:t>SOFTWARE REQUIREMENTS:</a:t>
            </a:r>
          </a:p>
        </p:txBody>
      </p:sp>
      <p:sp>
        <p:nvSpPr>
          <p:cNvPr id="6" name="Rectangle 5">
            <a:extLst>
              <a:ext uri="{FF2B5EF4-FFF2-40B4-BE49-F238E27FC236}">
                <a16:creationId xmlns:a16="http://schemas.microsoft.com/office/drawing/2014/main" id="{B527772D-E319-4DED-82F1-8E669732AC78}"/>
              </a:ext>
            </a:extLst>
          </p:cNvPr>
          <p:cNvSpPr/>
          <p:nvPr/>
        </p:nvSpPr>
        <p:spPr>
          <a:xfrm>
            <a:off x="1467708" y="4064730"/>
            <a:ext cx="2060179" cy="923330"/>
          </a:xfrm>
          <a:prstGeom prst="rect">
            <a:avLst/>
          </a:prstGeom>
        </p:spPr>
        <p:txBody>
          <a:bodyPr wrap="none">
            <a:spAutoFit/>
          </a:bodyPr>
          <a:lstStyle/>
          <a:p>
            <a:pPr marL="342900" indent="-342900">
              <a:buAutoNum type="arabicPeriod"/>
            </a:pPr>
            <a:r>
              <a:rPr lang="en-IN" dirty="0"/>
              <a:t>MYSQL DBMS</a:t>
            </a:r>
          </a:p>
          <a:p>
            <a:pPr marL="342900" indent="-342900">
              <a:buAutoNum type="arabicPeriod"/>
            </a:pPr>
            <a:r>
              <a:rPr lang="en-IN" dirty="0"/>
              <a:t>NETBEANS IDE</a:t>
            </a:r>
          </a:p>
          <a:p>
            <a:pPr marL="342900" indent="-342900">
              <a:buAutoNum type="arabicPeriod"/>
            </a:pPr>
            <a:r>
              <a:rPr lang="en-IN" dirty="0"/>
              <a:t>JDK/JRE</a:t>
            </a:r>
          </a:p>
        </p:txBody>
      </p:sp>
    </p:spTree>
    <p:extLst>
      <p:ext uri="{BB962C8B-B14F-4D97-AF65-F5344CB8AC3E}">
        <p14:creationId xmlns:p14="http://schemas.microsoft.com/office/powerpoint/2010/main" val="2471583112"/>
      </p:ext>
    </p:extLst>
  </p:cSld>
  <p:clrMapOvr>
    <a:masterClrMapping/>
  </p:clrMapOvr>
  <mc:AlternateContent xmlns:mc="http://schemas.openxmlformats.org/markup-compatibility/2006" xmlns:p14="http://schemas.microsoft.com/office/powerpoint/2010/main">
    <mc:Choice Requires="p14">
      <p:transition spd="slow" p14:dur="2000" advTm="5211"/>
    </mc:Choice>
    <mc:Fallback xmlns="">
      <p:transition spd="slow" advTm="521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152D84-549A-4095-A86C-D8322A5EA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4953" y="802298"/>
            <a:ext cx="1479027" cy="1714326"/>
          </a:xfrm>
          <a:prstGeom prst="rect">
            <a:avLst/>
          </a:prstGeom>
        </p:spPr>
      </p:pic>
      <p:sp>
        <p:nvSpPr>
          <p:cNvPr id="3" name="Rectangle 2">
            <a:extLst>
              <a:ext uri="{FF2B5EF4-FFF2-40B4-BE49-F238E27FC236}">
                <a16:creationId xmlns:a16="http://schemas.microsoft.com/office/drawing/2014/main" id="{4E1749A9-0794-452D-B7B8-61A0506CDFE8}"/>
              </a:ext>
            </a:extLst>
          </p:cNvPr>
          <p:cNvSpPr/>
          <p:nvPr/>
        </p:nvSpPr>
        <p:spPr>
          <a:xfrm>
            <a:off x="826204" y="402188"/>
            <a:ext cx="3477619"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38100" dir="2700000" algn="tl">
                    <a:srgbClr val="000000">
                      <a:alpha val="43137"/>
                    </a:srgbClr>
                  </a:outerShdw>
                </a:effectLst>
              </a:rPr>
              <a:t>HARDWARE REQUIREMENTS</a:t>
            </a:r>
          </a:p>
        </p:txBody>
      </p:sp>
      <p:sp>
        <p:nvSpPr>
          <p:cNvPr id="4" name="Rectangle 3">
            <a:extLst>
              <a:ext uri="{FF2B5EF4-FFF2-40B4-BE49-F238E27FC236}">
                <a16:creationId xmlns:a16="http://schemas.microsoft.com/office/drawing/2014/main" id="{FE0DF104-3EA2-4610-B5D4-6942205899C3}"/>
              </a:ext>
            </a:extLst>
          </p:cNvPr>
          <p:cNvSpPr/>
          <p:nvPr/>
        </p:nvSpPr>
        <p:spPr>
          <a:xfrm>
            <a:off x="684628" y="857077"/>
            <a:ext cx="8079544" cy="2308324"/>
          </a:xfrm>
          <a:prstGeom prst="rect">
            <a:avLst/>
          </a:prstGeom>
        </p:spPr>
        <p:txBody>
          <a:bodyPr wrap="square">
            <a:spAutoFit/>
          </a:bodyPr>
          <a:lstStyle/>
          <a:p>
            <a:r>
              <a:rPr lang="en-IN" dirty="0"/>
              <a:t>• Microsoft Windows XP Professional SP3/Vista SP1/Windows 7 Professional: </a:t>
            </a:r>
          </a:p>
          <a:p>
            <a:r>
              <a:rPr lang="en-IN" dirty="0"/>
              <a:t> Processor: 800MHz Intel Pentium III or equivalent </a:t>
            </a:r>
          </a:p>
          <a:p>
            <a:r>
              <a:rPr lang="en-IN" dirty="0"/>
              <a:t> Memory: 512 MB </a:t>
            </a:r>
          </a:p>
          <a:p>
            <a:r>
              <a:rPr lang="en-IN" dirty="0"/>
              <a:t> Disk space: 750 MB of free disk space </a:t>
            </a:r>
          </a:p>
          <a:p>
            <a:r>
              <a:rPr lang="en-IN" dirty="0"/>
              <a:t>• Ubuntu 9.10: </a:t>
            </a:r>
          </a:p>
          <a:p>
            <a:r>
              <a:rPr lang="en-IN" dirty="0"/>
              <a:t> Processor: 800MHz Intel Pentium III or equivalent </a:t>
            </a:r>
          </a:p>
          <a:p>
            <a:r>
              <a:rPr lang="en-IN" dirty="0"/>
              <a:t> Memory: 512 MB </a:t>
            </a:r>
          </a:p>
          <a:p>
            <a:r>
              <a:rPr lang="en-IN" dirty="0"/>
              <a:t> Disk space: 650 MB of free disk space </a:t>
            </a:r>
          </a:p>
        </p:txBody>
      </p:sp>
    </p:spTree>
    <p:extLst>
      <p:ext uri="{BB962C8B-B14F-4D97-AF65-F5344CB8AC3E}">
        <p14:creationId xmlns:p14="http://schemas.microsoft.com/office/powerpoint/2010/main" val="2963375259"/>
      </p:ext>
    </p:extLst>
  </p:cSld>
  <p:clrMapOvr>
    <a:masterClrMapping/>
  </p:clrMapOvr>
  <mc:AlternateContent xmlns:mc="http://schemas.openxmlformats.org/markup-compatibility/2006" xmlns:p14="http://schemas.microsoft.com/office/powerpoint/2010/main">
    <mc:Choice Requires="p14">
      <p:transition spd="slow" p14:dur="2000" advTm="3193"/>
    </mc:Choice>
    <mc:Fallback xmlns="">
      <p:transition spd="slow" advTm="3193"/>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106</TotalTime>
  <Words>1737</Words>
  <Application>Microsoft Office PowerPoint</Application>
  <PresentationFormat>Widescreen</PresentationFormat>
  <Paragraphs>153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Abadi Extra Light</vt:lpstr>
      <vt:lpstr>Algerian</vt:lpstr>
      <vt:lpstr>Arial</vt:lpstr>
      <vt:lpstr>Bahnschrift</vt:lpstr>
      <vt:lpstr>Gill Sans MT</vt:lpstr>
      <vt:lpstr>Gallery</vt:lpstr>
      <vt:lpstr>PROJECT REPORT     ON “ONLINE VOTING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“ONLINE VOTING SYSTEM”</dc:title>
  <dc:creator>Abhishek Singh [CSE - 2018]</dc:creator>
  <cp:lastModifiedBy>Abhishek Singh [CSE - 2018]</cp:lastModifiedBy>
  <cp:revision>30</cp:revision>
  <dcterms:created xsi:type="dcterms:W3CDTF">2019-11-15T17:55:29Z</dcterms:created>
  <dcterms:modified xsi:type="dcterms:W3CDTF">2019-11-17T13:42:44Z</dcterms:modified>
</cp:coreProperties>
</file>