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57" r:id="rId3"/>
    <p:sldId id="258" r:id="rId4"/>
    <p:sldId id="259" r:id="rId5"/>
    <p:sldId id="260" r:id="rId6"/>
    <p:sldId id="261" r:id="rId7"/>
    <p:sldId id="262" r:id="rId8"/>
    <p:sldId id="279" r:id="rId9"/>
    <p:sldId id="284" r:id="rId10"/>
    <p:sldId id="267" r:id="rId11"/>
    <p:sldId id="406" r:id="rId12"/>
    <p:sldId id="405" r:id="rId13"/>
    <p:sldId id="397" r:id="rId14"/>
    <p:sldId id="395" r:id="rId15"/>
    <p:sldId id="396" r:id="rId16"/>
    <p:sldId id="330" r:id="rId17"/>
    <p:sldId id="400" r:id="rId18"/>
    <p:sldId id="321" r:id="rId19"/>
    <p:sldId id="401" r:id="rId20"/>
    <p:sldId id="437" r:id="rId21"/>
    <p:sldId id="407" r:id="rId22"/>
    <p:sldId id="408" r:id="rId23"/>
    <p:sldId id="409" r:id="rId24"/>
    <p:sldId id="411" r:id="rId25"/>
    <p:sldId id="412" r:id="rId26"/>
    <p:sldId id="414" r:id="rId27"/>
    <p:sldId id="417" r:id="rId28"/>
    <p:sldId id="419" r:id="rId29"/>
    <p:sldId id="421" r:id="rId30"/>
    <p:sldId id="423" r:id="rId31"/>
    <p:sldId id="424" r:id="rId32"/>
    <p:sldId id="425" r:id="rId33"/>
    <p:sldId id="426" r:id="rId34"/>
    <p:sldId id="430" r:id="rId35"/>
    <p:sldId id="431" r:id="rId36"/>
    <p:sldId id="432" r:id="rId37"/>
    <p:sldId id="433" r:id="rId38"/>
    <p:sldId id="434" r:id="rId39"/>
    <p:sldId id="435" r:id="rId40"/>
    <p:sldId id="428" r:id="rId41"/>
    <p:sldId id="429" r:id="rId42"/>
    <p:sldId id="436" r:id="rId43"/>
    <p:sldId id="413" r:id="rId44"/>
    <p:sldId id="427" r:id="rId45"/>
    <p:sldId id="34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655" autoAdjust="0"/>
    <p:restoredTop sz="96774" autoAdjust="0"/>
  </p:normalViewPr>
  <p:slideViewPr>
    <p:cSldViewPr>
      <p:cViewPr>
        <p:scale>
          <a:sx n="68" d="100"/>
          <a:sy n="68" d="100"/>
        </p:scale>
        <p:origin x="-1290" y="-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0315A-E29F-483D-9A8A-A8863D26F60E}" type="datetimeFigureOut">
              <a:rPr lang="en-US" smtClean="0"/>
              <a:pPr/>
              <a:t>4/12/2019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BFCBA-E439-4BB2-A419-FC18F11B9AEA}" type="slidenum">
              <a:rPr lang="en-US" smtClean="0"/>
              <a:pPr/>
              <a:t>‹#›</a:t>
            </a:fld>
            <a:endParaRPr lang="en-US"/>
          </a:p>
        </p:txBody>
      </p:sp>
    </p:spTree>
    <p:extLst>
      <p:ext uri="{BB962C8B-B14F-4D97-AF65-F5344CB8AC3E}">
        <p14:creationId xmlns:p14="http://schemas.microsoft.com/office/powerpoint/2010/main" xmlns="" val="234927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D89DC8-1157-4FAB-98AA-C06A3E0F1ADD}" type="datetimeFigureOut">
              <a:rPr lang="en-IN" smtClean="0"/>
              <a:pPr/>
              <a:t>12-04-2019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A5F486F-4976-44EF-9235-E54E0781C4A5}"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89DC8-1157-4FAB-98AA-C06A3E0F1ADD}" type="datetimeFigureOut">
              <a:rPr lang="en-IN" smtClean="0"/>
              <a:pPr/>
              <a:t>12-04-2019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F486F-4976-44EF-9235-E54E0781C4A5}"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9108504" cy="1872208"/>
          </a:xfrm>
        </p:spPr>
        <p:txBody>
          <a:bodyPr>
            <a:noAutofit/>
          </a:bodyPr>
          <a:lstStyle/>
          <a:p>
            <a:r>
              <a:rPr lang="en-IN" sz="4000" b="1" i="1" dirty="0">
                <a:latin typeface="Times New Roman" pitchFamily="18" charset="0"/>
                <a:cs typeface="Times New Roman" pitchFamily="18" charset="0"/>
              </a:rPr>
              <a:t>Design and Analysis of All-Optical </a:t>
            </a:r>
            <a:r>
              <a:rPr lang="en-IN" sz="4000" b="1" i="1" dirty="0" smtClean="0">
                <a:latin typeface="Times New Roman" pitchFamily="18" charset="0"/>
                <a:cs typeface="Times New Roman" pitchFamily="18" charset="0"/>
              </a:rPr>
              <a:t> </a:t>
            </a:r>
            <a:r>
              <a:rPr lang="en-IN" sz="4000" b="1" i="1" dirty="0">
                <a:latin typeface="Times New Roman" pitchFamily="18" charset="0"/>
                <a:cs typeface="Times New Roman" pitchFamily="18" charset="0"/>
              </a:rPr>
              <a:t>Circuits using 2D Photonic Crystals</a:t>
            </a:r>
          </a:p>
        </p:txBody>
      </p:sp>
      <p:sp>
        <p:nvSpPr>
          <p:cNvPr id="3" name="Subtitle 2"/>
          <p:cNvSpPr>
            <a:spLocks noGrp="1"/>
          </p:cNvSpPr>
          <p:nvPr>
            <p:ph type="subTitle" idx="1"/>
          </p:nvPr>
        </p:nvSpPr>
        <p:spPr>
          <a:xfrm>
            <a:off x="0" y="2348880"/>
            <a:ext cx="9144000" cy="4509120"/>
          </a:xfrm>
        </p:spPr>
        <p:txBody>
          <a:bodyPr>
            <a:normAutofit/>
          </a:bodyPr>
          <a:lstStyle/>
          <a:p>
            <a:r>
              <a:rPr lang="en-IN" dirty="0"/>
              <a:t>                                                                                               </a:t>
            </a:r>
          </a:p>
          <a:p>
            <a:r>
              <a:rPr lang="en-IN" dirty="0"/>
              <a:t>             </a:t>
            </a:r>
          </a:p>
          <a:p>
            <a:endParaRPr lang="en-IN" dirty="0"/>
          </a:p>
          <a:p>
            <a:endParaRPr lang="en-IN" dirty="0"/>
          </a:p>
          <a:p>
            <a:endParaRPr lang="en-IN" dirty="0"/>
          </a:p>
          <a:p>
            <a:endParaRPr lang="en-IN" dirty="0"/>
          </a:p>
          <a:p>
            <a:r>
              <a:rPr lang="en-IN" dirty="0"/>
              <a:t>                                       </a:t>
            </a:r>
          </a:p>
          <a:p>
            <a:endParaRPr lang="en-IN" dirty="0"/>
          </a:p>
          <a:p>
            <a:endParaRPr lang="en-IN" dirty="0"/>
          </a:p>
          <a:p>
            <a:endParaRPr lang="en-IN" dirty="0"/>
          </a:p>
          <a:p>
            <a:endParaRPr lang="en-IN" dirty="0"/>
          </a:p>
        </p:txBody>
      </p:sp>
      <p:sp>
        <p:nvSpPr>
          <p:cNvPr id="4" name="TextShape 2"/>
          <p:cNvSpPr txBox="1"/>
          <p:nvPr/>
        </p:nvSpPr>
        <p:spPr>
          <a:xfrm>
            <a:off x="952500" y="2286000"/>
            <a:ext cx="7315200" cy="1575048"/>
          </a:xfrm>
          <a:prstGeom prst="rect">
            <a:avLst/>
          </a:prstGeom>
        </p:spPr>
        <p:txBody>
          <a:bodyPr lIns="90000" tIns="45000" rIns="90000" bIns="45000"/>
          <a:lstStyle/>
          <a:p>
            <a:pPr algn="ctr"/>
            <a:r>
              <a:rPr lang="en-US" sz="2400" b="1" i="1" dirty="0">
                <a:solidFill>
                  <a:srgbClr val="0000FF"/>
                </a:solidFill>
                <a:latin typeface="Times New Roman" pitchFamily="18" charset="0"/>
                <a:cs typeface="Times New Roman" pitchFamily="18" charset="0"/>
              </a:rPr>
              <a:t>Presented by</a:t>
            </a:r>
            <a:endParaRPr lang="en-US" sz="2400" b="1" i="1" dirty="0">
              <a:solidFill>
                <a:srgbClr val="FF0000"/>
              </a:solidFill>
              <a:latin typeface="Times New Roman" pitchFamily="18" charset="0"/>
              <a:cs typeface="Times New Roman" pitchFamily="18" charset="0"/>
            </a:endParaRPr>
          </a:p>
          <a:p>
            <a:pPr algn="ctr"/>
            <a:r>
              <a:rPr lang="en-US" sz="2000" b="1" i="1" dirty="0" smtClean="0">
                <a:solidFill>
                  <a:srgbClr val="C00000"/>
                </a:solidFill>
                <a:latin typeface="Times New Roman" pitchFamily="18" charset="0"/>
                <a:cs typeface="Times New Roman" pitchFamily="18" charset="0"/>
              </a:rPr>
              <a:t>Sumanth Munnangi (15BEC0451)</a:t>
            </a:r>
          </a:p>
          <a:p>
            <a:pPr algn="ctr"/>
            <a:r>
              <a:rPr lang="en-US" sz="2000" b="1" i="1" dirty="0" err="1" smtClean="0">
                <a:solidFill>
                  <a:srgbClr val="C00000"/>
                </a:solidFill>
                <a:latin typeface="Times New Roman" pitchFamily="18" charset="0"/>
                <a:cs typeface="Times New Roman" pitchFamily="18" charset="0"/>
              </a:rPr>
              <a:t>Amanjot</a:t>
            </a:r>
            <a:r>
              <a:rPr lang="en-US" sz="2000" b="1" i="1" dirty="0" smtClean="0">
                <a:solidFill>
                  <a:srgbClr val="C00000"/>
                </a:solidFill>
                <a:latin typeface="Times New Roman" pitchFamily="18" charset="0"/>
                <a:cs typeface="Times New Roman" pitchFamily="18" charset="0"/>
              </a:rPr>
              <a:t> Singh (15BEC0452)</a:t>
            </a:r>
          </a:p>
          <a:p>
            <a:pPr algn="ctr"/>
            <a:r>
              <a:rPr lang="en-US" sz="2000" b="1" i="1" dirty="0" err="1" smtClean="0">
                <a:solidFill>
                  <a:srgbClr val="C00000"/>
                </a:solidFill>
                <a:latin typeface="Times New Roman" pitchFamily="18" charset="0"/>
                <a:cs typeface="Times New Roman" pitchFamily="18" charset="0"/>
              </a:rPr>
              <a:t>Anuj</a:t>
            </a:r>
            <a:r>
              <a:rPr lang="en-US" sz="2000" b="1" i="1" dirty="0" smtClean="0">
                <a:solidFill>
                  <a:srgbClr val="C00000"/>
                </a:solidFill>
                <a:latin typeface="Times New Roman" pitchFamily="18" charset="0"/>
                <a:cs typeface="Times New Roman" pitchFamily="18" charset="0"/>
              </a:rPr>
              <a:t> </a:t>
            </a:r>
            <a:r>
              <a:rPr lang="en-US" sz="2000" b="1" i="1" dirty="0" err="1" smtClean="0">
                <a:solidFill>
                  <a:srgbClr val="C00000"/>
                </a:solidFill>
                <a:latin typeface="Times New Roman" pitchFamily="18" charset="0"/>
                <a:cs typeface="Times New Roman" pitchFamily="18" charset="0"/>
              </a:rPr>
              <a:t>Chandan</a:t>
            </a:r>
            <a:r>
              <a:rPr lang="en-US" sz="2000" b="1" i="1" dirty="0" smtClean="0">
                <a:solidFill>
                  <a:srgbClr val="C00000"/>
                </a:solidFill>
                <a:latin typeface="Times New Roman" pitchFamily="18" charset="0"/>
                <a:cs typeface="Times New Roman" pitchFamily="18" charset="0"/>
              </a:rPr>
              <a:t> </a:t>
            </a:r>
            <a:r>
              <a:rPr lang="en-US" sz="2000" b="1" i="1" dirty="0" err="1" smtClean="0">
                <a:solidFill>
                  <a:srgbClr val="C00000"/>
                </a:solidFill>
                <a:latin typeface="Times New Roman" pitchFamily="18" charset="0"/>
                <a:cs typeface="Times New Roman" pitchFamily="18" charset="0"/>
              </a:rPr>
              <a:t>Gurbaxani</a:t>
            </a:r>
            <a:r>
              <a:rPr lang="en-US" sz="2000" b="1" i="1" dirty="0" smtClean="0">
                <a:solidFill>
                  <a:srgbClr val="C00000"/>
                </a:solidFill>
                <a:latin typeface="Times New Roman" pitchFamily="18" charset="0"/>
                <a:cs typeface="Times New Roman" pitchFamily="18" charset="0"/>
              </a:rPr>
              <a:t>(15BEC0294)</a:t>
            </a:r>
            <a:endParaRPr lang="en-US" sz="2000" b="1" i="1" dirty="0">
              <a:solidFill>
                <a:srgbClr val="C00000"/>
              </a:solidFill>
              <a:latin typeface="Times New Roman" pitchFamily="18" charset="0"/>
              <a:cs typeface="Times New Roman" pitchFamily="18" charset="0"/>
            </a:endParaRPr>
          </a:p>
          <a:p>
            <a:pPr algn="ctr"/>
            <a:r>
              <a:rPr lang="en-US" sz="2000" b="1" i="1" dirty="0" smtClean="0">
                <a:solidFill>
                  <a:srgbClr val="C00000"/>
                </a:solidFill>
                <a:latin typeface="Times New Roman" pitchFamily="18" charset="0"/>
                <a:cs typeface="Times New Roman" pitchFamily="18" charset="0"/>
              </a:rPr>
              <a:t> </a:t>
            </a:r>
            <a:endParaRPr lang="en-US" sz="2000" b="1" i="1" dirty="0">
              <a:solidFill>
                <a:srgbClr val="C00000"/>
              </a:solidFill>
              <a:latin typeface="Times New Roman" pitchFamily="18" charset="0"/>
              <a:cs typeface="Times New Roman" pitchFamily="18" charset="0"/>
            </a:endParaRPr>
          </a:p>
          <a:p>
            <a:pPr algn="ctr"/>
            <a:endParaRPr lang="en-US" sz="2400" b="1" dirty="0">
              <a:solidFill>
                <a:srgbClr val="FF0000"/>
              </a:solidFill>
              <a:latin typeface="Times New Roman" pitchFamily="18" charset="0"/>
              <a:cs typeface="Times New Roman" pitchFamily="18" charset="0"/>
            </a:endParaRPr>
          </a:p>
          <a:p>
            <a:pPr algn="ctr"/>
            <a:endParaRPr lang="en-US" sz="2400" b="1" dirty="0">
              <a:solidFill>
                <a:srgbClr val="FF0000"/>
              </a:solidFill>
              <a:latin typeface="Times New Roman" pitchFamily="18" charset="0"/>
              <a:cs typeface="Times New Roman" pitchFamily="18" charset="0"/>
            </a:endParaRPr>
          </a:p>
          <a:p>
            <a:pPr algn="ctr"/>
            <a:endParaRPr lang="en-US" sz="2400" b="1" dirty="0">
              <a:solidFill>
                <a:srgbClr val="FF0000"/>
              </a:solidFill>
              <a:latin typeface="Times New Roman" pitchFamily="18" charset="0"/>
              <a:cs typeface="Times New Roman" pitchFamily="18" charset="0"/>
            </a:endParaRPr>
          </a:p>
          <a:p>
            <a:pPr algn="ctr"/>
            <a:endParaRPr sz="2400" b="1" dirty="0">
              <a:solidFill>
                <a:srgbClr val="FF0000"/>
              </a:solidFill>
              <a:latin typeface="Times New Roman" pitchFamily="18" charset="0"/>
              <a:cs typeface="Times New Roman" pitchFamily="18" charset="0"/>
            </a:endParaRPr>
          </a:p>
        </p:txBody>
      </p:sp>
      <p:sp>
        <p:nvSpPr>
          <p:cNvPr id="5" name="TextShape 2"/>
          <p:cNvSpPr txBox="1"/>
          <p:nvPr/>
        </p:nvSpPr>
        <p:spPr>
          <a:xfrm>
            <a:off x="1259632" y="4149080"/>
            <a:ext cx="6912768" cy="1656184"/>
          </a:xfrm>
          <a:prstGeom prst="rect">
            <a:avLst/>
          </a:prstGeom>
        </p:spPr>
        <p:txBody>
          <a:bodyPr lIns="90000" tIns="45000" rIns="90000" bIns="45000"/>
          <a:lstStyle/>
          <a:p>
            <a:pPr algn="ctr"/>
            <a:r>
              <a:rPr lang="en-US" sz="2400" b="1" i="1" dirty="0">
                <a:solidFill>
                  <a:srgbClr val="0000FF"/>
                </a:solidFill>
                <a:latin typeface="Times New Roman" pitchFamily="18" charset="0"/>
                <a:cs typeface="Times New Roman" pitchFamily="18" charset="0"/>
              </a:rPr>
              <a:t>Under the Guidance of </a:t>
            </a:r>
            <a:endParaRPr lang="en-US" sz="2400" b="1" dirty="0">
              <a:solidFill>
                <a:srgbClr val="FF0000"/>
              </a:solidFill>
              <a:latin typeface="Times New Roman" pitchFamily="18" charset="0"/>
              <a:cs typeface="Times New Roman" pitchFamily="18" charset="0"/>
            </a:endParaRPr>
          </a:p>
          <a:p>
            <a:pPr algn="ctr"/>
            <a:r>
              <a:rPr lang="en-US" sz="2000" b="1" i="1" dirty="0">
                <a:solidFill>
                  <a:srgbClr val="C00000"/>
                </a:solidFill>
                <a:latin typeface="Times New Roman" pitchFamily="18" charset="0"/>
                <a:cs typeface="Times New Roman" pitchFamily="18" charset="0"/>
              </a:rPr>
              <a:t>Dr. A. Rajesh</a:t>
            </a:r>
          </a:p>
          <a:p>
            <a:pPr algn="ctr"/>
            <a:r>
              <a:rPr lang="en-IN" sz="2000" b="1" i="1" dirty="0">
                <a:solidFill>
                  <a:srgbClr val="C00000"/>
                </a:solidFill>
                <a:latin typeface="Times New Roman" pitchFamily="18" charset="0"/>
                <a:cs typeface="Times New Roman" pitchFamily="18" charset="0"/>
              </a:rPr>
              <a:t>Associate Professor</a:t>
            </a:r>
          </a:p>
          <a:p>
            <a:pPr algn="ctr"/>
            <a:r>
              <a:rPr lang="en-IN" sz="2000" b="1" i="1" dirty="0">
                <a:solidFill>
                  <a:srgbClr val="C00000"/>
                </a:solidFill>
                <a:latin typeface="Times New Roman" pitchFamily="18" charset="0"/>
                <a:cs typeface="Times New Roman" pitchFamily="18" charset="0"/>
              </a:rPr>
              <a:t>School of Electronics Engineering</a:t>
            </a:r>
          </a:p>
          <a:p>
            <a:pPr algn="ctr"/>
            <a:r>
              <a:rPr lang="en-IN" sz="2000" b="1" i="1" dirty="0">
                <a:solidFill>
                  <a:srgbClr val="C00000"/>
                </a:solidFill>
                <a:latin typeface="Times New Roman" pitchFamily="18" charset="0"/>
                <a:cs typeface="Times New Roman" pitchFamily="18" charset="0"/>
              </a:rPr>
              <a:t>VIT University</a:t>
            </a:r>
          </a:p>
          <a:p>
            <a:pPr algn="ctr"/>
            <a:endParaRPr lang="en-US" sz="2400" b="1" dirty="0">
              <a:solidFill>
                <a:srgbClr val="FF0000"/>
              </a:solidFill>
              <a:latin typeface="Times New Roman" pitchFamily="18" charset="0"/>
              <a:cs typeface="Times New Roman" pitchFamily="18" charset="0"/>
            </a:endParaRPr>
          </a:p>
          <a:p>
            <a:pPr algn="ctr"/>
            <a:endParaRPr lang="en-US" sz="2400" b="1" dirty="0">
              <a:solidFill>
                <a:srgbClr val="FF0000"/>
              </a:solidFill>
              <a:latin typeface="Times New Roman" pitchFamily="18" charset="0"/>
              <a:cs typeface="Times New Roman" pitchFamily="18" charset="0"/>
            </a:endParaRPr>
          </a:p>
          <a:p>
            <a:pPr algn="ctr"/>
            <a:endParaRPr lang="en-US" sz="2400" b="1" dirty="0">
              <a:solidFill>
                <a:srgbClr val="FF0000"/>
              </a:solidFill>
              <a:latin typeface="Times New Roman" pitchFamily="18" charset="0"/>
              <a:cs typeface="Times New Roman" pitchFamily="18" charset="0"/>
            </a:endParaRPr>
          </a:p>
          <a:p>
            <a:pPr algn="ctr"/>
            <a:endParaRPr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900764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2401"/>
            <a:ext cx="9144000" cy="7619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i="1" dirty="0">
                <a:solidFill>
                  <a:srgbClr val="C00000"/>
                </a:solidFill>
                <a:latin typeface="Times New Roman" pitchFamily="18" charset="0"/>
                <a:cs typeface="Times New Roman" pitchFamily="18" charset="0"/>
              </a:rPr>
              <a:t>Literature Survey</a:t>
            </a:r>
          </a:p>
        </p:txBody>
      </p:sp>
      <p:graphicFrame>
        <p:nvGraphicFramePr>
          <p:cNvPr id="6" name="Table 5"/>
          <p:cNvGraphicFramePr>
            <a:graphicFrameLocks noGrp="1"/>
          </p:cNvGraphicFramePr>
          <p:nvPr>
            <p:extLst>
              <p:ext uri="{D42A27DB-BD31-4B8C-83A1-F6EECF244321}">
                <p14:modId xmlns:p14="http://schemas.microsoft.com/office/powerpoint/2010/main" xmlns="" val="2852435630"/>
              </p:ext>
            </p:extLst>
          </p:nvPr>
        </p:nvGraphicFramePr>
        <p:xfrm>
          <a:off x="0" y="1169368"/>
          <a:ext cx="9144000" cy="5688632"/>
        </p:xfrm>
        <a:graphic>
          <a:graphicData uri="http://schemas.openxmlformats.org/drawingml/2006/table">
            <a:tbl>
              <a:tblPr firstRow="1" bandRow="1">
                <a:tableStyleId>{5940675A-B579-460E-94D1-54222C63F5DA}</a:tableStyleId>
              </a:tblPr>
              <a:tblGrid>
                <a:gridCol w="867103">
                  <a:extLst>
                    <a:ext uri="{9D8B030D-6E8A-4147-A177-3AD203B41FA5}">
                      <a16:colId xmlns="" xmlns:a16="http://schemas.microsoft.com/office/drawing/2014/main" val="20000"/>
                    </a:ext>
                  </a:extLst>
                </a:gridCol>
                <a:gridCol w="3074276">
                  <a:extLst>
                    <a:ext uri="{9D8B030D-6E8A-4147-A177-3AD203B41FA5}">
                      <a16:colId xmlns="" xmlns:a16="http://schemas.microsoft.com/office/drawing/2014/main" val="20001"/>
                    </a:ext>
                  </a:extLst>
                </a:gridCol>
                <a:gridCol w="1340069">
                  <a:extLst>
                    <a:ext uri="{9D8B030D-6E8A-4147-A177-3AD203B41FA5}">
                      <a16:colId xmlns="" xmlns:a16="http://schemas.microsoft.com/office/drawing/2014/main" val="20002"/>
                    </a:ext>
                  </a:extLst>
                </a:gridCol>
                <a:gridCol w="3862552">
                  <a:extLst>
                    <a:ext uri="{9D8B030D-6E8A-4147-A177-3AD203B41FA5}">
                      <a16:colId xmlns="" xmlns:a16="http://schemas.microsoft.com/office/drawing/2014/main" val="20003"/>
                    </a:ext>
                  </a:extLst>
                </a:gridCol>
              </a:tblGrid>
              <a:tr h="485469">
                <a:tc>
                  <a:txBody>
                    <a:bodyPr/>
                    <a:lstStyle/>
                    <a:p>
                      <a:pPr algn="ctr"/>
                      <a:r>
                        <a:rPr lang="en-IN" sz="1400" dirty="0">
                          <a:latin typeface="Times New Roman" pitchFamily="18" charset="0"/>
                          <a:cs typeface="Times New Roman" pitchFamily="18" charset="0"/>
                        </a:rPr>
                        <a:t>Ref. No.</a:t>
                      </a:r>
                    </a:p>
                  </a:txBody>
                  <a:tcPr/>
                </a:tc>
                <a:tc>
                  <a:txBody>
                    <a:bodyPr/>
                    <a:lstStyle/>
                    <a:p>
                      <a:pPr algn="ctr"/>
                      <a:r>
                        <a:rPr lang="en-IN" sz="1400" dirty="0">
                          <a:latin typeface="Times New Roman" pitchFamily="18" charset="0"/>
                          <a:cs typeface="Times New Roman" pitchFamily="18" charset="0"/>
                        </a:rPr>
                        <a:t>Title</a:t>
                      </a:r>
                    </a:p>
                  </a:txBody>
                  <a:tcPr/>
                </a:tc>
                <a:tc>
                  <a:txBody>
                    <a:bodyPr/>
                    <a:lstStyle/>
                    <a:p>
                      <a:pPr algn="ctr"/>
                      <a:r>
                        <a:rPr lang="en-IN" sz="1400" dirty="0">
                          <a:latin typeface="Times New Roman" pitchFamily="18" charset="0"/>
                          <a:cs typeface="Times New Roman" pitchFamily="18" charset="0"/>
                        </a:rPr>
                        <a:t>Publisher</a:t>
                      </a:r>
                    </a:p>
                  </a:txBody>
                  <a:tcPr/>
                </a:tc>
                <a:tc>
                  <a:txBody>
                    <a:bodyPr/>
                    <a:lstStyle/>
                    <a:p>
                      <a:pPr algn="ctr"/>
                      <a:r>
                        <a:rPr lang="en-IN" sz="1400" dirty="0">
                          <a:latin typeface="Times New Roman" pitchFamily="18" charset="0"/>
                          <a:cs typeface="Times New Roman" pitchFamily="18" charset="0"/>
                        </a:rPr>
                        <a:t>Description</a:t>
                      </a:r>
                    </a:p>
                  </a:txBody>
                  <a:tcPr/>
                </a:tc>
                <a:extLst>
                  <a:ext uri="{0D108BD9-81ED-4DB2-BD59-A6C34878D82A}">
                    <a16:rowId xmlns="" xmlns:a16="http://schemas.microsoft.com/office/drawing/2014/main" val="10000"/>
                  </a:ext>
                </a:extLst>
              </a:tr>
              <a:tr h="2198467">
                <a:tc>
                  <a:txBody>
                    <a:bodyPr/>
                    <a:lstStyle/>
                    <a:p>
                      <a:pPr algn="ctr"/>
                      <a:r>
                        <a:rPr lang="en-IN" sz="1400" dirty="0">
                          <a:latin typeface="Times New Roman" pitchFamily="18" charset="0"/>
                          <a:cs typeface="Times New Roman" pitchFamily="18" charset="0"/>
                        </a:rPr>
                        <a:t>1</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An ultra-fast all-optical flip-flop based on nonlinear photonic crystal structures</a:t>
                      </a:r>
                      <a:endParaRPr lang="en-IN"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 The Optical Society of Japan 2018</a:t>
                      </a:r>
                      <a:endParaRPr lang="en-IN" sz="1400" dirty="0">
                        <a:latin typeface="Times New Roman" pitchFamily="18" charset="0"/>
                        <a:cs typeface="Times New Roman" pitchFamily="18" charset="0"/>
                      </a:endParaRPr>
                    </a:p>
                  </a:txBody>
                  <a:tcPr/>
                </a:tc>
                <a:tc>
                  <a:txBody>
                    <a:bodyPr/>
                    <a:lstStyle/>
                    <a:p>
                      <a:pPr marL="285750" indent="-285750" algn="just">
                        <a:spcAft>
                          <a:spcPts val="600"/>
                        </a:spcAft>
                        <a:buFont typeface="Wingdings" pitchFamily="2" charset="2"/>
                        <a:buChar char="v"/>
                      </a:pPr>
                      <a:r>
                        <a:rPr lang="en-US" sz="1400" dirty="0" smtClean="0">
                          <a:latin typeface="Times New Roman" pitchFamily="18" charset="0"/>
                          <a:cs typeface="Times New Roman" pitchFamily="18" charset="0"/>
                        </a:rPr>
                        <a:t>A</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square lattice photonic crystal with lattice constant equal to 575 nm was used for designing an all optical RS flip-flop. The proposed structure consists of two ring resonator-based switches with different resonant modes that are connected to a core section. </a:t>
                      </a:r>
                      <a:endParaRPr lang="en-IN" sz="14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3004696">
                <a:tc>
                  <a:txBody>
                    <a:bodyPr/>
                    <a:lstStyle/>
                    <a:p>
                      <a:pPr algn="ctr"/>
                      <a:r>
                        <a:rPr lang="en-IN" sz="1400" dirty="0">
                          <a:latin typeface="Times New Roman" pitchFamily="18" charset="0"/>
                          <a:cs typeface="Times New Roman" pitchFamily="18" charset="0"/>
                        </a:rPr>
                        <a:t>2</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All</a:t>
                      </a:r>
                      <a:r>
                        <a:rPr lang="en-IN" sz="1400" baseline="0" dirty="0">
                          <a:latin typeface="Times New Roman" pitchFamily="18" charset="0"/>
                          <a:cs typeface="Times New Roman" pitchFamily="18" charset="0"/>
                        </a:rPr>
                        <a:t> optical XOR and OR gate based on line and point defects in 2-D photonic crystal</a:t>
                      </a:r>
                      <a:endParaRPr lang="en-IN"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Optics</a:t>
                      </a:r>
                      <a:r>
                        <a:rPr lang="en-IN" sz="1400" baseline="0" dirty="0">
                          <a:latin typeface="Times New Roman" pitchFamily="18" charset="0"/>
                          <a:cs typeface="Times New Roman" pitchFamily="18" charset="0"/>
                        </a:rPr>
                        <a:t> and Laser technology,  2015</a:t>
                      </a:r>
                      <a:endParaRPr lang="en-IN" sz="1400" dirty="0">
                        <a:latin typeface="Times New Roman" pitchFamily="18" charset="0"/>
                        <a:cs typeface="Times New Roman" pitchFamily="18" charset="0"/>
                      </a:endParaRPr>
                    </a:p>
                  </a:txBody>
                  <a:tcPr/>
                </a:tc>
                <a:tc>
                  <a:txBody>
                    <a:bodyPr/>
                    <a:lstStyle/>
                    <a:p>
                      <a:pPr marL="285750" indent="-285750" algn="just">
                        <a:spcAft>
                          <a:spcPts val="600"/>
                        </a:spcAft>
                        <a:buFont typeface="Wingdings" pitchFamily="2" charset="2"/>
                        <a:buChar char="v"/>
                      </a:pPr>
                      <a:r>
                        <a:rPr lang="en-IN" sz="1400" dirty="0">
                          <a:latin typeface="Times New Roman" pitchFamily="18" charset="0"/>
                          <a:cs typeface="Times New Roman" pitchFamily="18" charset="0"/>
                        </a:rPr>
                        <a:t>Studying</a:t>
                      </a:r>
                      <a:r>
                        <a:rPr lang="en-IN" sz="1400" baseline="0" dirty="0">
                          <a:latin typeface="Times New Roman" pitchFamily="18" charset="0"/>
                          <a:cs typeface="Times New Roman" pitchFamily="18" charset="0"/>
                        </a:rPr>
                        <a:t> of phase difference between beams responsible for constructive and destructive interference of light in optical logic gates and control the light by defects </a:t>
                      </a:r>
                      <a:r>
                        <a:rPr lang="en-IN" sz="1400" dirty="0">
                          <a:latin typeface="Times New Roman" pitchFamily="18" charset="0"/>
                          <a:cs typeface="Times New Roman" pitchFamily="18" charset="0"/>
                        </a:rPr>
                        <a:t>. </a:t>
                      </a:r>
                    </a:p>
                    <a:p>
                      <a:pPr marL="285750" indent="-285750" algn="just">
                        <a:buFont typeface="Wingdings" pitchFamily="2" charset="2"/>
                        <a:buChar char="v"/>
                      </a:pPr>
                      <a:r>
                        <a:rPr lang="en-IN" sz="1400" dirty="0">
                          <a:latin typeface="Times New Roman" pitchFamily="18" charset="0"/>
                          <a:cs typeface="Times New Roman" pitchFamily="18" charset="0"/>
                        </a:rPr>
                        <a:t>Device</a:t>
                      </a:r>
                      <a:r>
                        <a:rPr lang="en-IN" sz="1400" baseline="0" dirty="0">
                          <a:latin typeface="Times New Roman" pitchFamily="18" charset="0"/>
                          <a:cs typeface="Times New Roman" pitchFamily="18" charset="0"/>
                        </a:rPr>
                        <a:t> for optical switch and gates with low power consumption based on line and point defect. Speed is near to velocity of light.</a:t>
                      </a:r>
                      <a:endParaRPr lang="en-IN" sz="14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xmlns="" val="1011377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2401"/>
            <a:ext cx="9144000" cy="7619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i="1" dirty="0">
                <a:solidFill>
                  <a:srgbClr val="002060"/>
                </a:solidFill>
                <a:latin typeface="Times New Roman" pitchFamily="18" charset="0"/>
                <a:cs typeface="Times New Roman" pitchFamily="18" charset="0"/>
              </a:rPr>
              <a:t>Literature Survey (</a:t>
            </a:r>
            <a:r>
              <a:rPr lang="en-IN" sz="3600" b="1" i="1" dirty="0" err="1">
                <a:solidFill>
                  <a:srgbClr val="002060"/>
                </a:solidFill>
                <a:latin typeface="Times New Roman" pitchFamily="18" charset="0"/>
                <a:cs typeface="Times New Roman" pitchFamily="18" charset="0"/>
              </a:rPr>
              <a:t>Contd</a:t>
            </a:r>
            <a:r>
              <a:rPr lang="en-IN" sz="3600" b="1" i="1" dirty="0">
                <a:solidFill>
                  <a:srgbClr val="002060"/>
                </a:solidFill>
                <a:latin typeface="Times New Roman" pitchFamily="18" charset="0"/>
                <a:cs typeface="Times New Roman" pitchFamily="18" charset="0"/>
              </a:rPr>
              <a:t>…)</a:t>
            </a:r>
          </a:p>
        </p:txBody>
      </p:sp>
      <p:graphicFrame>
        <p:nvGraphicFramePr>
          <p:cNvPr id="6" name="Table 5"/>
          <p:cNvGraphicFramePr>
            <a:graphicFrameLocks noGrp="1"/>
          </p:cNvGraphicFramePr>
          <p:nvPr>
            <p:extLst/>
          </p:nvPr>
        </p:nvGraphicFramePr>
        <p:xfrm>
          <a:off x="0" y="1169368"/>
          <a:ext cx="9144000" cy="5688632"/>
        </p:xfrm>
        <a:graphic>
          <a:graphicData uri="http://schemas.openxmlformats.org/drawingml/2006/table">
            <a:tbl>
              <a:tblPr firstRow="1" bandRow="1">
                <a:tableStyleId>{5940675A-B579-460E-94D1-54222C63F5DA}</a:tableStyleId>
              </a:tblPr>
              <a:tblGrid>
                <a:gridCol w="867103">
                  <a:extLst>
                    <a:ext uri="{9D8B030D-6E8A-4147-A177-3AD203B41FA5}">
                      <a16:colId xmlns="" xmlns:a16="http://schemas.microsoft.com/office/drawing/2014/main" val="20000"/>
                    </a:ext>
                  </a:extLst>
                </a:gridCol>
                <a:gridCol w="3056825">
                  <a:extLst>
                    <a:ext uri="{9D8B030D-6E8A-4147-A177-3AD203B41FA5}">
                      <a16:colId xmlns="" xmlns:a16="http://schemas.microsoft.com/office/drawing/2014/main" val="20001"/>
                    </a:ext>
                  </a:extLst>
                </a:gridCol>
                <a:gridCol w="1357520">
                  <a:extLst>
                    <a:ext uri="{9D8B030D-6E8A-4147-A177-3AD203B41FA5}">
                      <a16:colId xmlns="" xmlns:a16="http://schemas.microsoft.com/office/drawing/2014/main" val="20002"/>
                    </a:ext>
                  </a:extLst>
                </a:gridCol>
                <a:gridCol w="3862552">
                  <a:extLst>
                    <a:ext uri="{9D8B030D-6E8A-4147-A177-3AD203B41FA5}">
                      <a16:colId xmlns="" xmlns:a16="http://schemas.microsoft.com/office/drawing/2014/main" val="20003"/>
                    </a:ext>
                  </a:extLst>
                </a:gridCol>
              </a:tblGrid>
              <a:tr h="485469">
                <a:tc>
                  <a:txBody>
                    <a:bodyPr/>
                    <a:lstStyle/>
                    <a:p>
                      <a:pPr algn="ctr"/>
                      <a:r>
                        <a:rPr lang="en-IN" sz="1400" dirty="0">
                          <a:latin typeface="Times New Roman" pitchFamily="18" charset="0"/>
                          <a:cs typeface="Times New Roman" pitchFamily="18" charset="0"/>
                        </a:rPr>
                        <a:t>Ref. No.</a:t>
                      </a:r>
                    </a:p>
                  </a:txBody>
                  <a:tcPr/>
                </a:tc>
                <a:tc>
                  <a:txBody>
                    <a:bodyPr/>
                    <a:lstStyle/>
                    <a:p>
                      <a:pPr algn="ctr"/>
                      <a:r>
                        <a:rPr lang="en-IN" sz="1400" dirty="0">
                          <a:latin typeface="Times New Roman" pitchFamily="18" charset="0"/>
                          <a:cs typeface="Times New Roman" pitchFamily="18" charset="0"/>
                        </a:rPr>
                        <a:t>Title</a:t>
                      </a:r>
                    </a:p>
                  </a:txBody>
                  <a:tcPr/>
                </a:tc>
                <a:tc>
                  <a:txBody>
                    <a:bodyPr/>
                    <a:lstStyle/>
                    <a:p>
                      <a:pPr algn="ctr"/>
                      <a:r>
                        <a:rPr lang="en-IN" sz="1400" dirty="0">
                          <a:latin typeface="Times New Roman" pitchFamily="18" charset="0"/>
                          <a:cs typeface="Times New Roman" pitchFamily="18" charset="0"/>
                        </a:rPr>
                        <a:t>Publisher</a:t>
                      </a:r>
                    </a:p>
                  </a:txBody>
                  <a:tcPr/>
                </a:tc>
                <a:tc>
                  <a:txBody>
                    <a:bodyPr/>
                    <a:lstStyle/>
                    <a:p>
                      <a:pPr algn="ctr"/>
                      <a:r>
                        <a:rPr lang="en-IN" sz="1400" dirty="0">
                          <a:latin typeface="Times New Roman" pitchFamily="18" charset="0"/>
                          <a:cs typeface="Times New Roman" pitchFamily="18" charset="0"/>
                        </a:rPr>
                        <a:t>Description</a:t>
                      </a:r>
                    </a:p>
                  </a:txBody>
                  <a:tcPr/>
                </a:tc>
                <a:extLst>
                  <a:ext uri="{0D108BD9-81ED-4DB2-BD59-A6C34878D82A}">
                    <a16:rowId xmlns="" xmlns:a16="http://schemas.microsoft.com/office/drawing/2014/main" val="10000"/>
                  </a:ext>
                </a:extLst>
              </a:tr>
              <a:tr h="2198467">
                <a:tc>
                  <a:txBody>
                    <a:bodyPr/>
                    <a:lstStyle/>
                    <a:p>
                      <a:pPr algn="ctr"/>
                      <a:r>
                        <a:rPr lang="en-IN" sz="1400" dirty="0">
                          <a:latin typeface="Times New Roman" pitchFamily="18" charset="0"/>
                          <a:cs typeface="Times New Roman" pitchFamily="18" charset="0"/>
                        </a:rPr>
                        <a:t>3</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b="0" i="0" u="none" strike="noStrike" baseline="0" dirty="0" smtClean="0">
                          <a:latin typeface="AdvPTimesB"/>
                        </a:rPr>
                        <a:t>All optical SR flip flop in 2D </a:t>
                      </a:r>
                      <a:r>
                        <a:rPr lang="en-IN" sz="1400" b="0" i="0" u="none" strike="noStrike" baseline="0" dirty="0" err="1" smtClean="0">
                          <a:latin typeface="AdvPTimesB"/>
                        </a:rPr>
                        <a:t>PhC</a:t>
                      </a:r>
                      <a:endParaRPr lang="en-IN" sz="1400" dirty="0">
                        <a:latin typeface="Times New Roman" pitchFamily="18" charset="0"/>
                        <a:cs typeface="Times New Roman" pitchFamily="18" charset="0"/>
                      </a:endParaRPr>
                    </a:p>
                  </a:txBody>
                  <a:tcPr/>
                </a:tc>
                <a:tc>
                  <a:txBody>
                    <a:bodyPr/>
                    <a:lstStyle/>
                    <a:p>
                      <a:pPr algn="ctr"/>
                      <a:r>
                        <a:rPr lang="en-IN" sz="1400" b="0" dirty="0" smtClean="0">
                          <a:latin typeface="Times New Roman" pitchFamily="18" charset="0"/>
                          <a:cs typeface="Times New Roman" pitchFamily="18" charset="0"/>
                        </a:rPr>
                        <a:t>Springer </a:t>
                      </a:r>
                      <a:r>
                        <a:rPr lang="en-IN" sz="1400" b="0" dirty="0" err="1" smtClean="0">
                          <a:latin typeface="Times New Roman" pitchFamily="18" charset="0"/>
                          <a:cs typeface="Times New Roman" pitchFamily="18" charset="0"/>
                        </a:rPr>
                        <a:t>Science+Business</a:t>
                      </a:r>
                      <a:r>
                        <a:rPr lang="en-IN" sz="1400" b="0" dirty="0" smtClean="0">
                          <a:latin typeface="Times New Roman" pitchFamily="18" charset="0"/>
                          <a:cs typeface="Times New Roman" pitchFamily="18" charset="0"/>
                        </a:rPr>
                        <a:t> Media New York 2015</a:t>
                      </a:r>
                    </a:p>
                    <a:p>
                      <a:pPr algn="ctr"/>
                      <a:endParaRPr lang="en-IN" sz="1400" dirty="0">
                        <a:latin typeface="Times New Roman" pitchFamily="18" charset="0"/>
                        <a:cs typeface="Times New Roman" pitchFamily="18" charset="0"/>
                      </a:endParaRPr>
                    </a:p>
                  </a:txBody>
                  <a:tcPr/>
                </a:tc>
                <a:tc>
                  <a:txBody>
                    <a:bodyPr/>
                    <a:lstStyle/>
                    <a:p>
                      <a:pPr marL="285750" indent="-285750" algn="just">
                        <a:spcAft>
                          <a:spcPts val="600"/>
                        </a:spcAft>
                        <a:buFont typeface="Wingdings" pitchFamily="2" charset="2"/>
                        <a:buChar char="v"/>
                      </a:pPr>
                      <a:r>
                        <a:rPr lang="en-IN" sz="1400" dirty="0" smtClean="0">
                          <a:latin typeface="Times New Roman" pitchFamily="18" charset="0"/>
                          <a:cs typeface="Times New Roman" pitchFamily="18" charset="0"/>
                        </a:rPr>
                        <a:t>The photonic crystals (</a:t>
                      </a:r>
                      <a:r>
                        <a:rPr lang="en-IN" sz="1400" dirty="0" err="1" smtClean="0">
                          <a:latin typeface="Times New Roman" pitchFamily="18" charset="0"/>
                          <a:cs typeface="Times New Roman" pitchFamily="18" charset="0"/>
                        </a:rPr>
                        <a:t>PhC</a:t>
                      </a:r>
                      <a:r>
                        <a:rPr lang="en-IN" sz="1400" dirty="0" smtClean="0">
                          <a:latin typeface="Times New Roman" pitchFamily="18" charset="0"/>
                          <a:cs typeface="Times New Roman" pitchFamily="18" charset="0"/>
                        </a:rPr>
                        <a:t>) draw significant attention to build all optical logic</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devices and considered one of the solutions for the </a:t>
                      </a:r>
                      <a:r>
                        <a:rPr lang="en-IN" sz="1400" dirty="0" err="1" smtClean="0">
                          <a:latin typeface="Times New Roman" pitchFamily="18" charset="0"/>
                          <a:cs typeface="Times New Roman" pitchFamily="18" charset="0"/>
                        </a:rPr>
                        <a:t>opto</a:t>
                      </a:r>
                      <a:r>
                        <a:rPr lang="en-IN" sz="1400" dirty="0" smtClean="0">
                          <a:latin typeface="Times New Roman" pitchFamily="18" charset="0"/>
                          <a:cs typeface="Times New Roman" pitchFamily="18" charset="0"/>
                        </a:rPr>
                        <a:t>-electronic bottleneck via speed</a:t>
                      </a:r>
                    </a:p>
                    <a:p>
                      <a:pPr marL="285750" indent="-285750" algn="just">
                        <a:spcAft>
                          <a:spcPts val="600"/>
                        </a:spcAft>
                        <a:buFont typeface="Wingdings" pitchFamily="2" charset="2"/>
                        <a:buChar char="v"/>
                      </a:pPr>
                      <a:r>
                        <a:rPr lang="en-IN" sz="1400" baseline="0" dirty="0" smtClean="0">
                          <a:latin typeface="Times New Roman" pitchFamily="18" charset="0"/>
                          <a:cs typeface="Times New Roman" pitchFamily="18" charset="0"/>
                        </a:rPr>
                        <a:t>The </a:t>
                      </a:r>
                      <a:r>
                        <a:rPr lang="en-IN" sz="1400" baseline="0" dirty="0" err="1" smtClean="0">
                          <a:latin typeface="Times New Roman" pitchFamily="18" charset="0"/>
                          <a:cs typeface="Times New Roman" pitchFamily="18" charset="0"/>
                        </a:rPr>
                        <a:t>PhC</a:t>
                      </a:r>
                      <a:r>
                        <a:rPr lang="en-IN" sz="1400" baseline="0" dirty="0" smtClean="0">
                          <a:latin typeface="Times New Roman" pitchFamily="18" charset="0"/>
                          <a:cs typeface="Times New Roman" pitchFamily="18" charset="0"/>
                        </a:rPr>
                        <a:t> structure has a square lattice of silicon rod with refractive index of 3.39 in air.</a:t>
                      </a:r>
                    </a:p>
                    <a:p>
                      <a:pPr marL="285750" indent="-285750" algn="just">
                        <a:spcAft>
                          <a:spcPts val="600"/>
                        </a:spcAft>
                        <a:buFont typeface="Wingdings" pitchFamily="2" charset="2"/>
                        <a:buChar char="v"/>
                      </a:pPr>
                      <a:r>
                        <a:rPr lang="en-IN" sz="1400" baseline="0" dirty="0" smtClean="0">
                          <a:latin typeface="Times New Roman" pitchFamily="18" charset="0"/>
                          <a:cs typeface="Times New Roman" pitchFamily="18" charset="0"/>
                        </a:rPr>
                        <a:t>Response time is also calculated.</a:t>
                      </a:r>
                    </a:p>
                    <a:p>
                      <a:pPr marL="285750" indent="-285750" algn="just">
                        <a:spcAft>
                          <a:spcPts val="600"/>
                        </a:spcAft>
                        <a:buFont typeface="Wingdings" pitchFamily="2" charset="2"/>
                        <a:buChar char="v"/>
                      </a:pPr>
                      <a:endParaRPr lang="en-IN" sz="14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3004696">
                <a:tc>
                  <a:txBody>
                    <a:bodyPr/>
                    <a:lstStyle/>
                    <a:p>
                      <a:pPr algn="ctr"/>
                      <a:r>
                        <a:rPr lang="en-IN" sz="1400" dirty="0">
                          <a:latin typeface="Times New Roman" pitchFamily="18" charset="0"/>
                          <a:cs typeface="Times New Roman" pitchFamily="18" charset="0"/>
                        </a:rPr>
                        <a:t>4</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Reconfigurable</a:t>
                      </a:r>
                      <a:r>
                        <a:rPr lang="en-IN" sz="1400" baseline="0" dirty="0">
                          <a:latin typeface="Times New Roman" pitchFamily="18" charset="0"/>
                          <a:cs typeface="Times New Roman" pitchFamily="18" charset="0"/>
                        </a:rPr>
                        <a:t> design of </a:t>
                      </a:r>
                      <a:r>
                        <a:rPr lang="en-IN" sz="1400" baseline="0" dirty="0" smtClean="0">
                          <a:latin typeface="Times New Roman" pitchFamily="18" charset="0"/>
                          <a:cs typeface="Times New Roman" pitchFamily="18" charset="0"/>
                        </a:rPr>
                        <a:t>flip flops </a:t>
                      </a:r>
                      <a:r>
                        <a:rPr lang="en-IN" sz="1400" baseline="0" dirty="0">
                          <a:latin typeface="Times New Roman" pitchFamily="18" charset="0"/>
                          <a:cs typeface="Times New Roman" pitchFamily="18" charset="0"/>
                        </a:rPr>
                        <a:t>based on a </a:t>
                      </a:r>
                      <a:r>
                        <a:rPr lang="en-IN" sz="1400" baseline="0" dirty="0" err="1" smtClean="0">
                          <a:latin typeface="Times New Roman" pitchFamily="18" charset="0"/>
                          <a:cs typeface="Times New Roman" pitchFamily="18" charset="0"/>
                        </a:rPr>
                        <a:t>swith</a:t>
                      </a:r>
                      <a:r>
                        <a:rPr lang="en-IN" sz="1400" baseline="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txBody>
                  <a:tcPr/>
                </a:tc>
                <a:tc>
                  <a:txBody>
                    <a:bodyPr/>
                    <a:lstStyle/>
                    <a:p>
                      <a:pPr algn="ctr"/>
                      <a:r>
                        <a:rPr lang="en-IN" sz="1400" dirty="0" smtClean="0">
                          <a:latin typeface="Times New Roman" pitchFamily="18" charset="0"/>
                          <a:cs typeface="Times New Roman" pitchFamily="18" charset="0"/>
                        </a:rPr>
                        <a:t>The Optical Society of Japan 2018</a:t>
                      </a:r>
                      <a:endParaRPr lang="en-IN" sz="1400" dirty="0">
                        <a:latin typeface="Times New Roman" pitchFamily="18" charset="0"/>
                        <a:cs typeface="Times New Roman" pitchFamily="18" charset="0"/>
                      </a:endParaRPr>
                    </a:p>
                  </a:txBody>
                  <a:tcPr/>
                </a:tc>
                <a:tc>
                  <a:txBody>
                    <a:bodyPr/>
                    <a:lstStyle/>
                    <a:p>
                      <a:pPr marL="285750" indent="-285750" algn="just">
                        <a:spcAft>
                          <a:spcPts val="600"/>
                        </a:spcAft>
                        <a:buFont typeface="Wingdings" pitchFamily="2" charset="2"/>
                        <a:buChar char="v"/>
                      </a:pPr>
                      <a:r>
                        <a:rPr lang="en-IN" sz="1400" dirty="0" smtClean="0">
                          <a:latin typeface="Times New Roman" pitchFamily="18" charset="0"/>
                          <a:cs typeface="Times New Roman" pitchFamily="18" charset="0"/>
                        </a:rPr>
                        <a:t>All-optical RS flip-flop was proposed using nonlinear Kerr effect in photonic crystals. </a:t>
                      </a:r>
                    </a:p>
                    <a:p>
                      <a:pPr marL="285750" marR="0" lvl="0" indent="-285750" algn="just" defTabSz="914400" rtl="0" eaLnBrk="1" fontAlgn="auto" latinLnBrk="0" hangingPunct="1">
                        <a:lnSpc>
                          <a:spcPct val="100000"/>
                        </a:lnSpc>
                        <a:spcBef>
                          <a:spcPts val="0"/>
                        </a:spcBef>
                        <a:spcAft>
                          <a:spcPts val="600"/>
                        </a:spcAft>
                        <a:buClrTx/>
                        <a:buSzTx/>
                        <a:buFont typeface="Wingdings" pitchFamily="2" charset="2"/>
                        <a:buChar char="v"/>
                        <a:tabLst/>
                        <a:defRPr/>
                      </a:pPr>
                      <a:r>
                        <a:rPr lang="en-IN" sz="1400" dirty="0" smtClean="0">
                          <a:latin typeface="Times New Roman" pitchFamily="18" charset="0"/>
                          <a:cs typeface="Times New Roman" pitchFamily="18" charset="0"/>
                        </a:rPr>
                        <a:t>The proposed structure</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is composed of a core section and two optical switches.</a:t>
                      </a:r>
                    </a:p>
                    <a:p>
                      <a:pPr marL="285750" marR="0" lvl="0" indent="-285750" algn="just" defTabSz="914400" rtl="0" eaLnBrk="1" fontAlgn="auto" latinLnBrk="0" hangingPunct="1">
                        <a:lnSpc>
                          <a:spcPct val="100000"/>
                        </a:lnSpc>
                        <a:spcBef>
                          <a:spcPts val="0"/>
                        </a:spcBef>
                        <a:spcAft>
                          <a:spcPts val="600"/>
                        </a:spcAft>
                        <a:buClrTx/>
                        <a:buSzTx/>
                        <a:buFont typeface="Wingdings" pitchFamily="2" charset="2"/>
                        <a:buChar char="v"/>
                        <a:tabLst/>
                        <a:defRPr/>
                      </a:pPr>
                      <a:r>
                        <a:rPr lang="en-IN" sz="1400" dirty="0" smtClean="0">
                          <a:latin typeface="Times New Roman" pitchFamily="18" charset="0"/>
                          <a:cs typeface="Times New Roman" pitchFamily="18" charset="0"/>
                        </a:rPr>
                        <a:t> The core section consists of two cross-connected resonant </a:t>
                      </a:r>
                      <a:r>
                        <a:rPr lang="en-IN" sz="1400" dirty="0" err="1" smtClean="0">
                          <a:latin typeface="Times New Roman" pitchFamily="18" charset="0"/>
                          <a:cs typeface="Times New Roman" pitchFamily="18" charset="0"/>
                        </a:rPr>
                        <a:t>cavitieswhose</a:t>
                      </a:r>
                      <a:r>
                        <a:rPr lang="en-IN" sz="1400" dirty="0" smtClean="0">
                          <a:latin typeface="Times New Roman" pitchFamily="18" charset="0"/>
                          <a:cs typeface="Times New Roman" pitchFamily="18" charset="0"/>
                        </a:rPr>
                        <a:t> resonant mode are at wavelengths 1586 and 1620 nm.</a:t>
                      </a:r>
                    </a:p>
                    <a:p>
                      <a:pPr marL="0" marR="0" lvl="0" indent="0" algn="just" defTabSz="914400" rtl="0" eaLnBrk="1" fontAlgn="auto" latinLnBrk="0" hangingPunct="1">
                        <a:lnSpc>
                          <a:spcPct val="100000"/>
                        </a:lnSpc>
                        <a:spcBef>
                          <a:spcPts val="0"/>
                        </a:spcBef>
                        <a:spcAft>
                          <a:spcPts val="600"/>
                        </a:spcAft>
                        <a:buClrTx/>
                        <a:buSzTx/>
                        <a:buFont typeface="Wingdings" pitchFamily="2" charset="2"/>
                        <a:buNone/>
                        <a:tabLst/>
                        <a:defRPr/>
                      </a:pPr>
                      <a:endParaRPr lang="en-IN" sz="1400" dirty="0" smtClean="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pic>
        <p:nvPicPr>
          <p:cNvPr id="2" name="Picture 1"/>
          <p:cNvPicPr>
            <a:picLocks noChangeAspect="1"/>
          </p:cNvPicPr>
          <p:nvPr/>
        </p:nvPicPr>
        <p:blipFill>
          <a:blip r:embed="rId2" cstate="print"/>
          <a:stretch>
            <a:fillRect/>
          </a:stretch>
        </p:blipFill>
        <p:spPr>
          <a:xfrm>
            <a:off x="899592" y="1988840"/>
            <a:ext cx="2944326" cy="1656184"/>
          </a:xfrm>
          <a:prstGeom prst="rect">
            <a:avLst/>
          </a:prstGeom>
        </p:spPr>
      </p:pic>
      <p:pic>
        <p:nvPicPr>
          <p:cNvPr id="3" name="Picture 2"/>
          <p:cNvPicPr>
            <a:picLocks noChangeAspect="1"/>
          </p:cNvPicPr>
          <p:nvPr/>
        </p:nvPicPr>
        <p:blipFill>
          <a:blip r:embed="rId3"/>
          <a:stretch>
            <a:fillRect/>
          </a:stretch>
        </p:blipFill>
        <p:spPr>
          <a:xfrm>
            <a:off x="1209419" y="4653136"/>
            <a:ext cx="2324671" cy="2123167"/>
          </a:xfrm>
          <a:prstGeom prst="rect">
            <a:avLst/>
          </a:prstGeom>
        </p:spPr>
      </p:pic>
    </p:spTree>
    <p:extLst>
      <p:ext uri="{BB962C8B-B14F-4D97-AF65-F5344CB8AC3E}">
        <p14:creationId xmlns:p14="http://schemas.microsoft.com/office/powerpoint/2010/main" xmlns="" val="3086771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52401"/>
            <a:ext cx="8382000" cy="7619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i="1" dirty="0">
                <a:solidFill>
                  <a:srgbClr val="002060"/>
                </a:solidFill>
                <a:latin typeface="Times New Roman" pitchFamily="18" charset="0"/>
                <a:cs typeface="Times New Roman" pitchFamily="18" charset="0"/>
              </a:rPr>
              <a:t>Literature Survey (Contd…)</a:t>
            </a:r>
          </a:p>
        </p:txBody>
      </p:sp>
      <p:graphicFrame>
        <p:nvGraphicFramePr>
          <p:cNvPr id="6" name="Table 5"/>
          <p:cNvGraphicFramePr>
            <a:graphicFrameLocks noGrp="1"/>
          </p:cNvGraphicFramePr>
          <p:nvPr>
            <p:extLst>
              <p:ext uri="{D42A27DB-BD31-4B8C-83A1-F6EECF244321}">
                <p14:modId xmlns:p14="http://schemas.microsoft.com/office/powerpoint/2010/main" xmlns="" val="1573318131"/>
              </p:ext>
            </p:extLst>
          </p:nvPr>
        </p:nvGraphicFramePr>
        <p:xfrm>
          <a:off x="0" y="1066800"/>
          <a:ext cx="9144000" cy="5791200"/>
        </p:xfrm>
        <a:graphic>
          <a:graphicData uri="http://schemas.openxmlformats.org/drawingml/2006/table">
            <a:tbl>
              <a:tblPr firstRow="1" bandRow="1">
                <a:tableStyleId>{5940675A-B579-460E-94D1-54222C63F5DA}</a:tableStyleId>
              </a:tblPr>
              <a:tblGrid>
                <a:gridCol w="788276">
                  <a:extLst>
                    <a:ext uri="{9D8B030D-6E8A-4147-A177-3AD203B41FA5}">
                      <a16:colId xmlns="" xmlns:a16="http://schemas.microsoft.com/office/drawing/2014/main" val="20000"/>
                    </a:ext>
                  </a:extLst>
                </a:gridCol>
                <a:gridCol w="3389586">
                  <a:extLst>
                    <a:ext uri="{9D8B030D-6E8A-4147-A177-3AD203B41FA5}">
                      <a16:colId xmlns="" xmlns:a16="http://schemas.microsoft.com/office/drawing/2014/main" val="20001"/>
                    </a:ext>
                  </a:extLst>
                </a:gridCol>
                <a:gridCol w="1418896">
                  <a:extLst>
                    <a:ext uri="{9D8B030D-6E8A-4147-A177-3AD203B41FA5}">
                      <a16:colId xmlns="" xmlns:a16="http://schemas.microsoft.com/office/drawing/2014/main" val="20002"/>
                    </a:ext>
                  </a:extLst>
                </a:gridCol>
                <a:gridCol w="3547242">
                  <a:extLst>
                    <a:ext uri="{9D8B030D-6E8A-4147-A177-3AD203B41FA5}">
                      <a16:colId xmlns="" xmlns:a16="http://schemas.microsoft.com/office/drawing/2014/main" val="20003"/>
                    </a:ext>
                  </a:extLst>
                </a:gridCol>
              </a:tblGrid>
              <a:tr h="793955">
                <a:tc>
                  <a:txBody>
                    <a:bodyPr/>
                    <a:lstStyle/>
                    <a:p>
                      <a:pPr algn="ctr"/>
                      <a:r>
                        <a:rPr lang="en-IN" sz="1400" dirty="0">
                          <a:latin typeface="Times New Roman" pitchFamily="18" charset="0"/>
                          <a:cs typeface="Times New Roman" pitchFamily="18" charset="0"/>
                        </a:rPr>
                        <a:t>Ref. No.</a:t>
                      </a:r>
                    </a:p>
                  </a:txBody>
                  <a:tcPr/>
                </a:tc>
                <a:tc>
                  <a:txBody>
                    <a:bodyPr/>
                    <a:lstStyle/>
                    <a:p>
                      <a:pPr algn="ctr"/>
                      <a:r>
                        <a:rPr lang="en-IN" sz="1400" dirty="0">
                          <a:latin typeface="Times New Roman" pitchFamily="18" charset="0"/>
                          <a:cs typeface="Times New Roman" pitchFamily="18" charset="0"/>
                        </a:rPr>
                        <a:t>Title</a:t>
                      </a:r>
                    </a:p>
                  </a:txBody>
                  <a:tcPr/>
                </a:tc>
                <a:tc>
                  <a:txBody>
                    <a:bodyPr/>
                    <a:lstStyle/>
                    <a:p>
                      <a:pPr algn="ctr"/>
                      <a:r>
                        <a:rPr lang="en-IN" sz="1400" dirty="0">
                          <a:latin typeface="Times New Roman" pitchFamily="18" charset="0"/>
                          <a:cs typeface="Times New Roman" pitchFamily="18" charset="0"/>
                        </a:rPr>
                        <a:t>Publisher</a:t>
                      </a:r>
                    </a:p>
                  </a:txBody>
                  <a:tcPr/>
                </a:tc>
                <a:tc>
                  <a:txBody>
                    <a:bodyPr/>
                    <a:lstStyle/>
                    <a:p>
                      <a:pPr algn="ctr"/>
                      <a:r>
                        <a:rPr lang="en-IN" sz="1400" dirty="0">
                          <a:latin typeface="Times New Roman" pitchFamily="18" charset="0"/>
                          <a:cs typeface="Times New Roman" pitchFamily="18" charset="0"/>
                        </a:rPr>
                        <a:t>Description</a:t>
                      </a:r>
                    </a:p>
                  </a:txBody>
                  <a:tcPr/>
                </a:tc>
                <a:extLst>
                  <a:ext uri="{0D108BD9-81ED-4DB2-BD59-A6C34878D82A}">
                    <a16:rowId xmlns="" xmlns:a16="http://schemas.microsoft.com/office/drawing/2014/main" val="10000"/>
                  </a:ext>
                </a:extLst>
              </a:tr>
              <a:tr h="2218403">
                <a:tc>
                  <a:txBody>
                    <a:bodyPr/>
                    <a:lstStyle/>
                    <a:p>
                      <a:pPr algn="ctr"/>
                      <a:r>
                        <a:rPr lang="en-IN" sz="1400" dirty="0">
                          <a:latin typeface="Times New Roman" pitchFamily="18" charset="0"/>
                          <a:cs typeface="Times New Roman" pitchFamily="18" charset="0"/>
                        </a:rPr>
                        <a:t>5</a:t>
                      </a:r>
                    </a:p>
                  </a:txBody>
                  <a:tcPr/>
                </a:tc>
                <a:tc>
                  <a:txBody>
                    <a:bodyPr/>
                    <a:lstStyle/>
                    <a:p>
                      <a:pPr algn="just"/>
                      <a:r>
                        <a:rPr lang="en-US" sz="1400" dirty="0" smtClean="0">
                          <a:latin typeface="Times New Roman" pitchFamily="18" charset="0"/>
                          <a:cs typeface="Times New Roman" pitchFamily="18" charset="0"/>
                        </a:rPr>
                        <a:t>All optical 1 to 2 decoder based on photonic crystal ring</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resonator</a:t>
                      </a:r>
                      <a:endParaRPr lang="en-IN"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Iranian Solar Energy</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Scientific Society,</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2017 </a:t>
                      </a:r>
                      <a:endParaRPr lang="en-IN" sz="1400" dirty="0">
                        <a:latin typeface="Times New Roman" pitchFamily="18" charset="0"/>
                        <a:cs typeface="Times New Roman" pitchFamily="18" charset="0"/>
                      </a:endParaRPr>
                    </a:p>
                  </a:txBody>
                  <a:tcPr/>
                </a:tc>
                <a:tc>
                  <a:txBody>
                    <a:bodyPr/>
                    <a:lstStyle/>
                    <a:p>
                      <a:pPr marL="285750" indent="-285750" algn="just">
                        <a:buFont typeface="Wingdings" pitchFamily="2" charset="2"/>
                        <a:buChar char="v"/>
                      </a:pPr>
                      <a:r>
                        <a:rPr lang="en-US" sz="1400" dirty="0" smtClean="0">
                          <a:latin typeface="Times New Roman" pitchFamily="18" charset="0"/>
                          <a:cs typeface="Times New Roman" pitchFamily="18" charset="0"/>
                        </a:rPr>
                        <a:t>Controlling the optical behavior of the resonant ring via optical power intensity</a:t>
                      </a:r>
                    </a:p>
                    <a:p>
                      <a:pPr marL="285750" indent="-285750" algn="just">
                        <a:buFont typeface="Wingdings" pitchFamily="2" charset="2"/>
                        <a:buChar char="v"/>
                      </a:pPr>
                      <a:r>
                        <a:rPr lang="en-US" sz="1400" dirty="0" smtClean="0">
                          <a:latin typeface="Times New Roman" pitchFamily="18" charset="0"/>
                          <a:cs typeface="Times New Roman" pitchFamily="18" charset="0"/>
                        </a:rPr>
                        <a:t> The resonant wavelength of the photonic crystal ring resonator is</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very sensitive upon the refractive index of dielectric rods, on the other hand the refractive</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index of dielectric materials depend on the optical power intensity.</a:t>
                      </a:r>
                      <a:endParaRPr lang="en-IN" sz="14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778842">
                <a:tc>
                  <a:txBody>
                    <a:bodyPr/>
                    <a:lstStyle/>
                    <a:p>
                      <a:pPr algn="ctr"/>
                      <a:endParaRPr lang="en-IN" sz="1400" dirty="0">
                        <a:latin typeface="Times New Roman" pitchFamily="18" charset="0"/>
                        <a:cs typeface="Times New Roman" pitchFamily="18" charset="0"/>
                      </a:endParaRPr>
                    </a:p>
                  </a:txBody>
                  <a:tcPr/>
                </a:tc>
                <a:tc>
                  <a:txBody>
                    <a:bodyPr/>
                    <a:lstStyle/>
                    <a:p>
                      <a:pPr algn="just"/>
                      <a:endParaRPr lang="en-IN" sz="1400" dirty="0">
                        <a:latin typeface="Times New Roman" pitchFamily="18" charset="0"/>
                        <a:cs typeface="Times New Roman" pitchFamily="18" charset="0"/>
                      </a:endParaRPr>
                    </a:p>
                  </a:txBody>
                  <a:tcPr/>
                </a:tc>
                <a:tc>
                  <a:txBody>
                    <a:bodyPr/>
                    <a:lstStyle/>
                    <a:p>
                      <a:pPr algn="ctr"/>
                      <a:endParaRPr lang="en-IN" sz="1400" baseline="0" dirty="0">
                        <a:latin typeface="Times New Roman" pitchFamily="18" charset="0"/>
                        <a:cs typeface="Times New Roman" pitchFamily="18" charset="0"/>
                      </a:endParaRPr>
                    </a:p>
                  </a:txBody>
                  <a:tcPr/>
                </a:tc>
                <a:tc>
                  <a:txBody>
                    <a:bodyPr/>
                    <a:lstStyle/>
                    <a:p>
                      <a:pPr algn="ctr"/>
                      <a:endParaRPr lang="en-IN" sz="14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xmlns="" val="750660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pPr algn="l"/>
            <a:r>
              <a:rPr lang="en-US" sz="3100" b="1" dirty="0" smtClean="0">
                <a:solidFill>
                  <a:srgbClr val="C00000"/>
                </a:solidFill>
                <a:latin typeface="Times New Roman" pitchFamily="18" charset="0"/>
                <a:cs typeface="Times New Roman" pitchFamily="18" charset="0"/>
              </a:rPr>
              <a:t>Module-1.1</a:t>
            </a:r>
            <a:br>
              <a:rPr lang="en-US" sz="3100" b="1" dirty="0" smtClean="0">
                <a:solidFill>
                  <a:srgbClr val="C00000"/>
                </a:solidFill>
                <a:latin typeface="Times New Roman" pitchFamily="18" charset="0"/>
                <a:cs typeface="Times New Roman" pitchFamily="18" charset="0"/>
              </a:rPr>
            </a:br>
            <a:r>
              <a:rPr lang="en-US" sz="3100" b="1" dirty="0" smtClean="0">
                <a:solidFill>
                  <a:srgbClr val="C00000"/>
                </a:solidFill>
                <a:latin typeface="Times New Roman" pitchFamily="18" charset="0"/>
                <a:cs typeface="Times New Roman" pitchFamily="18" charset="0"/>
              </a:rPr>
              <a:t>Proposed Logic circuit of encoder using waveguides</a:t>
            </a:r>
            <a:r>
              <a:rPr lang="en-US" b="1" i="1" dirty="0" smtClean="0">
                <a:solidFill>
                  <a:srgbClr val="C00000"/>
                </a:solidFill>
                <a:latin typeface="Times New Roman" pitchFamily="18" charset="0"/>
                <a:cs typeface="Times New Roman" pitchFamily="18" charset="0"/>
              </a:rPr>
              <a:t/>
            </a:r>
            <a:br>
              <a:rPr lang="en-US" b="1" i="1" dirty="0" smtClean="0">
                <a:solidFill>
                  <a:srgbClr val="C00000"/>
                </a:solidFill>
                <a:latin typeface="Times New Roman" pitchFamily="18" charset="0"/>
                <a:cs typeface="Times New Roman" pitchFamily="18" charset="0"/>
              </a:rPr>
            </a:br>
            <a:endParaRPr lang="en-US" dirty="0"/>
          </a:p>
        </p:txBody>
      </p:sp>
      <p:pic>
        <p:nvPicPr>
          <p:cNvPr id="2050" name="Picture 2" descr="C:\Users\dell1\Desktop\FINAL_PROJECT\results\1\Circuit1.png"/>
          <p:cNvPicPr>
            <a:picLocks noGrp="1" noChangeAspect="1" noChangeArrowheads="1"/>
          </p:cNvPicPr>
          <p:nvPr>
            <p:ph idx="1"/>
          </p:nvPr>
        </p:nvPicPr>
        <p:blipFill>
          <a:blip r:embed="rId2"/>
          <a:srcRect/>
          <a:stretch>
            <a:fillRect/>
          </a:stretch>
        </p:blipFill>
        <p:spPr bwMode="auto">
          <a:xfrm>
            <a:off x="1143000" y="1175887"/>
            <a:ext cx="7086600" cy="568211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2060"/>
                </a:solidFill>
                <a:latin typeface="Times New Roman" pitchFamily="18" charset="0"/>
                <a:cs typeface="Times New Roman" pitchFamily="18" charset="0"/>
              </a:rPr>
              <a:t>Region of photonic band gap</a:t>
            </a:r>
            <a:endParaRPr lang="en-US" dirty="0"/>
          </a:p>
        </p:txBody>
      </p:sp>
      <p:pic>
        <p:nvPicPr>
          <p:cNvPr id="4" name="Content Placeholder 3" descr="Screenshot (625).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solidFill>
                  <a:srgbClr val="002060"/>
                </a:solidFill>
                <a:latin typeface="Times New Roman" pitchFamily="18" charset="0"/>
                <a:cs typeface="Times New Roman" pitchFamily="18" charset="0"/>
              </a:rPr>
              <a:t>Proposed structure (contd..)</a:t>
            </a:r>
            <a:endParaRPr lang="en-US" dirty="0"/>
          </a:p>
        </p:txBody>
      </p:sp>
      <p:pic>
        <p:nvPicPr>
          <p:cNvPr id="1026" name="Picture 2" descr="C:\Users\dell1\Desktop\ENCODER.png"/>
          <p:cNvPicPr>
            <a:picLocks noGrp="1" noChangeAspect="1" noChangeArrowheads="1"/>
          </p:cNvPicPr>
          <p:nvPr>
            <p:ph idx="1"/>
          </p:nvPr>
        </p:nvPicPr>
        <p:blipFill>
          <a:blip r:embed="rId2"/>
          <a:srcRect/>
          <a:stretch>
            <a:fillRect/>
          </a:stretch>
        </p:blipFill>
        <p:spPr bwMode="auto">
          <a:xfrm>
            <a:off x="304800" y="2438400"/>
            <a:ext cx="8489428" cy="3047999"/>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509592"/>
          </a:xfrm>
        </p:spPr>
        <p:txBody>
          <a:bodyPr>
            <a:normAutofit/>
          </a:bodyPr>
          <a:lstStyle/>
          <a:p>
            <a:pPr algn="just">
              <a:buFont typeface="Wingdings" pitchFamily="2" charset="2"/>
              <a:buChar char="Ø"/>
            </a:pPr>
            <a:r>
              <a:rPr lang="en-AU" sz="2000" dirty="0">
                <a:latin typeface="Times New Roman" pitchFamily="18" charset="0"/>
                <a:cs typeface="Times New Roman" pitchFamily="18" charset="0"/>
              </a:rPr>
              <a:t>It has </a:t>
            </a:r>
            <a:r>
              <a:rPr lang="en-AU" sz="2000" dirty="0" smtClean="0">
                <a:latin typeface="Times New Roman" pitchFamily="18" charset="0"/>
                <a:cs typeface="Times New Roman" pitchFamily="18" charset="0"/>
              </a:rPr>
              <a:t>24a</a:t>
            </a:r>
            <a:r>
              <a:rPr lang="en-AU" sz="2000" dirty="0" smtClean="0">
                <a:latin typeface="Times New Roman" pitchFamily="18" charset="0"/>
                <a:cs typeface="Times New Roman" pitchFamily="18" charset="0"/>
                <a:sym typeface="Symbol"/>
              </a:rPr>
              <a:t>34</a:t>
            </a:r>
            <a:r>
              <a:rPr lang="en-AU" sz="2000" dirty="0" smtClean="0">
                <a:latin typeface="Times New Roman" pitchFamily="18" charset="0"/>
                <a:cs typeface="Times New Roman" pitchFamily="18" charset="0"/>
              </a:rPr>
              <a:t>a </a:t>
            </a:r>
            <a:r>
              <a:rPr lang="en-AU" sz="2000" dirty="0">
                <a:latin typeface="Times New Roman" pitchFamily="18" charset="0"/>
                <a:cs typeface="Times New Roman" pitchFamily="18" charset="0"/>
              </a:rPr>
              <a:t>square lattice silicon rods at air with the refractive index of </a:t>
            </a:r>
            <a:r>
              <a:rPr lang="en-AU" sz="2000" dirty="0" smtClean="0">
                <a:latin typeface="Times New Roman" pitchFamily="18" charset="0"/>
                <a:cs typeface="Times New Roman" pitchFamily="18" charset="0"/>
              </a:rPr>
              <a:t>3.39 </a:t>
            </a:r>
            <a:r>
              <a:rPr lang="en-AU" sz="2000" dirty="0">
                <a:latin typeface="Times New Roman" pitchFamily="18" charset="0"/>
                <a:cs typeface="Times New Roman" pitchFamily="18" charset="0"/>
              </a:rPr>
              <a:t>and the radius r is 0.2a, where ‘a’ is the lattice constant of the photonic crystal structure. </a:t>
            </a:r>
            <a:r>
              <a:rPr lang="en-AU" sz="2000" dirty="0" smtClean="0">
                <a:latin typeface="Times New Roman" pitchFamily="18" charset="0"/>
                <a:cs typeface="Times New Roman" pitchFamily="18" charset="0"/>
              </a:rPr>
              <a:t> </a:t>
            </a:r>
            <a:endParaRPr lang="en-AU" sz="2000" dirty="0">
              <a:latin typeface="Times New Roman" pitchFamily="18" charset="0"/>
              <a:cs typeface="Times New Roman" pitchFamily="18" charset="0"/>
            </a:endParaRPr>
          </a:p>
          <a:p>
            <a:pPr algn="just">
              <a:buNone/>
            </a:pPr>
            <a:r>
              <a:rPr lang="en-AU" sz="2000" dirty="0" smtClean="0">
                <a:latin typeface="Times New Roman" pitchFamily="18" charset="0"/>
                <a:cs typeface="Times New Roman" pitchFamily="18" charset="0"/>
              </a:rPr>
              <a:t> </a:t>
            </a:r>
            <a:endParaRPr lang="en-AU" sz="2000" dirty="0">
              <a:latin typeface="Times New Roman" pitchFamily="18" charset="0"/>
              <a:cs typeface="Times New Roman" pitchFamily="18" charset="0"/>
            </a:endParaRPr>
          </a:p>
          <a:p>
            <a:pPr algn="just">
              <a:buFont typeface="Wingdings" pitchFamily="2" charset="2"/>
              <a:buChar char="Ø"/>
            </a:pPr>
            <a:r>
              <a:rPr lang="en-AU" sz="2000" dirty="0">
                <a:latin typeface="Times New Roman" pitchFamily="18" charset="0"/>
                <a:cs typeface="Times New Roman" pitchFamily="18" charset="0"/>
              </a:rPr>
              <a:t>The fundamental Phc has one PBG in the </a:t>
            </a:r>
            <a:r>
              <a:rPr lang="en-AU" sz="2000" dirty="0" smtClean="0">
                <a:latin typeface="Times New Roman" pitchFamily="18" charset="0"/>
                <a:cs typeface="Times New Roman" pitchFamily="18" charset="0"/>
              </a:rPr>
              <a:t>TE mode and it is </a:t>
            </a:r>
            <a:r>
              <a:rPr lang="en-AU" sz="2000" dirty="0">
                <a:latin typeface="Times New Roman" pitchFamily="18" charset="0"/>
                <a:cs typeface="Times New Roman" pitchFamily="18" charset="0"/>
              </a:rPr>
              <a:t>suitable for designing the logic </a:t>
            </a:r>
            <a:r>
              <a:rPr lang="en-AU" sz="2000" dirty="0" smtClean="0">
                <a:latin typeface="Times New Roman" pitchFamily="18" charset="0"/>
                <a:cs typeface="Times New Roman" pitchFamily="18" charset="0"/>
              </a:rPr>
              <a:t>structure. </a:t>
            </a:r>
            <a:endParaRPr lang="en-AU" sz="2000" dirty="0">
              <a:latin typeface="Times New Roman" pitchFamily="18" charset="0"/>
              <a:cs typeface="Times New Roman" pitchFamily="18" charset="0"/>
            </a:endParaRPr>
          </a:p>
          <a:p>
            <a:pPr algn="just">
              <a:buNone/>
            </a:pPr>
            <a:endParaRPr lang="en-AU" sz="2000" dirty="0">
              <a:latin typeface="Times New Roman" pitchFamily="18" charset="0"/>
              <a:cs typeface="Times New Roman" pitchFamily="18" charset="0"/>
            </a:endParaRPr>
          </a:p>
          <a:p>
            <a:pPr algn="just">
              <a:buFont typeface="Wingdings" pitchFamily="2" charset="2"/>
              <a:buChar char="Ø"/>
            </a:pPr>
            <a:r>
              <a:rPr lang="en-AU" sz="2000" dirty="0">
                <a:latin typeface="Times New Roman" pitchFamily="18" charset="0"/>
                <a:cs typeface="Times New Roman" pitchFamily="18" charset="0"/>
              </a:rPr>
              <a:t>The frequency range of this PBG is at </a:t>
            </a:r>
            <a:r>
              <a:rPr lang="en-AU" sz="2000" dirty="0" smtClean="0">
                <a:latin typeface="Times New Roman" pitchFamily="18" charset="0"/>
                <a:cs typeface="Times New Roman" pitchFamily="18" charset="0"/>
              </a:rPr>
              <a:t>0.32167&lt;a/</a:t>
            </a:r>
            <a:r>
              <a:rPr lang="en-AU" sz="2000" dirty="0">
                <a:latin typeface="Times New Roman" pitchFamily="18" charset="0"/>
                <a:cs typeface="Times New Roman" pitchFamily="18" charset="0"/>
                <a:sym typeface="Symbol"/>
              </a:rPr>
              <a:t></a:t>
            </a:r>
            <a:r>
              <a:rPr lang="en-AU" sz="2000" dirty="0" smtClean="0">
                <a:latin typeface="Times New Roman" pitchFamily="18" charset="0"/>
                <a:cs typeface="Times New Roman" pitchFamily="18" charset="0"/>
              </a:rPr>
              <a:t>&lt;0.4403 </a:t>
            </a:r>
            <a:r>
              <a:rPr lang="en-AU" sz="2000" dirty="0">
                <a:latin typeface="Times New Roman" pitchFamily="18" charset="0"/>
                <a:cs typeface="Times New Roman" pitchFamily="18" charset="0"/>
              </a:rPr>
              <a:t>which is equal to the wavelength range of </a:t>
            </a:r>
            <a:r>
              <a:rPr lang="en-AU" sz="2000" dirty="0" smtClean="0">
                <a:latin typeface="Times New Roman" pitchFamily="18" charset="0"/>
                <a:cs typeface="Times New Roman" pitchFamily="18" charset="0"/>
              </a:rPr>
              <a:t>1272nm&lt;</a:t>
            </a:r>
            <a:r>
              <a:rPr lang="en-AU" sz="2000" dirty="0">
                <a:latin typeface="Times New Roman" pitchFamily="18" charset="0"/>
                <a:cs typeface="Times New Roman" pitchFamily="18" charset="0"/>
                <a:sym typeface="Symbol"/>
              </a:rPr>
              <a:t></a:t>
            </a:r>
            <a:r>
              <a:rPr lang="en-AU" sz="2000" dirty="0" smtClean="0">
                <a:latin typeface="Times New Roman" pitchFamily="18" charset="0"/>
                <a:cs typeface="Times New Roman" pitchFamily="18" charset="0"/>
              </a:rPr>
              <a:t>&lt;1717nm where lattice constant a is 0.565.</a:t>
            </a:r>
            <a:endParaRPr lang="en-AU" sz="2000" dirty="0">
              <a:latin typeface="Times New Roman" pitchFamily="18" charset="0"/>
              <a:cs typeface="Times New Roman" pitchFamily="18" charset="0"/>
            </a:endParaRPr>
          </a:p>
          <a:p>
            <a:pPr algn="just">
              <a:buNone/>
            </a:pPr>
            <a:endParaRPr lang="en-AU" sz="2000" dirty="0">
              <a:latin typeface="Times New Roman" pitchFamily="18" charset="0"/>
              <a:cs typeface="Times New Roman" pitchFamily="18" charset="0"/>
            </a:endParaRPr>
          </a:p>
          <a:p>
            <a:pPr algn="just">
              <a:buFont typeface="Wingdings" pitchFamily="2" charset="2"/>
              <a:buChar char="Ø"/>
            </a:pPr>
            <a:r>
              <a:rPr lang="en-AU" sz="2000" dirty="0">
                <a:latin typeface="Times New Roman" pitchFamily="18" charset="0"/>
                <a:cs typeface="Times New Roman" pitchFamily="18" charset="0"/>
              </a:rPr>
              <a:t>The operating wavelength for this structure is </a:t>
            </a:r>
            <a:r>
              <a:rPr lang="en-AU" sz="2000" dirty="0" smtClean="0">
                <a:latin typeface="Times New Roman" pitchFamily="18" charset="0"/>
                <a:cs typeface="Times New Roman" pitchFamily="18" charset="0"/>
              </a:rPr>
              <a:t>1560nm.</a:t>
            </a:r>
          </a:p>
          <a:p>
            <a:pPr algn="just">
              <a:buNone/>
            </a:pPr>
            <a:endParaRPr lang="en-AU" sz="2000" dirty="0" smtClean="0">
              <a:latin typeface="Times New Roman" pitchFamily="18" charset="0"/>
              <a:cs typeface="Times New Roman" pitchFamily="18" charset="0"/>
            </a:endParaRPr>
          </a:p>
        </p:txBody>
      </p:sp>
      <p:sp>
        <p:nvSpPr>
          <p:cNvPr id="4" name="TextBox 3"/>
          <p:cNvSpPr txBox="1"/>
          <p:nvPr/>
        </p:nvSpPr>
        <p:spPr>
          <a:xfrm>
            <a:off x="0" y="457200"/>
            <a:ext cx="9144000" cy="584775"/>
          </a:xfrm>
          <a:prstGeom prst="rect">
            <a:avLst/>
          </a:prstGeom>
          <a:noFill/>
        </p:spPr>
        <p:txBody>
          <a:bodyPr wrap="square" rtlCol="0">
            <a:spAutoFit/>
          </a:bodyPr>
          <a:lstStyle/>
          <a:p>
            <a:pPr algn="ctr"/>
            <a:r>
              <a:rPr lang="en-US" sz="3200" b="1" i="1" dirty="0">
                <a:solidFill>
                  <a:srgbClr val="002060"/>
                </a:solidFill>
                <a:latin typeface="Times New Roman" pitchFamily="18" charset="0"/>
                <a:cs typeface="Times New Roman" pitchFamily="18" charset="0"/>
              </a:rPr>
              <a:t>Proposed structure (contd..)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509592"/>
          </a:xfrm>
        </p:spPr>
        <p:txBody>
          <a:bodyPr>
            <a:normAutofit/>
          </a:bodyPr>
          <a:lstStyle/>
          <a:p>
            <a:pPr algn="just">
              <a:buFont typeface="Wingdings" pitchFamily="2" charset="2"/>
              <a:buChar char="Ø"/>
            </a:pPr>
            <a:r>
              <a:rPr lang="en-AU" sz="2000" dirty="0" smtClean="0">
                <a:latin typeface="Times New Roman" pitchFamily="18" charset="0"/>
                <a:cs typeface="Times New Roman" pitchFamily="18" charset="0"/>
              </a:rPr>
              <a:t>Here at x and y radius of </a:t>
            </a:r>
            <a:r>
              <a:rPr lang="en-AU" sz="2000" dirty="0" err="1" smtClean="0">
                <a:latin typeface="Times New Roman" pitchFamily="18" charset="0"/>
                <a:cs typeface="Times New Roman" pitchFamily="18" charset="0"/>
              </a:rPr>
              <a:t>Phc</a:t>
            </a:r>
            <a:r>
              <a:rPr lang="en-AU" sz="2000" dirty="0" smtClean="0">
                <a:latin typeface="Times New Roman" pitchFamily="18" charset="0"/>
                <a:cs typeface="Times New Roman" pitchFamily="18" charset="0"/>
              </a:rPr>
              <a:t> rod has been kept 67% of original radius (or 0.134a), this has been calibrated such that they will allow waves coming from D1 and D2 to pass but would block waves coming from D3 to some extent.</a:t>
            </a:r>
          </a:p>
          <a:p>
            <a:pPr algn="just">
              <a:buFont typeface="Wingdings" pitchFamily="2" charset="2"/>
              <a:buChar char="Ø"/>
            </a:pPr>
            <a:endParaRPr lang="en-AU" sz="2000" dirty="0" smtClean="0">
              <a:latin typeface="Times New Roman" pitchFamily="18" charset="0"/>
              <a:cs typeface="Times New Roman" pitchFamily="18" charset="0"/>
            </a:endParaRPr>
          </a:p>
          <a:p>
            <a:pPr algn="just">
              <a:buFont typeface="Wingdings" pitchFamily="2" charset="2"/>
              <a:buChar char="Ø"/>
            </a:pPr>
            <a:r>
              <a:rPr lang="en-AU" sz="2000" dirty="0" smtClean="0">
                <a:latin typeface="Times New Roman" pitchFamily="18" charset="0"/>
                <a:cs typeface="Times New Roman" pitchFamily="18" charset="0"/>
              </a:rPr>
              <a:t>Two T-shaped resonators in the circuit are used to switch direction of circuit in case when D3=1 and required output is one at both Q1 and Q2, the lattice constant,  operating wavelength, circuit material(for refractive index) are chosen such as to allow easy coupling with resonator.</a:t>
            </a:r>
          </a:p>
          <a:p>
            <a:pPr algn="just">
              <a:buFont typeface="Wingdings" pitchFamily="2" charset="2"/>
              <a:buChar char="Ø"/>
            </a:pPr>
            <a:endParaRPr lang="en-AU" sz="2000" dirty="0" smtClean="0">
              <a:latin typeface="Times New Roman" pitchFamily="18" charset="0"/>
              <a:cs typeface="Times New Roman" pitchFamily="18" charset="0"/>
            </a:endParaRPr>
          </a:p>
          <a:p>
            <a:pPr algn="just">
              <a:buFont typeface="Wingdings" pitchFamily="2" charset="2"/>
              <a:buChar char="Ø"/>
            </a:pPr>
            <a:r>
              <a:rPr lang="en-AU" sz="2000" dirty="0" smtClean="0">
                <a:latin typeface="Times New Roman" pitchFamily="18" charset="0"/>
                <a:cs typeface="Times New Roman" pitchFamily="18" charset="0"/>
              </a:rPr>
              <a:t>Here output is considered one when at output the power is greater than or equal to 0.5 units.</a:t>
            </a:r>
          </a:p>
          <a:p>
            <a:pPr algn="just">
              <a:buFont typeface="Wingdings" pitchFamily="2" charset="2"/>
              <a:buChar char="Ø"/>
            </a:pPr>
            <a:endParaRPr lang="en-AU" sz="2000" dirty="0" smtClean="0">
              <a:latin typeface="Times New Roman" pitchFamily="18" charset="0"/>
              <a:cs typeface="Times New Roman" pitchFamily="18" charset="0"/>
            </a:endParaRPr>
          </a:p>
          <a:p>
            <a:pPr algn="just">
              <a:buFont typeface="Wingdings" pitchFamily="2" charset="2"/>
              <a:buChar char="Ø"/>
            </a:pPr>
            <a:endParaRPr lang="en-AU" sz="2000" dirty="0" smtClean="0">
              <a:latin typeface="Times New Roman" pitchFamily="18" charset="0"/>
              <a:cs typeface="Times New Roman" pitchFamily="18" charset="0"/>
            </a:endParaRPr>
          </a:p>
          <a:p>
            <a:pPr algn="just">
              <a:buFont typeface="Wingdings" pitchFamily="2" charset="2"/>
              <a:buChar char="Ø"/>
            </a:pPr>
            <a:endParaRPr lang="en-AU" sz="2000" dirty="0" smtClean="0">
              <a:latin typeface="Times New Roman" pitchFamily="18" charset="0"/>
              <a:cs typeface="Times New Roman" pitchFamily="18" charset="0"/>
            </a:endParaRPr>
          </a:p>
          <a:p>
            <a:pPr algn="just">
              <a:buFont typeface="Wingdings" pitchFamily="2" charset="2"/>
              <a:buChar char="Ø"/>
            </a:pPr>
            <a:endParaRPr lang="en-AU" sz="2000" dirty="0" smtClean="0">
              <a:latin typeface="Times New Roman" pitchFamily="18" charset="0"/>
              <a:cs typeface="Times New Roman" pitchFamily="18" charset="0"/>
            </a:endParaRPr>
          </a:p>
        </p:txBody>
      </p:sp>
      <p:sp>
        <p:nvSpPr>
          <p:cNvPr id="4" name="TextBox 3"/>
          <p:cNvSpPr txBox="1"/>
          <p:nvPr/>
        </p:nvSpPr>
        <p:spPr>
          <a:xfrm>
            <a:off x="0" y="457200"/>
            <a:ext cx="9144000" cy="584775"/>
          </a:xfrm>
          <a:prstGeom prst="rect">
            <a:avLst/>
          </a:prstGeom>
          <a:noFill/>
        </p:spPr>
        <p:txBody>
          <a:bodyPr wrap="square" rtlCol="0">
            <a:spAutoFit/>
          </a:bodyPr>
          <a:lstStyle/>
          <a:p>
            <a:pPr algn="ctr"/>
            <a:r>
              <a:rPr lang="en-US" sz="3200" b="1" i="1" dirty="0">
                <a:solidFill>
                  <a:srgbClr val="002060"/>
                </a:solidFill>
                <a:latin typeface="Times New Roman" pitchFamily="18" charset="0"/>
                <a:cs typeface="Times New Roman" pitchFamily="18" charset="0"/>
              </a:rPr>
              <a:t>Proposed structure (contd..)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3568" y="548680"/>
            <a:ext cx="3166251" cy="369332"/>
          </a:xfrm>
          <a:prstGeom prst="rect">
            <a:avLst/>
          </a:prstGeom>
          <a:noFill/>
        </p:spPr>
        <p:txBody>
          <a:bodyPr wrap="none" rtlCol="0">
            <a:spAutoFit/>
          </a:bodyPr>
          <a:lstStyle/>
          <a:p>
            <a:r>
              <a:rPr lang="en-US" b="1" dirty="0">
                <a:latin typeface="Times New Roman" pitchFamily="18" charset="0"/>
                <a:cs typeface="Times New Roman" pitchFamily="18" charset="0"/>
              </a:rPr>
              <a:t>Field Distribution of </a:t>
            </a:r>
            <a:r>
              <a:rPr lang="en-US" b="1" dirty="0" smtClean="0">
                <a:latin typeface="Times New Roman" pitchFamily="18" charset="0"/>
                <a:cs typeface="Times New Roman" pitchFamily="18" charset="0"/>
              </a:rPr>
              <a:t>Encoder:</a:t>
            </a:r>
            <a:endParaRPr lang="en-US" b="1" dirty="0">
              <a:latin typeface="Times New Roman" pitchFamily="18" charset="0"/>
              <a:cs typeface="Times New Roman" pitchFamily="18" charset="0"/>
            </a:endParaRPr>
          </a:p>
        </p:txBody>
      </p:sp>
      <p:pic>
        <p:nvPicPr>
          <p:cNvPr id="3074" name="Picture 2" descr="C:\Users\dell1\Desktop\FINAL_PROJECT\results\1\1.JPG"/>
          <p:cNvPicPr>
            <a:picLocks noChangeAspect="1" noChangeArrowheads="1"/>
          </p:cNvPicPr>
          <p:nvPr/>
        </p:nvPicPr>
        <p:blipFill>
          <a:blip r:embed="rId2"/>
          <a:srcRect/>
          <a:stretch>
            <a:fillRect/>
          </a:stretch>
        </p:blipFill>
        <p:spPr bwMode="auto">
          <a:xfrm>
            <a:off x="1181100" y="1376363"/>
            <a:ext cx="3279693" cy="2128838"/>
          </a:xfrm>
          <a:prstGeom prst="rect">
            <a:avLst/>
          </a:prstGeom>
          <a:noFill/>
        </p:spPr>
      </p:pic>
      <p:pic>
        <p:nvPicPr>
          <p:cNvPr id="3075" name="Picture 3" descr="C:\Users\dell1\Desktop\FINAL_PROJECT\results\1\2.JPG"/>
          <p:cNvPicPr>
            <a:picLocks noChangeAspect="1" noChangeArrowheads="1"/>
          </p:cNvPicPr>
          <p:nvPr/>
        </p:nvPicPr>
        <p:blipFill>
          <a:blip r:embed="rId3"/>
          <a:srcRect/>
          <a:stretch>
            <a:fillRect/>
          </a:stretch>
        </p:blipFill>
        <p:spPr bwMode="auto">
          <a:xfrm>
            <a:off x="1219201" y="3733800"/>
            <a:ext cx="3276600" cy="1514475"/>
          </a:xfrm>
          <a:prstGeom prst="rect">
            <a:avLst/>
          </a:prstGeom>
          <a:noFill/>
        </p:spPr>
      </p:pic>
      <p:sp>
        <p:nvSpPr>
          <p:cNvPr id="23" name="TextBox 22"/>
          <p:cNvSpPr txBox="1"/>
          <p:nvPr/>
        </p:nvSpPr>
        <p:spPr>
          <a:xfrm>
            <a:off x="1295400" y="5638800"/>
            <a:ext cx="7620000" cy="369332"/>
          </a:xfrm>
          <a:prstGeom prst="rect">
            <a:avLst/>
          </a:prstGeom>
          <a:noFill/>
        </p:spPr>
        <p:txBody>
          <a:bodyPr wrap="square" rtlCol="0">
            <a:spAutoFit/>
          </a:bodyPr>
          <a:lstStyle/>
          <a:p>
            <a:r>
              <a:rPr lang="en-US" dirty="0" smtClean="0"/>
              <a:t>(a) D0=1, D1=D2=D3=0, Q0=Q1=0           (b) D1=1, D0=D2=D3=0, Q0=1, Q1=0 </a:t>
            </a:r>
            <a:endParaRPr lang="en-US" dirty="0"/>
          </a:p>
        </p:txBody>
      </p:sp>
      <p:pic>
        <p:nvPicPr>
          <p:cNvPr id="24" name="Picture 2" descr="C:\Users\dell1\Desktop\FINAL_PROJECT\results\1\3.JPG"/>
          <p:cNvPicPr>
            <a:picLocks noGrp="1" noChangeAspect="1" noChangeArrowheads="1"/>
          </p:cNvPicPr>
          <p:nvPr>
            <p:ph idx="1"/>
          </p:nvPr>
        </p:nvPicPr>
        <p:blipFill>
          <a:blip r:embed="rId4"/>
          <a:srcRect/>
          <a:stretch>
            <a:fillRect/>
          </a:stretch>
        </p:blipFill>
        <p:spPr bwMode="auto">
          <a:xfrm>
            <a:off x="4999602" y="1371601"/>
            <a:ext cx="3515748" cy="2057400"/>
          </a:xfrm>
          <a:prstGeom prst="rect">
            <a:avLst/>
          </a:prstGeom>
          <a:noFill/>
        </p:spPr>
      </p:pic>
      <p:pic>
        <p:nvPicPr>
          <p:cNvPr id="3076" name="Picture 4" descr="C:\Users\dell1\Desktop\FINAL_PROJECT\results\1\4.JPG"/>
          <p:cNvPicPr>
            <a:picLocks noChangeAspect="1" noChangeArrowheads="1"/>
          </p:cNvPicPr>
          <p:nvPr/>
        </p:nvPicPr>
        <p:blipFill>
          <a:blip r:embed="rId5"/>
          <a:srcRect/>
          <a:stretch>
            <a:fillRect/>
          </a:stretch>
        </p:blipFill>
        <p:spPr bwMode="auto">
          <a:xfrm>
            <a:off x="5029200" y="3733800"/>
            <a:ext cx="3505200" cy="1524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3657600" cy="685800"/>
          </a:xfrm>
        </p:spPr>
        <p:txBody>
          <a:bodyPr>
            <a:noAutofit/>
          </a:bodyPr>
          <a:lstStyle/>
          <a:p>
            <a:r>
              <a:rPr lang="en-US" sz="1600" b="1" dirty="0" smtClean="0">
                <a:latin typeface="Times New Roman" pitchFamily="18" charset="0"/>
                <a:cs typeface="Times New Roman" pitchFamily="18" charset="0"/>
              </a:rPr>
              <a:t>Field Distribution of </a:t>
            </a:r>
            <a:r>
              <a:rPr lang="en-US" sz="1800" b="1" dirty="0" smtClean="0">
                <a:latin typeface="Times New Roman" pitchFamily="18" charset="0"/>
                <a:cs typeface="Times New Roman" pitchFamily="18" charset="0"/>
              </a:rPr>
              <a:t>Encoder</a:t>
            </a:r>
            <a:r>
              <a:rPr lang="en-US" sz="1600" b="1" dirty="0" smtClean="0">
                <a:latin typeface="Times New Roman" pitchFamily="18" charset="0"/>
                <a:cs typeface="Times New Roman" pitchFamily="18" charset="0"/>
              </a:rPr>
              <a:t>:</a:t>
            </a:r>
            <a:br>
              <a:rPr lang="en-US" sz="1600" b="1" dirty="0" smtClean="0">
                <a:latin typeface="Times New Roman" pitchFamily="18" charset="0"/>
                <a:cs typeface="Times New Roman" pitchFamily="18" charset="0"/>
              </a:rPr>
            </a:br>
            <a:endParaRPr lang="en-US" sz="1600" dirty="0"/>
          </a:p>
        </p:txBody>
      </p:sp>
      <p:pic>
        <p:nvPicPr>
          <p:cNvPr id="5122" name="Picture 2" descr="C:\Users\dell1\Desktop\FINAL_PROJECT\results\1\5.JPG"/>
          <p:cNvPicPr>
            <a:picLocks noGrp="1" noChangeAspect="1" noChangeArrowheads="1"/>
          </p:cNvPicPr>
          <p:nvPr>
            <p:ph idx="1"/>
          </p:nvPr>
        </p:nvPicPr>
        <p:blipFill>
          <a:blip r:embed="rId2"/>
          <a:srcRect/>
          <a:stretch>
            <a:fillRect/>
          </a:stretch>
        </p:blipFill>
        <p:spPr bwMode="auto">
          <a:xfrm>
            <a:off x="304800" y="1219200"/>
            <a:ext cx="3348474" cy="1982036"/>
          </a:xfrm>
          <a:prstGeom prst="rect">
            <a:avLst/>
          </a:prstGeom>
          <a:noFill/>
        </p:spPr>
      </p:pic>
      <p:pic>
        <p:nvPicPr>
          <p:cNvPr id="5123" name="Picture 3" descr="C:\Users\dell1\Desktop\FINAL_PROJECT\results\1\6.JPG"/>
          <p:cNvPicPr>
            <a:picLocks noChangeAspect="1" noChangeArrowheads="1"/>
          </p:cNvPicPr>
          <p:nvPr/>
        </p:nvPicPr>
        <p:blipFill>
          <a:blip r:embed="rId3"/>
          <a:srcRect/>
          <a:stretch>
            <a:fillRect/>
          </a:stretch>
        </p:blipFill>
        <p:spPr bwMode="auto">
          <a:xfrm>
            <a:off x="304800" y="3505200"/>
            <a:ext cx="3352800" cy="1657350"/>
          </a:xfrm>
          <a:prstGeom prst="rect">
            <a:avLst/>
          </a:prstGeom>
          <a:noFill/>
        </p:spPr>
      </p:pic>
      <p:pic>
        <p:nvPicPr>
          <p:cNvPr id="5124" name="Picture 4" descr="C:\Users\dell1\Desktop\FINAL_PROJECT\results\1\7.JPG"/>
          <p:cNvPicPr>
            <a:picLocks noChangeAspect="1" noChangeArrowheads="1"/>
          </p:cNvPicPr>
          <p:nvPr/>
        </p:nvPicPr>
        <p:blipFill>
          <a:blip r:embed="rId4"/>
          <a:srcRect/>
          <a:stretch>
            <a:fillRect/>
          </a:stretch>
        </p:blipFill>
        <p:spPr bwMode="auto">
          <a:xfrm>
            <a:off x="4648200" y="1143000"/>
            <a:ext cx="3352800" cy="1995935"/>
          </a:xfrm>
          <a:prstGeom prst="rect">
            <a:avLst/>
          </a:prstGeom>
          <a:noFill/>
        </p:spPr>
      </p:pic>
      <p:pic>
        <p:nvPicPr>
          <p:cNvPr id="5125" name="Picture 5" descr="C:\Users\dell1\Desktop\FINAL_PROJECT\results\1\8.JPG"/>
          <p:cNvPicPr>
            <a:picLocks noChangeAspect="1" noChangeArrowheads="1"/>
          </p:cNvPicPr>
          <p:nvPr/>
        </p:nvPicPr>
        <p:blipFill>
          <a:blip r:embed="rId5"/>
          <a:srcRect/>
          <a:stretch>
            <a:fillRect/>
          </a:stretch>
        </p:blipFill>
        <p:spPr bwMode="auto">
          <a:xfrm>
            <a:off x="4648200" y="3505200"/>
            <a:ext cx="3352800" cy="1647825"/>
          </a:xfrm>
          <a:prstGeom prst="rect">
            <a:avLst/>
          </a:prstGeom>
          <a:noFill/>
        </p:spPr>
      </p:pic>
      <p:sp>
        <p:nvSpPr>
          <p:cNvPr id="8" name="TextBox 7"/>
          <p:cNvSpPr txBox="1"/>
          <p:nvPr/>
        </p:nvSpPr>
        <p:spPr>
          <a:xfrm>
            <a:off x="381000" y="5867400"/>
            <a:ext cx="8153400" cy="646331"/>
          </a:xfrm>
          <a:prstGeom prst="rect">
            <a:avLst/>
          </a:prstGeom>
          <a:noFill/>
        </p:spPr>
        <p:txBody>
          <a:bodyPr wrap="square" rtlCol="0">
            <a:spAutoFit/>
          </a:bodyPr>
          <a:lstStyle/>
          <a:p>
            <a:r>
              <a:rPr lang="en-US" smtClean="0"/>
              <a:t>(c) </a:t>
            </a:r>
            <a:r>
              <a:rPr lang="en-US" dirty="0" smtClean="0"/>
              <a:t>D2=1, D0=D1=D3=0, Q0=0, </a:t>
            </a:r>
            <a:r>
              <a:rPr lang="en-US" smtClean="0"/>
              <a:t>Q1=1                  (d) </a:t>
            </a:r>
            <a:r>
              <a:rPr lang="en-US" dirty="0" smtClean="0"/>
              <a:t>D3=1, D0=D1=D2=0, Q0=1, Q1=1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txBody>
          <a:bodyPr>
            <a:normAutofit/>
          </a:bodyPr>
          <a:lstStyle/>
          <a:p>
            <a:pPr algn="ctr"/>
            <a:r>
              <a:rPr lang="en-IN" sz="3600" b="1" i="1" dirty="0">
                <a:solidFill>
                  <a:srgbClr val="C00000"/>
                </a:solidFill>
                <a:effectLst/>
                <a:latin typeface="Times New Roman" pitchFamily="18" charset="0"/>
                <a:cs typeface="Times New Roman" pitchFamily="18" charset="0"/>
              </a:rPr>
              <a:t>Overview</a:t>
            </a:r>
          </a:p>
        </p:txBody>
      </p:sp>
      <p:sp>
        <p:nvSpPr>
          <p:cNvPr id="3" name="Content Placeholder 2"/>
          <p:cNvSpPr>
            <a:spLocks noGrp="1"/>
          </p:cNvSpPr>
          <p:nvPr>
            <p:ph idx="1"/>
          </p:nvPr>
        </p:nvSpPr>
        <p:spPr>
          <a:xfrm>
            <a:off x="0" y="548680"/>
            <a:ext cx="9144000" cy="6165304"/>
          </a:xfrm>
        </p:spPr>
        <p:txBody>
          <a:bodyPr>
            <a:noAutofit/>
          </a:bodyPr>
          <a:lstStyle/>
          <a:p>
            <a:pPr>
              <a:lnSpc>
                <a:spcPct val="150000"/>
              </a:lnSpc>
              <a:buFont typeface="Wingdings" pitchFamily="2" charset="2"/>
              <a:buChar char="Ø"/>
            </a:pPr>
            <a:r>
              <a:rPr lang="en-IN" sz="1800" dirty="0">
                <a:latin typeface="Times New Roman" pitchFamily="18" charset="0"/>
                <a:cs typeface="Times New Roman" pitchFamily="18" charset="0"/>
              </a:rPr>
              <a:t>Objective</a:t>
            </a:r>
          </a:p>
          <a:p>
            <a:pPr>
              <a:lnSpc>
                <a:spcPct val="150000"/>
              </a:lnSpc>
              <a:buFont typeface="Wingdings" pitchFamily="2" charset="2"/>
              <a:buChar char="Ø"/>
            </a:pPr>
            <a:r>
              <a:rPr lang="en-IN" sz="1800" dirty="0">
                <a:latin typeface="Times New Roman" pitchFamily="18" charset="0"/>
                <a:cs typeface="Times New Roman" pitchFamily="18" charset="0"/>
              </a:rPr>
              <a:t>Introduction</a:t>
            </a:r>
          </a:p>
          <a:p>
            <a:pPr>
              <a:lnSpc>
                <a:spcPct val="150000"/>
              </a:lnSpc>
              <a:buFont typeface="Wingdings" pitchFamily="2" charset="2"/>
              <a:buChar char="Ø"/>
            </a:pPr>
            <a:r>
              <a:rPr lang="en-IN" sz="1800" dirty="0">
                <a:latin typeface="Times New Roman" pitchFamily="18" charset="0"/>
                <a:cs typeface="Times New Roman" pitchFamily="18" charset="0"/>
              </a:rPr>
              <a:t>Photonic crystals</a:t>
            </a:r>
          </a:p>
          <a:p>
            <a:pPr lvl="1">
              <a:lnSpc>
                <a:spcPct val="150000"/>
              </a:lnSpc>
              <a:buNone/>
            </a:pPr>
            <a:r>
              <a:rPr lang="en-IN" sz="1800" dirty="0">
                <a:latin typeface="Times New Roman" pitchFamily="18" charset="0"/>
                <a:cs typeface="Times New Roman" pitchFamily="18" charset="0"/>
              </a:rPr>
              <a:t>-Photonic Band Gap</a:t>
            </a:r>
          </a:p>
          <a:p>
            <a:pPr>
              <a:lnSpc>
                <a:spcPct val="150000"/>
              </a:lnSpc>
              <a:buFont typeface="Wingdings" pitchFamily="2" charset="2"/>
              <a:buChar char="Ø"/>
            </a:pPr>
            <a:r>
              <a:rPr lang="en-IN" sz="1800" dirty="0" smtClean="0">
                <a:latin typeface="Times New Roman" pitchFamily="18" charset="0"/>
                <a:cs typeface="Times New Roman" pitchFamily="18" charset="0"/>
              </a:rPr>
              <a:t>Literature </a:t>
            </a:r>
            <a:r>
              <a:rPr lang="en-IN" sz="1800" dirty="0">
                <a:latin typeface="Times New Roman" pitchFamily="18" charset="0"/>
                <a:cs typeface="Times New Roman" pitchFamily="18" charset="0"/>
              </a:rPr>
              <a:t>Survey</a:t>
            </a:r>
          </a:p>
          <a:p>
            <a:pPr>
              <a:lnSpc>
                <a:spcPct val="150000"/>
              </a:lnSpc>
              <a:buFont typeface="Wingdings" pitchFamily="2" charset="2"/>
              <a:buChar char="Ø"/>
            </a:pPr>
            <a:r>
              <a:rPr lang="en-IN" sz="1800" dirty="0">
                <a:latin typeface="Times New Roman" pitchFamily="18" charset="0"/>
                <a:cs typeface="Times New Roman" pitchFamily="18" charset="0"/>
              </a:rPr>
              <a:t>Proposed </a:t>
            </a:r>
            <a:r>
              <a:rPr lang="en-IN" sz="1800" dirty="0" smtClean="0">
                <a:latin typeface="Times New Roman" pitchFamily="18" charset="0"/>
                <a:cs typeface="Times New Roman" pitchFamily="18" charset="0"/>
              </a:rPr>
              <a:t>Structures</a:t>
            </a:r>
            <a:endParaRPr lang="en-IN" sz="1800" dirty="0">
              <a:latin typeface="Times New Roman" pitchFamily="18" charset="0"/>
              <a:cs typeface="Times New Roman" pitchFamily="18" charset="0"/>
            </a:endParaRPr>
          </a:p>
          <a:p>
            <a:pPr>
              <a:lnSpc>
                <a:spcPct val="150000"/>
              </a:lnSpc>
              <a:buFont typeface="Wingdings" pitchFamily="2" charset="2"/>
              <a:buChar char="Ø"/>
            </a:pPr>
            <a:r>
              <a:rPr lang="en-IN" sz="1800" dirty="0" smtClean="0">
                <a:latin typeface="Times New Roman" pitchFamily="18" charset="0"/>
                <a:cs typeface="Times New Roman" pitchFamily="18" charset="0"/>
              </a:rPr>
              <a:t>Results and Discussion</a:t>
            </a:r>
          </a:p>
          <a:p>
            <a:pPr>
              <a:lnSpc>
                <a:spcPct val="150000"/>
              </a:lnSpc>
              <a:buFont typeface="Wingdings" pitchFamily="2" charset="2"/>
              <a:buChar char="Ø"/>
            </a:pPr>
            <a:r>
              <a:rPr lang="en-AU" sz="1800" dirty="0" smtClean="0">
                <a:latin typeface="Times New Roman" pitchFamily="18" charset="0"/>
                <a:cs typeface="Times New Roman" pitchFamily="18" charset="0"/>
              </a:rPr>
              <a:t>Technical Specifications</a:t>
            </a:r>
            <a:endParaRPr lang="en-IN" sz="1800" dirty="0" smtClean="0">
              <a:latin typeface="Times New Roman" pitchFamily="18" charset="0"/>
              <a:cs typeface="Times New Roman" pitchFamily="18" charset="0"/>
            </a:endParaRPr>
          </a:p>
          <a:p>
            <a:pPr>
              <a:lnSpc>
                <a:spcPct val="150000"/>
              </a:lnSpc>
              <a:buFont typeface="Wingdings" pitchFamily="2" charset="2"/>
              <a:buChar char="Ø"/>
            </a:pPr>
            <a:r>
              <a:rPr lang="en-IN" sz="1800" dirty="0" smtClean="0">
                <a:latin typeface="Times New Roman" pitchFamily="18" charset="0"/>
                <a:cs typeface="Times New Roman" pitchFamily="18" charset="0"/>
              </a:rPr>
              <a:t>Work Plan</a:t>
            </a:r>
          </a:p>
          <a:p>
            <a:pPr>
              <a:lnSpc>
                <a:spcPct val="150000"/>
              </a:lnSpc>
              <a:buFont typeface="Wingdings" pitchFamily="2" charset="2"/>
              <a:buChar char="Ø"/>
            </a:pPr>
            <a:r>
              <a:rPr lang="en-IN" sz="1800" dirty="0" smtClean="0">
                <a:latin typeface="Times New Roman" pitchFamily="18" charset="0"/>
                <a:cs typeface="Times New Roman" pitchFamily="18" charset="0"/>
              </a:rPr>
              <a:t>References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92767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sz="1600" dirty="0" smtClean="0"/>
              <a:t>(a) Here, D0=1, D1=D2=D3=0, which gives output as Q0=Q1=0 which is in line with Truth Table of Encoder.</a:t>
            </a:r>
          </a:p>
          <a:p>
            <a:endParaRPr lang="en-US" sz="1600" dirty="0" smtClean="0"/>
          </a:p>
          <a:p>
            <a:r>
              <a:rPr lang="en-US" sz="1600" dirty="0" smtClean="0"/>
              <a:t>(b) Here D1=1, D0=D2=D3=0, which gives output as Q0=1, Q1=0 which is in line with Truth Table given of Encoder. As visible from output graph, we get required 'high' output at 45 microsecond(when output is greater than or equal to 0.5), as no leakage through Q1 in other cases, so it is easy to detect, but it is at cost of leakage from D0 and D3.</a:t>
            </a:r>
          </a:p>
          <a:p>
            <a:endParaRPr lang="en-US" sz="1600" dirty="0" smtClean="0"/>
          </a:p>
          <a:p>
            <a:r>
              <a:rPr lang="en-US" sz="1600" dirty="0" smtClean="0"/>
              <a:t>(c) Here D2=1, D0=D1=D3=0, which gives output as Q0=0, Q1=1 which is in line with Truth Table of Encoder. Here we get required 'high' output at 44 microseconds(when output is greater than or equal to 0.5)and output is also easy to detect, as there is almost zero output at Q0, but again it is possible at the cost of leakage from D3. </a:t>
            </a:r>
          </a:p>
          <a:p>
            <a:endParaRPr lang="en-US" sz="1600" dirty="0" smtClean="0"/>
          </a:p>
          <a:p>
            <a:r>
              <a:rPr lang="en-US" sz="1600" dirty="0" smtClean="0"/>
              <a:t>(d) HereD3=1, D0=D1=D2=0, which gives output as Q0=1, Q1=1 which is in line with Truth Table of Encoder. Here, Output from Q0 of green color and output from Q1 is of Blue color. As visible from design</a:t>
            </a:r>
            <a:r>
              <a:rPr lang="en-US" sz="1600" smtClean="0"/>
              <a:t>, here </a:t>
            </a:r>
            <a:r>
              <a:rPr lang="en-US" sz="1600" dirty="0" smtClean="0"/>
              <a:t>two T-resonators are used to get identical output at Q0 and Q1. Here time taken is 60 millisecond, there is leakage from D0 and D2.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1568" y="1617617"/>
            <a:ext cx="8538904" cy="4906457"/>
          </a:xfrm>
          <a:prstGeom prst="rect">
            <a:avLst/>
          </a:prstGeom>
        </p:spPr>
      </p:pic>
      <p:sp>
        <p:nvSpPr>
          <p:cNvPr id="3" name="TextBox 2"/>
          <p:cNvSpPr txBox="1"/>
          <p:nvPr/>
        </p:nvSpPr>
        <p:spPr>
          <a:xfrm>
            <a:off x="152400" y="381000"/>
            <a:ext cx="8382000" cy="1261884"/>
          </a:xfrm>
          <a:prstGeom prst="rect">
            <a:avLst/>
          </a:prstGeom>
          <a:noFill/>
        </p:spPr>
        <p:txBody>
          <a:bodyPr wrap="square" rtlCol="0">
            <a:spAutoFit/>
          </a:bodyPr>
          <a:lstStyle/>
          <a:p>
            <a:r>
              <a:rPr lang="en-US" sz="2600" b="1" dirty="0" smtClean="0">
                <a:solidFill>
                  <a:srgbClr val="C00000"/>
                </a:solidFill>
                <a:latin typeface="Times New Roman" pitchFamily="18" charset="0"/>
                <a:cs typeface="Times New Roman" pitchFamily="18" charset="0"/>
              </a:rPr>
              <a:t>Module-1.2</a:t>
            </a:r>
            <a:br>
              <a:rPr lang="en-US" sz="2600" b="1" dirty="0" smtClean="0">
                <a:solidFill>
                  <a:srgbClr val="C00000"/>
                </a:solidFill>
                <a:latin typeface="Times New Roman" pitchFamily="18" charset="0"/>
                <a:cs typeface="Times New Roman" pitchFamily="18" charset="0"/>
              </a:rPr>
            </a:br>
            <a:r>
              <a:rPr lang="en-US" sz="2600" b="1" dirty="0" smtClean="0">
                <a:solidFill>
                  <a:srgbClr val="C00000"/>
                </a:solidFill>
                <a:latin typeface="Times New Roman" pitchFamily="18" charset="0"/>
                <a:cs typeface="Times New Roman" pitchFamily="18" charset="0"/>
              </a:rPr>
              <a:t>Proposed Logic circuit of SR Flip Flop using waveguides</a:t>
            </a:r>
            <a:r>
              <a:rPr lang="en-US" sz="2400" b="1" i="1" dirty="0">
                <a:solidFill>
                  <a:srgbClr val="C00000"/>
                </a:solidFill>
                <a:latin typeface="Times New Roman" pitchFamily="18" charset="0"/>
                <a:cs typeface="Times New Roman" pitchFamily="18" charset="0"/>
              </a:rPr>
              <a:t/>
            </a:r>
            <a:br>
              <a:rPr lang="en-US" sz="2400" b="1" i="1" dirty="0">
                <a:solidFill>
                  <a:srgbClr val="C00000"/>
                </a:solidFill>
                <a:latin typeface="Times New Roman" pitchFamily="18" charset="0"/>
                <a:cs typeface="Times New Roman" pitchFamily="18" charset="0"/>
              </a:rPr>
            </a:br>
            <a:endParaRPr lang="en-IN" sz="2400" dirty="0"/>
          </a:p>
        </p:txBody>
      </p:sp>
    </p:spTree>
    <p:extLst>
      <p:ext uri="{BB962C8B-B14F-4D97-AF65-F5344CB8AC3E}">
        <p14:creationId xmlns:p14="http://schemas.microsoft.com/office/powerpoint/2010/main" xmlns="" val="3318101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9144000" cy="1143000"/>
          </a:xfrm>
        </p:spPr>
        <p:txBody>
          <a:bodyPr>
            <a:normAutofit/>
          </a:bodyPr>
          <a:lstStyle/>
          <a:p>
            <a:r>
              <a:rPr lang="en-US" sz="3200" b="1" i="1" dirty="0">
                <a:solidFill>
                  <a:srgbClr val="002060"/>
                </a:solidFill>
                <a:effectLst/>
                <a:latin typeface="Times New Roman" pitchFamily="18" charset="0"/>
                <a:cs typeface="Times New Roman" pitchFamily="18" charset="0"/>
              </a:rPr>
              <a:t>Region of photonic band gap</a:t>
            </a:r>
          </a:p>
        </p:txBody>
      </p:sp>
      <p:sp>
        <p:nvSpPr>
          <p:cNvPr id="5" name="TextBox 4"/>
          <p:cNvSpPr txBox="1"/>
          <p:nvPr/>
        </p:nvSpPr>
        <p:spPr>
          <a:xfrm rot="-5400000">
            <a:off x="-602703" y="3234461"/>
            <a:ext cx="3312368" cy="307777"/>
          </a:xfrm>
          <a:prstGeom prst="rect">
            <a:avLst/>
          </a:prstGeom>
          <a:noFill/>
        </p:spPr>
        <p:txBody>
          <a:bodyPr wrap="square" rtlCol="0">
            <a:spAutoFit/>
          </a:bodyPr>
          <a:lstStyle/>
          <a:p>
            <a:pPr algn="ctr"/>
            <a:r>
              <a:rPr lang="en-US" sz="1400" b="1" dirty="0">
                <a:latin typeface="Times New Roman" pitchFamily="18" charset="0"/>
                <a:cs typeface="Times New Roman" pitchFamily="18" charset="0"/>
              </a:rPr>
              <a:t>Frequency(</a:t>
            </a:r>
            <a:r>
              <a:rPr lang="en-US" sz="1400" b="1" dirty="0">
                <a:latin typeface="Times New Roman" pitchFamily="18" charset="0"/>
                <a:ea typeface="Cambria Math"/>
                <a:cs typeface="Times New Roman" pitchFamily="18" charset="0"/>
              </a:rPr>
              <a:t>𝟂a/2∏c=(</a:t>
            </a:r>
            <a:r>
              <a:rPr lang="en-AU" sz="1400" b="1" dirty="0">
                <a:latin typeface="Times New Roman" pitchFamily="18" charset="0"/>
                <a:cs typeface="Times New Roman" pitchFamily="18" charset="0"/>
              </a:rPr>
              <a:t>a/</a:t>
            </a:r>
            <a:r>
              <a:rPr lang="en-AU" sz="1400" b="1" dirty="0">
                <a:latin typeface="Times New Roman" pitchFamily="18" charset="0"/>
                <a:cs typeface="Times New Roman" pitchFamily="18" charset="0"/>
                <a:sym typeface="Symbol"/>
              </a:rPr>
              <a:t></a:t>
            </a:r>
            <a:r>
              <a:rPr lang="en-US" sz="1400" b="1" dirty="0">
                <a:latin typeface="Times New Roman" pitchFamily="18" charset="0"/>
                <a:ea typeface="Cambria Math"/>
                <a:cs typeface="Times New Roman" pitchFamily="18" charset="0"/>
              </a:rPr>
              <a:t>)</a:t>
            </a:r>
            <a:endParaRPr lang="en-US" sz="1400" b="1" dirty="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stretch>
            <a:fillRect/>
          </a:stretch>
        </p:blipFill>
        <p:spPr>
          <a:xfrm>
            <a:off x="457200" y="1721136"/>
            <a:ext cx="8229600" cy="4284090"/>
          </a:xfrm>
          <a:prstGeom prst="rect">
            <a:avLst/>
          </a:prstGeom>
        </p:spPr>
      </p:pic>
    </p:spTree>
    <p:extLst>
      <p:ext uri="{BB962C8B-B14F-4D97-AF65-F5344CB8AC3E}">
        <p14:creationId xmlns:p14="http://schemas.microsoft.com/office/powerpoint/2010/main" xmlns="" val="2917921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9640"/>
            <a:ext cx="9144000" cy="5987752"/>
          </a:xfrm>
        </p:spPr>
        <p:txBody>
          <a:bodyPr>
            <a:normAutofit/>
          </a:bodyPr>
          <a:lstStyle/>
          <a:p>
            <a:pPr algn="just">
              <a:buFont typeface="Wingdings" pitchFamily="2" charset="2"/>
              <a:buChar char="Ø"/>
            </a:pPr>
            <a:r>
              <a:rPr lang="en-AU" sz="2000" dirty="0">
                <a:latin typeface="Times New Roman" pitchFamily="18" charset="0"/>
                <a:cs typeface="Times New Roman" pitchFamily="18" charset="0"/>
              </a:rPr>
              <a:t>It has </a:t>
            </a:r>
            <a:r>
              <a:rPr lang="en-AU" sz="2000" dirty="0" smtClean="0">
                <a:latin typeface="Times New Roman" pitchFamily="18" charset="0"/>
                <a:cs typeface="Times New Roman" pitchFamily="18" charset="0"/>
              </a:rPr>
              <a:t>35a</a:t>
            </a:r>
            <a:r>
              <a:rPr lang="en-AU" sz="2000" dirty="0">
                <a:latin typeface="Times New Roman" pitchFamily="18" charset="0"/>
                <a:cs typeface="Times New Roman" pitchFamily="18" charset="0"/>
                <a:sym typeface="Symbol"/>
              </a:rPr>
              <a:t></a:t>
            </a:r>
            <a:r>
              <a:rPr lang="en-AU" sz="2000" dirty="0" smtClean="0">
                <a:latin typeface="Times New Roman" pitchFamily="18" charset="0"/>
                <a:cs typeface="Times New Roman" pitchFamily="18" charset="0"/>
              </a:rPr>
              <a:t>20a </a:t>
            </a:r>
            <a:r>
              <a:rPr lang="en-AU" sz="2000" dirty="0">
                <a:latin typeface="Times New Roman" pitchFamily="18" charset="0"/>
                <a:cs typeface="Times New Roman" pitchFamily="18" charset="0"/>
              </a:rPr>
              <a:t>square lattice silicon rods at air with the refractive index of </a:t>
            </a:r>
            <a:r>
              <a:rPr lang="en-AU" sz="2000" dirty="0" smtClean="0">
                <a:latin typeface="Times New Roman" pitchFamily="18" charset="0"/>
                <a:cs typeface="Times New Roman" pitchFamily="18" charset="0"/>
              </a:rPr>
              <a:t>3.1 </a:t>
            </a:r>
            <a:r>
              <a:rPr lang="en-AU" sz="2000" dirty="0">
                <a:latin typeface="Times New Roman" pitchFamily="18" charset="0"/>
                <a:cs typeface="Times New Roman" pitchFamily="18" charset="0"/>
              </a:rPr>
              <a:t>and the radius r is 0.2a, where ‘a’ is the lattice constant of the photonic crystal structure. </a:t>
            </a:r>
          </a:p>
          <a:p>
            <a:pPr algn="just">
              <a:buNone/>
            </a:pPr>
            <a:endParaRPr lang="en-AU" sz="2000" dirty="0">
              <a:latin typeface="Times New Roman" pitchFamily="18" charset="0"/>
              <a:cs typeface="Times New Roman" pitchFamily="18" charset="0"/>
            </a:endParaRPr>
          </a:p>
          <a:p>
            <a:pPr algn="just">
              <a:buFont typeface="Wingdings" pitchFamily="2" charset="2"/>
              <a:buChar char="Ø"/>
            </a:pPr>
            <a:r>
              <a:rPr lang="en-AU" sz="2000" dirty="0">
                <a:latin typeface="Times New Roman" pitchFamily="18" charset="0"/>
                <a:cs typeface="Times New Roman" pitchFamily="18" charset="0"/>
              </a:rPr>
              <a:t>In this proposed structure, it </a:t>
            </a:r>
            <a:r>
              <a:rPr lang="en-AU" sz="2000" dirty="0" smtClean="0">
                <a:latin typeface="Times New Roman" pitchFamily="18" charset="0"/>
                <a:cs typeface="Times New Roman" pitchFamily="18" charset="0"/>
              </a:rPr>
              <a:t>has two PBG </a:t>
            </a:r>
            <a:r>
              <a:rPr lang="en-AU" sz="2000" dirty="0">
                <a:latin typeface="Times New Roman" pitchFamily="18" charset="0"/>
                <a:cs typeface="Times New Roman" pitchFamily="18" charset="0"/>
              </a:rPr>
              <a:t>in both the modes. </a:t>
            </a:r>
          </a:p>
          <a:p>
            <a:pPr algn="just">
              <a:buNone/>
            </a:pPr>
            <a:endParaRPr lang="en-AU" sz="2000" dirty="0">
              <a:latin typeface="Times New Roman" pitchFamily="18" charset="0"/>
              <a:cs typeface="Times New Roman" pitchFamily="18" charset="0"/>
            </a:endParaRPr>
          </a:p>
          <a:p>
            <a:pPr algn="just">
              <a:buFont typeface="Wingdings" pitchFamily="2" charset="2"/>
              <a:buChar char="Ø"/>
            </a:pPr>
            <a:r>
              <a:rPr lang="en-AU" sz="2000" dirty="0">
                <a:latin typeface="Times New Roman" pitchFamily="18" charset="0"/>
                <a:cs typeface="Times New Roman" pitchFamily="18" charset="0"/>
              </a:rPr>
              <a:t>The fundamental Phc has one PBG in the TM mode and </a:t>
            </a:r>
            <a:r>
              <a:rPr lang="en-AU" sz="2000" dirty="0" smtClean="0">
                <a:latin typeface="Times New Roman" pitchFamily="18" charset="0"/>
                <a:cs typeface="Times New Roman" pitchFamily="18" charset="0"/>
              </a:rPr>
              <a:t>one PBG </a:t>
            </a:r>
            <a:r>
              <a:rPr lang="en-AU" sz="2000" dirty="0">
                <a:latin typeface="Times New Roman" pitchFamily="18" charset="0"/>
                <a:cs typeface="Times New Roman" pitchFamily="18" charset="0"/>
              </a:rPr>
              <a:t>in TE mode. </a:t>
            </a:r>
            <a:r>
              <a:rPr lang="en-AU" sz="2000" dirty="0" smtClean="0">
                <a:latin typeface="Times New Roman" pitchFamily="18" charset="0"/>
                <a:cs typeface="Times New Roman" pitchFamily="18" charset="0"/>
              </a:rPr>
              <a:t>The PBG </a:t>
            </a:r>
            <a:r>
              <a:rPr lang="en-AU" sz="2000" dirty="0">
                <a:latin typeface="Times New Roman" pitchFamily="18" charset="0"/>
                <a:cs typeface="Times New Roman" pitchFamily="18" charset="0"/>
              </a:rPr>
              <a:t>in the TE mode </a:t>
            </a:r>
            <a:r>
              <a:rPr lang="en-AU" sz="2000" dirty="0" smtClean="0">
                <a:latin typeface="Times New Roman" pitchFamily="18" charset="0"/>
                <a:cs typeface="Times New Roman" pitchFamily="18" charset="0"/>
              </a:rPr>
              <a:t>is </a:t>
            </a:r>
            <a:r>
              <a:rPr lang="en-AU" sz="2000" dirty="0">
                <a:latin typeface="Times New Roman" pitchFamily="18" charset="0"/>
                <a:cs typeface="Times New Roman" pitchFamily="18" charset="0"/>
              </a:rPr>
              <a:t>neglected as their band gap is very small and narrow. But </a:t>
            </a:r>
            <a:r>
              <a:rPr lang="en-AU" sz="2000" dirty="0" smtClean="0">
                <a:latin typeface="Times New Roman" pitchFamily="18" charset="0"/>
                <a:cs typeface="Times New Roman" pitchFamily="18" charset="0"/>
              </a:rPr>
              <a:t>PBG </a:t>
            </a:r>
            <a:r>
              <a:rPr lang="en-AU" sz="2000" dirty="0">
                <a:latin typeface="Times New Roman" pitchFamily="18" charset="0"/>
                <a:cs typeface="Times New Roman" pitchFamily="18" charset="0"/>
              </a:rPr>
              <a:t>in </a:t>
            </a:r>
            <a:r>
              <a:rPr lang="en-AU" sz="2000" dirty="0" smtClean="0">
                <a:latin typeface="Times New Roman" pitchFamily="18" charset="0"/>
                <a:cs typeface="Times New Roman" pitchFamily="18" charset="0"/>
              </a:rPr>
              <a:t>TM </a:t>
            </a:r>
            <a:r>
              <a:rPr lang="en-AU" sz="2000" dirty="0">
                <a:latin typeface="Times New Roman" pitchFamily="18" charset="0"/>
                <a:cs typeface="Times New Roman" pitchFamily="18" charset="0"/>
              </a:rPr>
              <a:t>mode has wider wavelength and they are suitable for designing the logic gates. </a:t>
            </a:r>
          </a:p>
          <a:p>
            <a:pPr algn="just">
              <a:buNone/>
            </a:pPr>
            <a:endParaRPr lang="en-AU" sz="2000" dirty="0">
              <a:latin typeface="Times New Roman" pitchFamily="18" charset="0"/>
              <a:cs typeface="Times New Roman" pitchFamily="18" charset="0"/>
            </a:endParaRPr>
          </a:p>
          <a:p>
            <a:pPr algn="just">
              <a:buFont typeface="Wingdings" pitchFamily="2" charset="2"/>
              <a:buChar char="Ø"/>
            </a:pPr>
            <a:r>
              <a:rPr lang="en-AU" sz="2000" dirty="0">
                <a:latin typeface="Times New Roman" pitchFamily="18" charset="0"/>
                <a:cs typeface="Times New Roman" pitchFamily="18" charset="0"/>
              </a:rPr>
              <a:t>The frequency range of this PBG is at 0.27558&lt;a/</a:t>
            </a:r>
            <a:r>
              <a:rPr lang="en-AU" sz="2000" dirty="0">
                <a:latin typeface="Times New Roman" pitchFamily="18" charset="0"/>
                <a:cs typeface="Times New Roman" pitchFamily="18" charset="0"/>
                <a:sym typeface="Symbol"/>
              </a:rPr>
              <a:t></a:t>
            </a:r>
            <a:r>
              <a:rPr lang="en-AU" sz="2000" dirty="0">
                <a:latin typeface="Times New Roman" pitchFamily="18" charset="0"/>
                <a:cs typeface="Times New Roman" pitchFamily="18" charset="0"/>
              </a:rPr>
              <a:t>&lt;0.4465 which is equal to the wavelength range of 1298nm&lt;</a:t>
            </a:r>
            <a:r>
              <a:rPr lang="en-AU" sz="2000" dirty="0">
                <a:latin typeface="Times New Roman" pitchFamily="18" charset="0"/>
                <a:cs typeface="Times New Roman" pitchFamily="18" charset="0"/>
                <a:sym typeface="Symbol"/>
              </a:rPr>
              <a:t></a:t>
            </a:r>
            <a:r>
              <a:rPr lang="en-AU" sz="2000" dirty="0">
                <a:latin typeface="Times New Roman" pitchFamily="18" charset="0"/>
                <a:cs typeface="Times New Roman" pitchFamily="18" charset="0"/>
              </a:rPr>
              <a:t>&lt;2104 where ‘a’ is 580nm.</a:t>
            </a:r>
          </a:p>
          <a:p>
            <a:pPr algn="just">
              <a:buNone/>
            </a:pPr>
            <a:endParaRPr lang="en-AU" sz="2000" dirty="0">
              <a:latin typeface="Times New Roman" pitchFamily="18" charset="0"/>
              <a:cs typeface="Times New Roman" pitchFamily="18" charset="0"/>
            </a:endParaRPr>
          </a:p>
          <a:p>
            <a:pPr algn="just">
              <a:buFont typeface="Wingdings" pitchFamily="2" charset="2"/>
              <a:buChar char="Ø"/>
            </a:pPr>
            <a:r>
              <a:rPr lang="en-AU" sz="2000" dirty="0">
                <a:latin typeface="Times New Roman" pitchFamily="18" charset="0"/>
                <a:cs typeface="Times New Roman" pitchFamily="18" charset="0"/>
              </a:rPr>
              <a:t>The operating wavelength for this structure is 1550nm.</a:t>
            </a:r>
            <a:endParaRPr lang="en-US" sz="2000" dirty="0">
              <a:latin typeface="Times New Roman" pitchFamily="18" charset="0"/>
              <a:cs typeface="Times New Roman" pitchFamily="18" charset="0"/>
            </a:endParaRPr>
          </a:p>
        </p:txBody>
      </p:sp>
      <p:sp>
        <p:nvSpPr>
          <p:cNvPr id="4" name="TextBox 3"/>
          <p:cNvSpPr txBox="1"/>
          <p:nvPr/>
        </p:nvSpPr>
        <p:spPr>
          <a:xfrm>
            <a:off x="0" y="251937"/>
            <a:ext cx="9144000" cy="584775"/>
          </a:xfrm>
          <a:prstGeom prst="rect">
            <a:avLst/>
          </a:prstGeom>
          <a:noFill/>
        </p:spPr>
        <p:txBody>
          <a:bodyPr wrap="square" rtlCol="0">
            <a:spAutoFit/>
          </a:bodyPr>
          <a:lstStyle/>
          <a:p>
            <a:pPr algn="ctr"/>
            <a:r>
              <a:rPr lang="en-US" sz="3200" b="1" i="1" dirty="0">
                <a:solidFill>
                  <a:srgbClr val="002060"/>
                </a:solidFill>
                <a:latin typeface="Times New Roman" pitchFamily="18" charset="0"/>
                <a:cs typeface="Times New Roman" pitchFamily="18" charset="0"/>
              </a:rPr>
              <a:t>Proposed structure (contd..)</a:t>
            </a:r>
          </a:p>
        </p:txBody>
      </p:sp>
    </p:spTree>
    <p:extLst>
      <p:ext uri="{BB962C8B-B14F-4D97-AF65-F5344CB8AC3E}">
        <p14:creationId xmlns:p14="http://schemas.microsoft.com/office/powerpoint/2010/main" xmlns="" val="1622812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latin typeface="Times New Roman" pitchFamily="18" charset="0"/>
                <a:cs typeface="Times New Roman" pitchFamily="18" charset="0"/>
              </a:rPr>
              <a:t>Optical </a:t>
            </a:r>
            <a:r>
              <a:rPr lang="en-US" sz="3600" b="1" dirty="0" smtClean="0">
                <a:solidFill>
                  <a:srgbClr val="C00000"/>
                </a:solidFill>
                <a:latin typeface="Times New Roman" pitchFamily="18" charset="0"/>
                <a:cs typeface="Times New Roman" pitchFamily="18" charset="0"/>
              </a:rPr>
              <a:t>SR Flip Flop</a:t>
            </a:r>
            <a:endParaRPr lang="en-US" sz="3600" b="1" dirty="0">
              <a:solidFill>
                <a:srgbClr val="C0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9465" y="1916832"/>
            <a:ext cx="8405232" cy="4829649"/>
          </a:xfrm>
          <a:prstGeom prst="rect">
            <a:avLst/>
          </a:prstGeom>
        </p:spPr>
      </p:pic>
    </p:spTree>
    <p:extLst>
      <p:ext uri="{BB962C8B-B14F-4D97-AF65-F5344CB8AC3E}">
        <p14:creationId xmlns:p14="http://schemas.microsoft.com/office/powerpoint/2010/main" xmlns="" val="2962823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88527" y="2692075"/>
            <a:ext cx="685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itchFamily="18" charset="0"/>
                <a:cs typeface="Times New Roman" pitchFamily="18" charset="0"/>
              </a:rPr>
              <a:t>(a)</a:t>
            </a:r>
          </a:p>
        </p:txBody>
      </p:sp>
      <p:sp>
        <p:nvSpPr>
          <p:cNvPr id="7" name="TextBox 7"/>
          <p:cNvSpPr txBox="1"/>
          <p:nvPr/>
        </p:nvSpPr>
        <p:spPr>
          <a:xfrm>
            <a:off x="5962654" y="2715597"/>
            <a:ext cx="45905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itchFamily="18" charset="0"/>
                <a:cs typeface="Times New Roman" pitchFamily="18" charset="0"/>
              </a:rPr>
              <a:t>(b)</a:t>
            </a:r>
          </a:p>
        </p:txBody>
      </p:sp>
      <p:sp>
        <p:nvSpPr>
          <p:cNvPr id="10" name="TextBox 9"/>
          <p:cNvSpPr txBox="1"/>
          <p:nvPr/>
        </p:nvSpPr>
        <p:spPr>
          <a:xfrm>
            <a:off x="3890536" y="5818021"/>
            <a:ext cx="3672408" cy="369332"/>
          </a:xfrm>
          <a:prstGeom prst="rect">
            <a:avLst/>
          </a:prstGeom>
          <a:noFill/>
        </p:spPr>
        <p:txBody>
          <a:bodyPr wrap="square" rtlCol="0">
            <a:spAutoFit/>
          </a:bodyPr>
          <a:lstStyle/>
          <a:p>
            <a:r>
              <a:rPr lang="en-US" dirty="0" err="1" smtClean="0"/>
              <a:t>cT</a:t>
            </a:r>
            <a:r>
              <a:rPr lang="en-US" dirty="0" smtClean="0"/>
              <a:t> (</a:t>
            </a:r>
            <a:r>
              <a:rPr lang="en-US" dirty="0" err="1" smtClean="0"/>
              <a:t>uM</a:t>
            </a:r>
            <a:r>
              <a:rPr lang="en-US" dirty="0" smtClean="0"/>
              <a:t>)</a:t>
            </a:r>
            <a:endParaRPr lang="en-US" dirty="0"/>
          </a:p>
        </p:txBody>
      </p:sp>
      <p:sp>
        <p:nvSpPr>
          <p:cNvPr id="18" name="TextBox 17"/>
          <p:cNvSpPr txBox="1"/>
          <p:nvPr/>
        </p:nvSpPr>
        <p:spPr>
          <a:xfrm>
            <a:off x="683568" y="548680"/>
            <a:ext cx="3095719" cy="369332"/>
          </a:xfrm>
          <a:prstGeom prst="rect">
            <a:avLst/>
          </a:prstGeom>
          <a:noFill/>
        </p:spPr>
        <p:txBody>
          <a:bodyPr wrap="none" rtlCol="0">
            <a:spAutoFit/>
          </a:bodyPr>
          <a:lstStyle/>
          <a:p>
            <a:r>
              <a:rPr lang="en-US" b="1" dirty="0">
                <a:latin typeface="Times New Roman" pitchFamily="18" charset="0"/>
                <a:cs typeface="Times New Roman" pitchFamily="18" charset="0"/>
              </a:rPr>
              <a:t>Field Distribution </a:t>
            </a:r>
            <a:r>
              <a:rPr lang="en-US" b="1" dirty="0" smtClean="0">
                <a:latin typeface="Times New Roman" pitchFamily="18" charset="0"/>
                <a:cs typeface="Times New Roman" pitchFamily="18" charset="0"/>
              </a:rPr>
              <a:t>of SR gate</a:t>
            </a:r>
            <a:r>
              <a:rPr lang="en-US" b="1" dirty="0">
                <a:latin typeface="Times New Roman" pitchFamily="18" charset="0"/>
                <a:cs typeface="Times New Roman" pitchFamily="18" charset="0"/>
              </a:rPr>
              <a:t>:</a:t>
            </a:r>
          </a:p>
        </p:txBody>
      </p:sp>
      <p:sp>
        <p:nvSpPr>
          <p:cNvPr id="21" name="TextBox 20"/>
          <p:cNvSpPr txBox="1"/>
          <p:nvPr/>
        </p:nvSpPr>
        <p:spPr>
          <a:xfrm>
            <a:off x="683568" y="3054151"/>
            <a:ext cx="3206968" cy="400110"/>
          </a:xfrm>
          <a:prstGeom prst="rect">
            <a:avLst/>
          </a:prstGeom>
          <a:noFill/>
        </p:spPr>
        <p:txBody>
          <a:bodyPr wrap="none" rtlCol="0">
            <a:spAutoFit/>
          </a:bodyPr>
          <a:lstStyle/>
          <a:p>
            <a:r>
              <a:rPr lang="en-US" b="1" dirty="0">
                <a:latin typeface="Times New Roman" pitchFamily="18" charset="0"/>
                <a:cs typeface="Times New Roman" pitchFamily="18" charset="0"/>
              </a:rPr>
              <a:t>Output power of </a:t>
            </a:r>
            <a:r>
              <a:rPr lang="en-US" b="1" dirty="0" smtClean="0">
                <a:latin typeface="Times New Roman" pitchFamily="18" charset="0"/>
                <a:cs typeface="Times New Roman" pitchFamily="18" charset="0"/>
              </a:rPr>
              <a:t>SR Flip Flop</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3" name="Picture 2"/>
          <p:cNvPicPr>
            <a:picLocks noChangeAspect="1"/>
          </p:cNvPicPr>
          <p:nvPr/>
        </p:nvPicPr>
        <p:blipFill>
          <a:blip r:embed="rId2" cstate="print"/>
          <a:stretch>
            <a:fillRect/>
          </a:stretch>
        </p:blipFill>
        <p:spPr>
          <a:xfrm>
            <a:off x="537925" y="935280"/>
            <a:ext cx="3242146" cy="1848827"/>
          </a:xfrm>
          <a:prstGeom prst="rect">
            <a:avLst/>
          </a:prstGeom>
        </p:spPr>
      </p:pic>
      <p:pic>
        <p:nvPicPr>
          <p:cNvPr id="17" name="Picture 16"/>
          <p:cNvPicPr>
            <a:picLocks noChangeAspect="1"/>
          </p:cNvPicPr>
          <p:nvPr/>
        </p:nvPicPr>
        <p:blipFill>
          <a:blip r:embed="rId3"/>
          <a:stretch>
            <a:fillRect/>
          </a:stretch>
        </p:blipFill>
        <p:spPr>
          <a:xfrm>
            <a:off x="4427984" y="874980"/>
            <a:ext cx="3528392" cy="1817095"/>
          </a:xfrm>
          <a:prstGeom prst="rect">
            <a:avLst/>
          </a:prstGeom>
        </p:spPr>
      </p:pic>
      <p:pic>
        <p:nvPicPr>
          <p:cNvPr id="19" name="Picture 18"/>
          <p:cNvPicPr>
            <a:picLocks noChangeAspect="1"/>
          </p:cNvPicPr>
          <p:nvPr/>
        </p:nvPicPr>
        <p:blipFill>
          <a:blip r:embed="rId4"/>
          <a:stretch>
            <a:fillRect/>
          </a:stretch>
        </p:blipFill>
        <p:spPr>
          <a:xfrm>
            <a:off x="0" y="3908358"/>
            <a:ext cx="8991166" cy="1824898"/>
          </a:xfrm>
          <a:prstGeom prst="rect">
            <a:avLst/>
          </a:prstGeom>
        </p:spPr>
      </p:pic>
    </p:spTree>
    <p:extLst>
      <p:ext uri="{BB962C8B-B14F-4D97-AF65-F5344CB8AC3E}">
        <p14:creationId xmlns:p14="http://schemas.microsoft.com/office/powerpoint/2010/main" xmlns="" val="704569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1219200"/>
          </a:xfrm>
        </p:spPr>
        <p:txBody>
          <a:bodyPr>
            <a:noAutofit/>
          </a:bodyPr>
          <a:lstStyle/>
          <a:p>
            <a:pPr algn="l"/>
            <a:r>
              <a:rPr lang="en-US" sz="2600" b="1" dirty="0" smtClean="0">
                <a:solidFill>
                  <a:srgbClr val="C00000"/>
                </a:solidFill>
                <a:latin typeface="Times New Roman" pitchFamily="18" charset="0"/>
                <a:cs typeface="Times New Roman" pitchFamily="18" charset="0"/>
              </a:rPr>
              <a:t/>
            </a:r>
            <a:br>
              <a:rPr lang="en-US" sz="2600" b="1" dirty="0" smtClean="0">
                <a:solidFill>
                  <a:srgbClr val="C00000"/>
                </a:solidFill>
                <a:latin typeface="Times New Roman" pitchFamily="18" charset="0"/>
                <a:cs typeface="Times New Roman" pitchFamily="18" charset="0"/>
              </a:rPr>
            </a:br>
            <a:r>
              <a:rPr lang="en-US" sz="2600" b="1" dirty="0" smtClean="0">
                <a:solidFill>
                  <a:srgbClr val="C00000"/>
                </a:solidFill>
                <a:latin typeface="Times New Roman" pitchFamily="18" charset="0"/>
                <a:cs typeface="Times New Roman" pitchFamily="18" charset="0"/>
              </a:rPr>
              <a:t>Module-1.3</a:t>
            </a:r>
            <a:br>
              <a:rPr lang="en-US" sz="2600" b="1" dirty="0" smtClean="0">
                <a:solidFill>
                  <a:srgbClr val="C00000"/>
                </a:solidFill>
                <a:latin typeface="Times New Roman" pitchFamily="18" charset="0"/>
                <a:cs typeface="Times New Roman" pitchFamily="18" charset="0"/>
              </a:rPr>
            </a:br>
            <a:r>
              <a:rPr lang="en-US" sz="2600" b="1" dirty="0" smtClean="0">
                <a:solidFill>
                  <a:srgbClr val="C00000"/>
                </a:solidFill>
                <a:latin typeface="Times New Roman" pitchFamily="18" charset="0"/>
                <a:cs typeface="Times New Roman" pitchFamily="18" charset="0"/>
              </a:rPr>
              <a:t>Proposed Logic circuit of  </a:t>
            </a:r>
            <a:r>
              <a:rPr lang="en-US" sz="2800" b="1" dirty="0" smtClean="0">
                <a:solidFill>
                  <a:srgbClr val="C00000"/>
                </a:solidFill>
                <a:latin typeface="Times New Roman" pitchFamily="18" charset="0"/>
                <a:cs typeface="Times New Roman" pitchFamily="18" charset="0"/>
              </a:rPr>
              <a:t>DECODER</a:t>
            </a:r>
            <a:r>
              <a:rPr lang="en-US" sz="2600" b="1" dirty="0" smtClean="0">
                <a:solidFill>
                  <a:srgbClr val="C00000"/>
                </a:solidFill>
                <a:latin typeface="Times New Roman" pitchFamily="18" charset="0"/>
                <a:cs typeface="Times New Roman" pitchFamily="18" charset="0"/>
              </a:rPr>
              <a:t/>
            </a:r>
            <a:br>
              <a:rPr lang="en-US" sz="2600" b="1" dirty="0" smtClean="0">
                <a:solidFill>
                  <a:srgbClr val="C00000"/>
                </a:solidFill>
                <a:latin typeface="Times New Roman" pitchFamily="18" charset="0"/>
                <a:cs typeface="Times New Roman" pitchFamily="18" charset="0"/>
              </a:rPr>
            </a:br>
            <a:r>
              <a:rPr lang="en-IN" sz="2600" dirty="0" smtClean="0"/>
              <a:t/>
            </a:r>
            <a:br>
              <a:rPr lang="en-IN" sz="2600" dirty="0" smtClean="0"/>
            </a:br>
            <a:endParaRPr lang="en-US" sz="2600" dirty="0"/>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63213" y="1600200"/>
            <a:ext cx="7217574" cy="4525963"/>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519" y="126478"/>
            <a:ext cx="7886700" cy="2578087"/>
          </a:xfrm>
        </p:spPr>
        <p:txBody>
          <a:bodyPr>
            <a:normAutofit lnSpcReduction="10000"/>
          </a:bodyPr>
          <a:lstStyle/>
          <a:p>
            <a:pPr marL="0" indent="0">
              <a:buNone/>
            </a:pPr>
            <a:r>
              <a:rPr lang="en-US" sz="2400" dirty="0" smtClean="0"/>
              <a:t> </a:t>
            </a:r>
            <a:r>
              <a:rPr lang="en-US" sz="2400" dirty="0"/>
              <a:t>Before proceeding the deign procedure of the proposed structure we should inspect, whether the fundamental structure has suitable photonic band gap (PBG) according to our goals. For this purpose using plain wave expansion (PWE) method  and with the aid of </a:t>
            </a:r>
            <a:r>
              <a:rPr lang="en-US" sz="2400" dirty="0" err="1"/>
              <a:t>Bandsolve</a:t>
            </a:r>
            <a:r>
              <a:rPr lang="en-US" sz="2400" dirty="0"/>
              <a:t> toolbox of </a:t>
            </a:r>
            <a:r>
              <a:rPr lang="en-US" sz="2400" dirty="0" err="1"/>
              <a:t>RSoft</a:t>
            </a:r>
            <a:r>
              <a:rPr lang="en-US" sz="2400" dirty="0"/>
              <a:t> photonic CAD software, the band structure diagram of the fundamental </a:t>
            </a:r>
            <a:r>
              <a:rPr lang="en-US" sz="2400" dirty="0" err="1"/>
              <a:t>PhC</a:t>
            </a:r>
            <a:r>
              <a:rPr lang="en-US" sz="2400" dirty="0"/>
              <a:t> structure is obtained</a:t>
            </a:r>
          </a:p>
          <a:p>
            <a:pPr marL="0" indent="0">
              <a:buNone/>
            </a:pPr>
            <a:endParaRPr lang="en-US" dirty="0" smtClean="0"/>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95400" y="2667000"/>
            <a:ext cx="5521778" cy="3619686"/>
          </a:xfrm>
          <a:prstGeom prst="rect">
            <a:avLst/>
          </a:prstGeom>
        </p:spPr>
      </p:pic>
    </p:spTree>
    <p:extLst>
      <p:ext uri="{BB962C8B-B14F-4D97-AF65-F5344CB8AC3E}">
        <p14:creationId xmlns:p14="http://schemas.microsoft.com/office/powerpoint/2010/main" xmlns="" val="2539512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53" y="403763"/>
            <a:ext cx="7886700" cy="1325563"/>
          </a:xfrm>
        </p:spPr>
        <p:txBody>
          <a:bodyPr/>
          <a:lstStyle/>
          <a:p>
            <a:r>
              <a:rPr lang="en-US" dirty="0" smtClean="0"/>
              <a:t> </a:t>
            </a:r>
            <a:endParaRPr lang="en-US" dirty="0"/>
          </a:p>
        </p:txBody>
      </p:sp>
      <p:sp>
        <p:nvSpPr>
          <p:cNvPr id="3" name="Content Placeholder 2"/>
          <p:cNvSpPr>
            <a:spLocks noGrp="1"/>
          </p:cNvSpPr>
          <p:nvPr>
            <p:ph idx="1"/>
          </p:nvPr>
        </p:nvSpPr>
        <p:spPr>
          <a:xfrm>
            <a:off x="203646" y="1066543"/>
            <a:ext cx="7886700" cy="4960770"/>
          </a:xfrm>
        </p:spPr>
        <p:txBody>
          <a:bodyPr>
            <a:normAutofit/>
          </a:bodyPr>
          <a:lstStyle/>
          <a:p>
            <a:endParaRPr lang="en-US" sz="2000" dirty="0" smtClean="0"/>
          </a:p>
          <a:p>
            <a:pPr marL="0" indent="0">
              <a:buNone/>
            </a:pPr>
            <a:r>
              <a:rPr lang="en-US" sz="2000" dirty="0" smtClean="0"/>
              <a:t>  The main sub-structure of the decoder is the resonant ring, which works as an optical power level comparator. The resonant ring was designed such that it has a resonant mode at a particular wavelength. It means that at that particular wavelength the resonant ring will drop the optical waves from BUS into DROP waveguide. </a:t>
            </a:r>
          </a:p>
          <a:p>
            <a:pPr marL="0" indent="0">
              <a:buNone/>
            </a:pPr>
            <a:endParaRPr lang="en-US" sz="2000" dirty="0"/>
          </a:p>
          <a:p>
            <a:pPr marL="0" indent="0">
              <a:buNone/>
            </a:pPr>
            <a:r>
              <a:rPr lang="en-US" sz="2000" dirty="0" smtClean="0"/>
              <a:t>The resonant wavelength of the resonant ring depends on the refractive index of the dielectric rods . According to the Kerr effect, the refractive index of the dielectric rods depend on the power intensity of the optical waves. As a result increasing the power intensity of the input optical waves will shift the resonant mode of the resonator toward higher wavelengths and causes a mismatch between the input optical beam wavelength and the resonant mode of the resonator. Therefore the resonator could not drop the optical beam into DROP waveguide.</a:t>
            </a:r>
          </a:p>
          <a:p>
            <a:pPr marL="0" indent="0">
              <a:buNone/>
            </a:pPr>
            <a:endParaRPr lang="en-US" sz="2000" dirty="0"/>
          </a:p>
        </p:txBody>
      </p:sp>
      <p:sp>
        <p:nvSpPr>
          <p:cNvPr id="6" name="Rectangle 5"/>
          <p:cNvSpPr/>
          <p:nvPr/>
        </p:nvSpPr>
        <p:spPr>
          <a:xfrm>
            <a:off x="2536050" y="303763"/>
            <a:ext cx="4358887" cy="923330"/>
          </a:xfrm>
          <a:prstGeom prst="rect">
            <a:avLst/>
          </a:prstGeom>
          <a:noFill/>
        </p:spPr>
        <p:txBody>
          <a:bodyPr wrap="none" lIns="91440" tIns="45720" rIns="91440" bIns="45720">
            <a:spAutoFit/>
          </a:bodyPr>
          <a:lstStyle/>
          <a:p>
            <a:pPr algn="ctr"/>
            <a:r>
              <a:rPr lang="en-US" sz="5400" b="1" dirty="0" smtClean="0">
                <a:solidFill>
                  <a:srgbClr val="C00000"/>
                </a:solidFill>
                <a:latin typeface="Times New Roman" pitchFamily="18" charset="0"/>
                <a:cs typeface="Times New Roman" pitchFamily="18" charset="0"/>
              </a:rPr>
              <a:t>Resonant ring</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xmlns="" val="2703348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3370"/>
            <a:ext cx="7886700" cy="1325563"/>
          </a:xfrm>
        </p:spPr>
        <p:txBody>
          <a:bodyPr/>
          <a:lstStyle/>
          <a:p>
            <a:r>
              <a:rPr lang="en-US" dirty="0" smtClean="0"/>
              <a:t>                              </a:t>
            </a:r>
            <a:r>
              <a:rPr lang="en-US" sz="4800" b="1" dirty="0" smtClean="0">
                <a:ln w="22225">
                  <a:solidFill>
                    <a:schemeClr val="accent2"/>
                  </a:solidFill>
                  <a:prstDash val="solid"/>
                </a:ln>
                <a:solidFill>
                  <a:schemeClr val="accent2">
                    <a:lumMod val="40000"/>
                    <a:lumOff val="60000"/>
                  </a:schemeClr>
                </a:solidFill>
              </a:rPr>
              <a:t>SIMULATION</a:t>
            </a:r>
            <a:endParaRPr lang="en-US" dirty="0"/>
          </a:p>
        </p:txBody>
      </p:sp>
      <p:sp>
        <p:nvSpPr>
          <p:cNvPr id="4" name="Rectangle 3"/>
          <p:cNvSpPr/>
          <p:nvPr/>
        </p:nvSpPr>
        <p:spPr>
          <a:xfrm>
            <a:off x="338071" y="1486266"/>
            <a:ext cx="3052294" cy="1815882"/>
          </a:xfrm>
          <a:prstGeom prst="rect">
            <a:avLst/>
          </a:prstGeom>
          <a:noFill/>
        </p:spPr>
        <p:txBody>
          <a:bodyPr wrap="square" lIns="91440" tIns="45720" rIns="91440" bIns="45720">
            <a:spAutoFit/>
          </a:bodyPr>
          <a:lstStyle/>
          <a:p>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 = </a:t>
            </a:r>
            <a:r>
              <a:rPr lang="en-US" sz="2800" b="1" dirty="0">
                <a:ln w="9525">
                  <a:solidFill>
                    <a:schemeClr val="bg1"/>
                  </a:solidFill>
                  <a:prstDash val="solid"/>
                </a:ln>
                <a:effectLst>
                  <a:outerShdw blurRad="12700" dist="38100" dir="2700000" algn="tl" rotWithShape="0">
                    <a:schemeClr val="bg1">
                      <a:lumMod val="50000"/>
                    </a:schemeClr>
                  </a:outerShdw>
                </a:effectLst>
              </a:rPr>
              <a:t>Reference/Bias</a:t>
            </a:r>
          </a:p>
          <a:p>
            <a:r>
              <a:rPr lang="en-US" sz="2800" b="1" dirty="0" smtClean="0">
                <a:ln w="9525">
                  <a:solidFill>
                    <a:schemeClr val="bg1"/>
                  </a:solidFill>
                  <a:prstDash val="solid"/>
                </a:ln>
                <a:effectLst>
                  <a:outerShdw blurRad="12700" dist="38100" dir="2700000" algn="tl" rotWithShape="0">
                    <a:schemeClr val="bg1">
                      <a:lumMod val="50000"/>
                    </a:schemeClr>
                  </a:outerShdw>
                </a:effectLst>
              </a:rPr>
              <a:t>B =Input</a:t>
            </a:r>
          </a:p>
          <a:p>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 = Output 2</a:t>
            </a:r>
          </a:p>
          <a:p>
            <a:r>
              <a:rPr lang="en-US" sz="2800" b="1" dirty="0" smtClean="0">
                <a:ln w="9525">
                  <a:solidFill>
                    <a:schemeClr val="bg1"/>
                  </a:solidFill>
                  <a:prstDash val="solid"/>
                </a:ln>
                <a:effectLst>
                  <a:outerShdw blurRad="12700" dist="38100" dir="2700000" algn="tl" rotWithShape="0">
                    <a:schemeClr val="bg1">
                      <a:lumMod val="50000"/>
                    </a:schemeClr>
                  </a:outerShdw>
                </a:effectLst>
              </a:rPr>
              <a:t>D = Output 1</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505643" y="1258955"/>
            <a:ext cx="5204324" cy="4351338"/>
          </a:xfrm>
        </p:spPr>
      </p:pic>
    </p:spTree>
    <p:extLst>
      <p:ext uri="{BB962C8B-B14F-4D97-AF65-F5344CB8AC3E}">
        <p14:creationId xmlns:p14="http://schemas.microsoft.com/office/powerpoint/2010/main" xmlns="" val="1736651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143000"/>
          </a:xfrm>
        </p:spPr>
        <p:txBody>
          <a:bodyPr>
            <a:normAutofit/>
          </a:bodyPr>
          <a:lstStyle/>
          <a:p>
            <a:pPr algn="ctr"/>
            <a:r>
              <a:rPr lang="en-IN" sz="3600" b="1" i="1" dirty="0">
                <a:solidFill>
                  <a:srgbClr val="C00000"/>
                </a:solidFill>
                <a:effectLst/>
                <a:latin typeface="Times New Roman" pitchFamily="18" charset="0"/>
                <a:cs typeface="Times New Roman" pitchFamily="18" charset="0"/>
              </a:rPr>
              <a:t>Objective</a:t>
            </a:r>
          </a:p>
        </p:txBody>
      </p:sp>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000" dirty="0" smtClean="0">
                <a:latin typeface="Times New Roman" pitchFamily="18" charset="0"/>
                <a:cs typeface="Times New Roman" pitchFamily="18" charset="0"/>
              </a:rPr>
              <a:t>     Our objective is to design an all-optical encoder, a flip flop and a decoder on 2 Dimensional photonic crystal with small footprint, good response time and minimal leakage. </a:t>
            </a:r>
          </a:p>
          <a:p>
            <a:pPr algn="just">
              <a:lnSpc>
                <a:spcPct val="150000"/>
              </a:lnSpc>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a:t>
            </a:r>
            <a:r>
              <a:rPr lang="en-US" sz="2000" smtClean="0">
                <a:latin typeface="Times New Roman" pitchFamily="18" charset="0"/>
                <a:cs typeface="Times New Roman" pitchFamily="18" charset="0"/>
              </a:rPr>
              <a:t>this project, </a:t>
            </a:r>
            <a:r>
              <a:rPr lang="en-US" sz="2000" dirty="0" smtClean="0">
                <a:latin typeface="Times New Roman" pitchFamily="18" charset="0"/>
                <a:cs typeface="Times New Roman" pitchFamily="18" charset="0"/>
              </a:rPr>
              <a:t>a basic flip-flop, 4 to 2 Encoder and 2 to 4 Decoder design is proposed using two-dimensional photonic crystal (2D </a:t>
            </a:r>
            <a:r>
              <a:rPr lang="en-US" sz="2000" dirty="0" err="1" smtClean="0">
                <a:latin typeface="Times New Roman" pitchFamily="18" charset="0"/>
                <a:cs typeface="Times New Roman" pitchFamily="18" charset="0"/>
              </a:rPr>
              <a:t>PhC</a:t>
            </a:r>
            <a:r>
              <a:rPr lang="en-US" sz="2000" dirty="0" smtClean="0">
                <a:latin typeface="Times New Roman" pitchFamily="18" charset="0"/>
                <a:cs typeface="Times New Roman" pitchFamily="18" charset="0"/>
              </a:rPr>
              <a:t>). Encoder has four input and two output waveguides as the ports, Decoder has three input(including one reference input) and four output waveguides as the ports, and flip-flop has four input (including two reference inputs) and two output waveguides as the ports.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1355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Case 1 </a:t>
            </a:r>
            <a:br>
              <a:rPr lang="en-US" dirty="0" smtClean="0"/>
            </a:br>
            <a:r>
              <a:rPr lang="en-US" dirty="0" smtClean="0"/>
              <a:t> A = 1 , B = 0</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In this case the optical beam coming from the BIAS port travels toward the resonant ring. The optical power intensity near the resonant ring is less than switching threshold, so the resonant mode of the resonator coincides with the central wavelength of the optical waves and resonator will couple optical beam from the BUS into DROP waveguide. As a result optical beam will reach the D port and turn it ON but the C port will be OFF. Therefore one can summarize that when B is OFF, D is ON and C is OFF.</a:t>
            </a:r>
            <a:endParaRPr lang="en-US" dirty="0"/>
          </a:p>
        </p:txBody>
      </p:sp>
    </p:spTree>
    <p:extLst>
      <p:ext uri="{BB962C8B-B14F-4D97-AF65-F5344CB8AC3E}">
        <p14:creationId xmlns:p14="http://schemas.microsoft.com/office/powerpoint/2010/main" xmlns="" val="2770867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ommy\Pictures\New folder\case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49363" y="838200"/>
            <a:ext cx="6645275" cy="49450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7404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2</a:t>
            </a:r>
            <a:br>
              <a:rPr lang="en-US" dirty="0" smtClean="0"/>
            </a:br>
            <a:r>
              <a:rPr lang="en-US" dirty="0"/>
              <a:t> </a:t>
            </a:r>
            <a:r>
              <a:rPr lang="en-US" dirty="0" smtClean="0"/>
              <a:t>A = 1 , B = 1</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 Both optical beams reach together at the mixing point and due to the identical length of the mixer branches both are in phase, therefore the power intensity will be increased. In this case the optical power intensity near the resonant ring will reach the switching threshold and causes wavelength mismatch between the resonator and optical beams. Consequently the resonator would not drop the optical waves into DROP waveguide and the optical beams would travel toward port C and turn it ON. Therefore one can summarize that when B is ON, D is OFF and C is ON. </a:t>
            </a:r>
            <a:endParaRPr lang="en-US" dirty="0"/>
          </a:p>
        </p:txBody>
      </p:sp>
    </p:spTree>
    <p:extLst>
      <p:ext uri="{BB962C8B-B14F-4D97-AF65-F5344CB8AC3E}">
        <p14:creationId xmlns:p14="http://schemas.microsoft.com/office/powerpoint/2010/main" xmlns="" val="4251722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ommy\Pictures\New folder\CASE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7988" y="331788"/>
            <a:ext cx="8326437" cy="61928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97298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Decoder</a:t>
            </a:r>
            <a:endParaRPr lang="en-US" dirty="0"/>
          </a:p>
        </p:txBody>
      </p:sp>
      <p:pic>
        <p:nvPicPr>
          <p:cNvPr id="4" name="Content Placeholder 3" descr="C:\Users\Tommy\Documents\Arduino\comb43.gif"/>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1981200"/>
            <a:ext cx="7239000" cy="3733800"/>
          </a:xfrm>
          <a:prstGeom prst="rect">
            <a:avLst/>
          </a:prstGeom>
          <a:noFill/>
          <a:ln>
            <a:noFill/>
          </a:ln>
        </p:spPr>
      </p:pic>
    </p:spTree>
    <p:extLst>
      <p:ext uri="{BB962C8B-B14F-4D97-AF65-F5344CB8AC3E}">
        <p14:creationId xmlns:p14="http://schemas.microsoft.com/office/powerpoint/2010/main" xmlns="" val="3890432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Crystal Lattice structure of 2-4 Decoder</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3074" name="Picture 2" descr="H:\8th\baxi.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1" y="1981200"/>
            <a:ext cx="6172200" cy="3962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03271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CASE 1 : When A=0 , B=0</a:t>
            </a:r>
            <a:br>
              <a:rPr lang="en-US" dirty="0"/>
            </a:br>
            <a:r>
              <a:rPr lang="en-US" dirty="0" smtClean="0"/>
              <a:t>(Decoder with no inputs)</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As </a:t>
            </a:r>
            <a:r>
              <a:rPr lang="en-US" dirty="0"/>
              <a:t>we can see that when A=0, B=0 then we have </a:t>
            </a:r>
            <a:r>
              <a:rPr lang="en-US" dirty="0" err="1"/>
              <a:t>Qo</a:t>
            </a:r>
            <a:r>
              <a:rPr lang="en-US" dirty="0"/>
              <a:t>=1 because its monitor value is above 0.5 (shown by </a:t>
            </a:r>
            <a:r>
              <a:rPr lang="en-US" dirty="0" smtClean="0"/>
              <a:t>green </a:t>
            </a:r>
            <a:r>
              <a:rPr lang="en-US" dirty="0"/>
              <a:t>color) and hence is considered 1 in binary)</a:t>
            </a:r>
          </a:p>
          <a:p>
            <a:endParaRPr lang="en-US" dirty="0"/>
          </a:p>
        </p:txBody>
      </p:sp>
      <p:pic>
        <p:nvPicPr>
          <p:cNvPr id="8" name="Picture 7" descr="H:\0451\baxi\baxiINTRO.png"/>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447800"/>
            <a:ext cx="7467600" cy="3810000"/>
          </a:xfrm>
          <a:prstGeom prst="rect">
            <a:avLst/>
          </a:prstGeom>
          <a:noFill/>
          <a:ln>
            <a:noFill/>
          </a:ln>
        </p:spPr>
      </p:pic>
    </p:spTree>
    <p:extLst>
      <p:ext uri="{BB962C8B-B14F-4D97-AF65-F5344CB8AC3E}">
        <p14:creationId xmlns:p14="http://schemas.microsoft.com/office/powerpoint/2010/main" xmlns="" val="3604426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Case 2 : When A=0, B=1</a:t>
            </a:r>
            <a:br>
              <a:rPr lang="en-US" dirty="0"/>
            </a:br>
            <a:r>
              <a:rPr lang="en-US" dirty="0" smtClean="0"/>
              <a:t>(Decoder with one input high)</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As </a:t>
            </a:r>
            <a:r>
              <a:rPr lang="en-US" dirty="0"/>
              <a:t>we can see that when A=0, B=1 then we have Q1=1 because its monitor value is above 0.5 (shown by red color) and hence is considered 1 in binary</a:t>
            </a:r>
          </a:p>
          <a:p>
            <a:endParaRPr lang="en-US" dirty="0"/>
          </a:p>
        </p:txBody>
      </p:sp>
      <p:pic>
        <p:nvPicPr>
          <p:cNvPr id="5" name="Picture 4" descr="H:\0451\baxi\baxi3new.PNG"/>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524000"/>
            <a:ext cx="7162800" cy="3657600"/>
          </a:xfrm>
          <a:prstGeom prst="rect">
            <a:avLst/>
          </a:prstGeom>
          <a:noFill/>
          <a:ln>
            <a:noFill/>
          </a:ln>
        </p:spPr>
      </p:pic>
    </p:spTree>
    <p:extLst>
      <p:ext uri="{BB962C8B-B14F-4D97-AF65-F5344CB8AC3E}">
        <p14:creationId xmlns:p14="http://schemas.microsoft.com/office/powerpoint/2010/main" xmlns="" val="3335088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161" y="381000"/>
            <a:ext cx="8229600" cy="1143000"/>
          </a:xfrm>
        </p:spPr>
        <p:txBody>
          <a:bodyPr>
            <a:normAutofit fontScale="90000"/>
          </a:bodyPr>
          <a:lstStyle/>
          <a:p>
            <a:r>
              <a:rPr lang="en-US" dirty="0"/>
              <a:t>Case 3 : When A=1, </a:t>
            </a:r>
            <a:r>
              <a:rPr lang="en-US" dirty="0" smtClean="0"/>
              <a:t>B=0</a:t>
            </a:r>
            <a:br>
              <a:rPr lang="en-US" dirty="0" smtClean="0"/>
            </a:br>
            <a:r>
              <a:rPr lang="en-US" dirty="0"/>
              <a:t>(Decoder with one input high)</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As </a:t>
            </a:r>
            <a:r>
              <a:rPr lang="en-US" dirty="0"/>
              <a:t>we can see that when A=1, B=0 then we have Q2=1 because its monitor value is above 0.5 (shown by </a:t>
            </a:r>
            <a:r>
              <a:rPr lang="en-US" dirty="0" smtClean="0"/>
              <a:t>dark blue </a:t>
            </a:r>
            <a:r>
              <a:rPr lang="en-US" dirty="0"/>
              <a:t>color) and hence is considered 1 in binary</a:t>
            </a:r>
          </a:p>
          <a:p>
            <a:endParaRPr lang="en-US" dirty="0"/>
          </a:p>
        </p:txBody>
      </p:sp>
      <p:pic>
        <p:nvPicPr>
          <p:cNvPr id="4" name="Picture 3" descr="H:\0451\baxi\baxi2.PNG"/>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752601"/>
            <a:ext cx="7772400" cy="3581400"/>
          </a:xfrm>
          <a:prstGeom prst="rect">
            <a:avLst/>
          </a:prstGeom>
          <a:noFill/>
          <a:ln>
            <a:noFill/>
          </a:ln>
        </p:spPr>
      </p:pic>
    </p:spTree>
    <p:extLst>
      <p:ext uri="{BB962C8B-B14F-4D97-AF65-F5344CB8AC3E}">
        <p14:creationId xmlns:p14="http://schemas.microsoft.com/office/powerpoint/2010/main" xmlns="" val="3381151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Case 4 : When A=1, B=1</a:t>
            </a:r>
            <a:br>
              <a:rPr lang="en-US" dirty="0"/>
            </a:br>
            <a:r>
              <a:rPr lang="en-US" dirty="0" smtClean="0"/>
              <a:t>(Decoder with two inputs)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As </a:t>
            </a:r>
            <a:r>
              <a:rPr lang="en-US" dirty="0"/>
              <a:t>we can see that when A=1, B=1 then we have Q3=1 because its monitor value is above 0.5  and hence is considered 1 in binary</a:t>
            </a:r>
          </a:p>
          <a:p>
            <a:endParaRPr lang="en-US" dirty="0"/>
          </a:p>
        </p:txBody>
      </p:sp>
      <p:pic>
        <p:nvPicPr>
          <p:cNvPr id="4" name="Picture 3" descr="H:\0451\baxi\baxi4newer.PNG"/>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1447801"/>
            <a:ext cx="7162800" cy="3505199"/>
          </a:xfrm>
          <a:prstGeom prst="rect">
            <a:avLst/>
          </a:prstGeom>
          <a:noFill/>
          <a:ln>
            <a:noFill/>
          </a:ln>
        </p:spPr>
      </p:pic>
    </p:spTree>
    <p:extLst>
      <p:ext uri="{BB962C8B-B14F-4D97-AF65-F5344CB8AC3E}">
        <p14:creationId xmlns:p14="http://schemas.microsoft.com/office/powerpoint/2010/main" xmlns="" val="311509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9632"/>
          </a:xfrm>
        </p:spPr>
        <p:txBody>
          <a:bodyPr>
            <a:normAutofit/>
          </a:bodyPr>
          <a:lstStyle/>
          <a:p>
            <a:pPr algn="ctr"/>
            <a:r>
              <a:rPr lang="en-IN" sz="3600" b="1" i="1" dirty="0">
                <a:solidFill>
                  <a:srgbClr val="C00000"/>
                </a:solidFill>
                <a:effectLst/>
                <a:latin typeface="Times New Roman" pitchFamily="18" charset="0"/>
                <a:cs typeface="Times New Roman" pitchFamily="18" charset="0"/>
              </a:rPr>
              <a:t>Introduction</a:t>
            </a:r>
          </a:p>
        </p:txBody>
      </p:sp>
      <p:sp>
        <p:nvSpPr>
          <p:cNvPr id="3" name="Content Placeholder 2"/>
          <p:cNvSpPr>
            <a:spLocks noGrp="1"/>
          </p:cNvSpPr>
          <p:nvPr>
            <p:ph idx="1"/>
          </p:nvPr>
        </p:nvSpPr>
        <p:spPr>
          <a:xfrm>
            <a:off x="0" y="1268760"/>
            <a:ext cx="9144000" cy="5046186"/>
          </a:xfrm>
        </p:spPr>
        <p:txBody>
          <a:bodyPr>
            <a:normAutofit lnSpcReduction="10000"/>
          </a:bodyPr>
          <a:lstStyle/>
          <a:p>
            <a:pPr algn="just">
              <a:lnSpc>
                <a:spcPct val="150000"/>
              </a:lnSpc>
              <a:buFont typeface="Wingdings" pitchFamily="2" charset="2"/>
              <a:buChar char="Ø"/>
            </a:pPr>
            <a:r>
              <a:rPr lang="en-IN" sz="2000" dirty="0">
                <a:latin typeface="Times New Roman" pitchFamily="18" charset="0"/>
                <a:cs typeface="Times New Roman" pitchFamily="18" charset="0"/>
              </a:rPr>
              <a:t>In recent years , optical logic </a:t>
            </a:r>
            <a:r>
              <a:rPr lang="en-IN" sz="2000" dirty="0" smtClean="0">
                <a:latin typeface="Times New Roman" pitchFamily="18" charset="0"/>
                <a:cs typeface="Times New Roman" pitchFamily="18" charset="0"/>
              </a:rPr>
              <a:t>circuits </a:t>
            </a:r>
            <a:r>
              <a:rPr lang="en-IN" sz="2000" dirty="0">
                <a:latin typeface="Times New Roman" pitchFamily="18" charset="0"/>
                <a:cs typeface="Times New Roman" pitchFamily="18" charset="0"/>
              </a:rPr>
              <a:t>have been attracting wide attention because of their potential application in fields of optical computing systems, optical signal processing and optical interconnection networks.</a:t>
            </a:r>
          </a:p>
          <a:p>
            <a:pPr algn="just">
              <a:lnSpc>
                <a:spcPct val="150000"/>
              </a:lnSpc>
            </a:pPr>
            <a:endParaRPr lang="en-IN" sz="2000" dirty="0">
              <a:latin typeface="Times New Roman" pitchFamily="18" charset="0"/>
              <a:cs typeface="Times New Roman" pitchFamily="18" charset="0"/>
            </a:endParaRPr>
          </a:p>
          <a:p>
            <a:pPr algn="just">
              <a:lnSpc>
                <a:spcPct val="150000"/>
              </a:lnSpc>
              <a:buFont typeface="Wingdings" pitchFamily="2" charset="2"/>
              <a:buChar char="Ø"/>
            </a:pPr>
            <a:r>
              <a:rPr lang="en-IN" sz="2000" dirty="0">
                <a:latin typeface="Times New Roman" pitchFamily="18" charset="0"/>
                <a:cs typeface="Times New Roman" pitchFamily="18" charset="0"/>
              </a:rPr>
              <a:t>As the conventional electronic technology would reach its speed limit in computation and communication of information in future, all optical IC have become the most promising alternative to face this problem.</a:t>
            </a:r>
          </a:p>
          <a:p>
            <a:pPr algn="just">
              <a:lnSpc>
                <a:spcPct val="150000"/>
              </a:lnSpc>
            </a:pPr>
            <a:endParaRPr lang="en-IN" sz="2000" dirty="0">
              <a:latin typeface="Times New Roman" pitchFamily="18" charset="0"/>
              <a:cs typeface="Times New Roman" pitchFamily="18" charset="0"/>
            </a:endParaRPr>
          </a:p>
          <a:p>
            <a:pPr algn="just">
              <a:lnSpc>
                <a:spcPct val="150000"/>
              </a:lnSpc>
              <a:buFont typeface="Wingdings" pitchFamily="2" charset="2"/>
              <a:buChar char="Ø"/>
            </a:pPr>
            <a:r>
              <a:rPr lang="en-IN" sz="2000" dirty="0" smtClean="0">
                <a:latin typeface="Times New Roman" pitchFamily="18" charset="0"/>
                <a:cs typeface="Times New Roman" pitchFamily="18" charset="0"/>
              </a:rPr>
              <a:t>Optical logic circuits </a:t>
            </a:r>
            <a:r>
              <a:rPr lang="en-IN" sz="2000" dirty="0">
                <a:latin typeface="Times New Roman" pitchFamily="18" charset="0"/>
                <a:cs typeface="Times New Roman" pitchFamily="18" charset="0"/>
              </a:rPr>
              <a:t>have unique ability to control the propagation states of photons with their photonic band gaps provide a perfect platform for the realisation of integrated photonic device. </a:t>
            </a:r>
          </a:p>
        </p:txBody>
      </p:sp>
    </p:spTree>
    <p:extLst>
      <p:ext uri="{BB962C8B-B14F-4D97-AF65-F5344CB8AC3E}">
        <p14:creationId xmlns:p14="http://schemas.microsoft.com/office/powerpoint/2010/main" xmlns="" val="34968218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6721"/>
            <a:ext cx="9144000" cy="761999"/>
          </a:xfrm>
        </p:spPr>
        <p:txBody>
          <a:bodyPr>
            <a:noAutofit/>
          </a:bodyPr>
          <a:lstStyle/>
          <a:p>
            <a:pPr algn="l"/>
            <a:r>
              <a:rPr lang="en-US" sz="3600" b="1" i="1" dirty="0">
                <a:solidFill>
                  <a:srgbClr val="C00000"/>
                </a:solidFill>
                <a:latin typeface="Times New Roman" pitchFamily="18" charset="0"/>
                <a:cs typeface="Times New Roman" pitchFamily="18" charset="0"/>
              </a:rPr>
              <a:t>                                 </a:t>
            </a:r>
            <a:r>
              <a:rPr lang="en-US" sz="3600" b="1" i="1" dirty="0">
                <a:solidFill>
                  <a:srgbClr val="C00000"/>
                </a:solidFill>
                <a:effectLst/>
                <a:latin typeface="Times New Roman" pitchFamily="18" charset="0"/>
                <a:cs typeface="Times New Roman" pitchFamily="18" charset="0"/>
              </a:rPr>
              <a:t>Work Plan</a:t>
            </a:r>
            <a:endParaRPr lang="en-IN" sz="3600" i="1" dirty="0">
              <a:solidFill>
                <a:srgbClr val="C00000"/>
              </a:solidFill>
              <a:effectLst/>
            </a:endParaRPr>
          </a:p>
        </p:txBody>
      </p:sp>
      <p:graphicFrame>
        <p:nvGraphicFramePr>
          <p:cNvPr id="5" name="Table 4"/>
          <p:cNvGraphicFramePr>
            <a:graphicFrameLocks noGrp="1"/>
          </p:cNvGraphicFramePr>
          <p:nvPr>
            <p:extLst>
              <p:ext uri="{D42A27DB-BD31-4B8C-83A1-F6EECF244321}">
                <p14:modId xmlns:p14="http://schemas.microsoft.com/office/powerpoint/2010/main" xmlns="" val="2298828355"/>
              </p:ext>
            </p:extLst>
          </p:nvPr>
        </p:nvGraphicFramePr>
        <p:xfrm>
          <a:off x="0" y="980728"/>
          <a:ext cx="9144000" cy="5877272"/>
        </p:xfrm>
        <a:graphic>
          <a:graphicData uri="http://schemas.openxmlformats.org/drawingml/2006/table">
            <a:tbl>
              <a:tblPr firstRow="1" bandRow="1">
                <a:tableStyleId>{5C22544A-7EE6-4342-B048-85BDC9FD1C3A}</a:tableStyleId>
              </a:tblPr>
              <a:tblGrid>
                <a:gridCol w="1655380">
                  <a:extLst>
                    <a:ext uri="{9D8B030D-6E8A-4147-A177-3AD203B41FA5}">
                      <a16:colId xmlns="" xmlns:a16="http://schemas.microsoft.com/office/drawing/2014/main" val="20000"/>
                    </a:ext>
                  </a:extLst>
                </a:gridCol>
                <a:gridCol w="5912069">
                  <a:extLst>
                    <a:ext uri="{9D8B030D-6E8A-4147-A177-3AD203B41FA5}">
                      <a16:colId xmlns="" xmlns:a16="http://schemas.microsoft.com/office/drawing/2014/main" val="20001"/>
                    </a:ext>
                  </a:extLst>
                </a:gridCol>
                <a:gridCol w="1576551">
                  <a:extLst>
                    <a:ext uri="{9D8B030D-6E8A-4147-A177-3AD203B41FA5}">
                      <a16:colId xmlns="" xmlns:a16="http://schemas.microsoft.com/office/drawing/2014/main" val="20002"/>
                    </a:ext>
                  </a:extLst>
                </a:gridCol>
              </a:tblGrid>
              <a:tr h="574397">
                <a:tc>
                  <a:txBody>
                    <a:bodyPr/>
                    <a:lstStyle/>
                    <a:p>
                      <a:pPr algn="ctr"/>
                      <a:r>
                        <a:rPr lang="en-IN" sz="1700" dirty="0">
                          <a:latin typeface="Times New Roman" pitchFamily="18" charset="0"/>
                          <a:cs typeface="Times New Roman" pitchFamily="18" charset="0"/>
                        </a:rPr>
                        <a:t>Phases</a:t>
                      </a:r>
                    </a:p>
                  </a:txBody>
                  <a:tcPr/>
                </a:tc>
                <a:tc>
                  <a:txBody>
                    <a:bodyPr/>
                    <a:lstStyle/>
                    <a:p>
                      <a:pPr algn="ctr"/>
                      <a:r>
                        <a:rPr lang="en-IN" sz="1700" dirty="0">
                          <a:latin typeface="Times New Roman" pitchFamily="18" charset="0"/>
                          <a:cs typeface="Times New Roman" pitchFamily="18" charset="0"/>
                        </a:rPr>
                        <a:t>RESEARCH TARGETS</a:t>
                      </a:r>
                    </a:p>
                  </a:txBody>
                  <a:tcPr/>
                </a:tc>
                <a:tc>
                  <a:txBody>
                    <a:bodyPr/>
                    <a:lstStyle/>
                    <a:p>
                      <a:pPr algn="ctr"/>
                      <a:r>
                        <a:rPr lang="en-IN" sz="1700" dirty="0">
                          <a:latin typeface="Times New Roman" pitchFamily="18" charset="0"/>
                          <a:cs typeface="Times New Roman" pitchFamily="18" charset="0"/>
                        </a:rPr>
                        <a:t>DURATION</a:t>
                      </a:r>
                    </a:p>
                  </a:txBody>
                  <a:tcPr/>
                </a:tc>
                <a:extLst>
                  <a:ext uri="{0D108BD9-81ED-4DB2-BD59-A6C34878D82A}">
                    <a16:rowId xmlns="" xmlns:a16="http://schemas.microsoft.com/office/drawing/2014/main" val="10000"/>
                  </a:ext>
                </a:extLst>
              </a:tr>
              <a:tr h="2623804">
                <a:tc>
                  <a:txBody>
                    <a:bodyPr/>
                    <a:lstStyle/>
                    <a:p>
                      <a:pPr algn="ctr"/>
                      <a:r>
                        <a:rPr lang="en-IN" sz="1700" dirty="0">
                          <a:latin typeface="Times New Roman" pitchFamily="18" charset="0"/>
                          <a:cs typeface="Times New Roman" pitchFamily="18" charset="0"/>
                        </a:rPr>
                        <a:t> I</a:t>
                      </a:r>
                    </a:p>
                  </a:txBody>
                  <a:tcPr/>
                </a:tc>
                <a:tc>
                  <a:txBody>
                    <a:bodyPr/>
                    <a:lstStyle/>
                    <a:p>
                      <a:pPr marL="285750" indent="-285750" algn="just">
                        <a:lnSpc>
                          <a:spcPct val="150000"/>
                        </a:lnSpc>
                        <a:spcAft>
                          <a:spcPts val="600"/>
                        </a:spcAft>
                        <a:buFont typeface="Arial" pitchFamily="34" charset="0"/>
                        <a:buChar char="•"/>
                      </a:pPr>
                      <a:r>
                        <a:rPr lang="en-IN" sz="1700" dirty="0">
                          <a:latin typeface="Times New Roman" pitchFamily="18" charset="0"/>
                          <a:cs typeface="Times New Roman" pitchFamily="18" charset="0"/>
                        </a:rPr>
                        <a:t>Literature Survey</a:t>
                      </a:r>
                    </a:p>
                    <a:p>
                      <a:pPr marL="285750" indent="-285750" algn="just">
                        <a:lnSpc>
                          <a:spcPct val="150000"/>
                        </a:lnSpc>
                        <a:spcAft>
                          <a:spcPts val="600"/>
                        </a:spcAft>
                        <a:buFont typeface="Arial" pitchFamily="34" charset="0"/>
                        <a:buChar char="•"/>
                      </a:pPr>
                      <a:r>
                        <a:rPr lang="en-IN" sz="1700" dirty="0">
                          <a:latin typeface="Times New Roman" pitchFamily="18" charset="0"/>
                          <a:cs typeface="Times New Roman" pitchFamily="18" charset="0"/>
                        </a:rPr>
                        <a:t>Study of Simulating</a:t>
                      </a:r>
                      <a:r>
                        <a:rPr lang="en-IN" sz="1700" baseline="0" dirty="0">
                          <a:latin typeface="Times New Roman" pitchFamily="18" charset="0"/>
                          <a:cs typeface="Times New Roman" pitchFamily="18" charset="0"/>
                        </a:rPr>
                        <a:t> tool</a:t>
                      </a:r>
                    </a:p>
                    <a:p>
                      <a:pPr marL="285750" indent="-285750" algn="just">
                        <a:lnSpc>
                          <a:spcPct val="150000"/>
                        </a:lnSpc>
                        <a:spcAft>
                          <a:spcPts val="600"/>
                        </a:spcAft>
                        <a:buFont typeface="Arial" pitchFamily="34" charset="0"/>
                        <a:buChar char="•"/>
                      </a:pPr>
                      <a:r>
                        <a:rPr lang="en-IN" sz="1700" baseline="0" dirty="0">
                          <a:latin typeface="Times New Roman" pitchFamily="18" charset="0"/>
                          <a:cs typeface="Times New Roman" pitchFamily="18" charset="0"/>
                        </a:rPr>
                        <a:t>Analysis of existing structures </a:t>
                      </a:r>
                    </a:p>
                    <a:p>
                      <a:pPr marL="285750" indent="-285750" algn="just">
                        <a:spcAft>
                          <a:spcPts val="600"/>
                        </a:spcAft>
                        <a:buFont typeface="Arial" pitchFamily="34" charset="0"/>
                        <a:buChar char="•"/>
                      </a:pPr>
                      <a:r>
                        <a:rPr lang="en-IN" sz="1700" dirty="0">
                          <a:latin typeface="Times New Roman" pitchFamily="18" charset="0"/>
                          <a:cs typeface="Times New Roman" pitchFamily="18" charset="0"/>
                        </a:rPr>
                        <a:t>Modifying</a:t>
                      </a:r>
                      <a:r>
                        <a:rPr lang="en-IN" sz="1700" baseline="0" dirty="0">
                          <a:latin typeface="Times New Roman" pitchFamily="18" charset="0"/>
                          <a:cs typeface="Times New Roman" pitchFamily="18" charset="0"/>
                        </a:rPr>
                        <a:t> the existing structure </a:t>
                      </a:r>
                      <a:endParaRPr lang="en-IN" sz="1700" dirty="0">
                        <a:latin typeface="Times New Roman" pitchFamily="18" charset="0"/>
                        <a:cs typeface="Times New Roman" pitchFamily="18" charset="0"/>
                      </a:endParaRPr>
                    </a:p>
                  </a:txBody>
                  <a:tcPr/>
                </a:tc>
                <a:tc>
                  <a:txBody>
                    <a:bodyPr/>
                    <a:lstStyle/>
                    <a:p>
                      <a:pPr algn="ctr"/>
                      <a:r>
                        <a:rPr lang="en-IN" sz="1700" dirty="0">
                          <a:latin typeface="Times New Roman" pitchFamily="18" charset="0"/>
                          <a:cs typeface="Times New Roman" pitchFamily="18" charset="0"/>
                        </a:rPr>
                        <a:t>1</a:t>
                      </a:r>
                      <a:r>
                        <a:rPr lang="en-IN" sz="1700" dirty="0" smtClean="0">
                          <a:latin typeface="Times New Roman" pitchFamily="18" charset="0"/>
                          <a:cs typeface="Times New Roman" pitchFamily="18" charset="0"/>
                        </a:rPr>
                        <a:t> Month</a:t>
                      </a:r>
                      <a:endParaRPr lang="en-IN" sz="1700" dirty="0">
                        <a:latin typeface="Times New Roman" pitchFamily="18" charset="0"/>
                        <a:cs typeface="Times New Roman" pitchFamily="18" charset="0"/>
                      </a:endParaRPr>
                    </a:p>
                    <a:p>
                      <a:pPr algn="ctr"/>
                      <a:r>
                        <a:rPr lang="en-IN" sz="1700" dirty="0" smtClean="0">
                          <a:latin typeface="Times New Roman" pitchFamily="18" charset="0"/>
                          <a:cs typeface="Times New Roman" pitchFamily="18" charset="0"/>
                        </a:rPr>
                        <a:t>(Dec 2018-Jan 2019)</a:t>
                      </a:r>
                      <a:endParaRPr lang="en-IN" sz="17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679071">
                <a:tc>
                  <a:txBody>
                    <a:bodyPr/>
                    <a:lstStyle/>
                    <a:p>
                      <a:pPr algn="ctr"/>
                      <a:r>
                        <a:rPr lang="en-IN" sz="1700" dirty="0">
                          <a:latin typeface="Times New Roman" pitchFamily="18" charset="0"/>
                          <a:cs typeface="Times New Roman" pitchFamily="18" charset="0"/>
                        </a:rPr>
                        <a:t> II</a:t>
                      </a:r>
                    </a:p>
                  </a:txBody>
                  <a:tcPr/>
                </a:tc>
                <a:tc>
                  <a:txBody>
                    <a:bodyPr/>
                    <a:lstStyle/>
                    <a:p>
                      <a:pPr marL="342900" indent="-342900" algn="just">
                        <a:lnSpc>
                          <a:spcPct val="150000"/>
                        </a:lnSpc>
                        <a:buFont typeface="Arial" pitchFamily="34" charset="0"/>
                        <a:buChar char="•"/>
                      </a:pPr>
                      <a:r>
                        <a:rPr lang="en-IN" sz="1700" dirty="0">
                          <a:latin typeface="Times New Roman" pitchFamily="18" charset="0"/>
                          <a:cs typeface="Times New Roman" pitchFamily="18" charset="0"/>
                        </a:rPr>
                        <a:t>To</a:t>
                      </a:r>
                      <a:r>
                        <a:rPr lang="en-IN" sz="1700" baseline="0" dirty="0">
                          <a:latin typeface="Times New Roman" pitchFamily="18" charset="0"/>
                          <a:cs typeface="Times New Roman" pitchFamily="18" charset="0"/>
                        </a:rPr>
                        <a:t> design </a:t>
                      </a:r>
                      <a:r>
                        <a:rPr lang="en-IN" sz="1700" baseline="0" dirty="0" smtClean="0">
                          <a:latin typeface="Times New Roman" pitchFamily="18" charset="0"/>
                          <a:cs typeface="Times New Roman" pitchFamily="18" charset="0"/>
                        </a:rPr>
                        <a:t>all-optical flip flop, encoder and decoder on </a:t>
                      </a:r>
                      <a:r>
                        <a:rPr lang="en-IN" sz="1700" baseline="0" dirty="0">
                          <a:latin typeface="Times New Roman" pitchFamily="18" charset="0"/>
                          <a:cs typeface="Times New Roman" pitchFamily="18" charset="0"/>
                        </a:rPr>
                        <a:t>2D photonic </a:t>
                      </a:r>
                      <a:r>
                        <a:rPr lang="en-IN" sz="1700" baseline="0" dirty="0" smtClean="0">
                          <a:latin typeface="Times New Roman" pitchFamily="18" charset="0"/>
                          <a:cs typeface="Times New Roman" pitchFamily="18" charset="0"/>
                        </a:rPr>
                        <a:t>crystals.</a:t>
                      </a:r>
                      <a:endParaRPr lang="en-IN" sz="1700" baseline="0" dirty="0">
                        <a:latin typeface="Times New Roman" pitchFamily="18" charset="0"/>
                        <a:cs typeface="Times New Roman" pitchFamily="18" charset="0"/>
                      </a:endParaRPr>
                    </a:p>
                  </a:txBody>
                  <a:tcPr/>
                </a:tc>
                <a:tc>
                  <a:txBody>
                    <a:bodyPr/>
                    <a:lstStyle/>
                    <a:p>
                      <a:pPr algn="ctr"/>
                      <a:r>
                        <a:rPr lang="en-IN" sz="1700" dirty="0">
                          <a:latin typeface="Times New Roman" pitchFamily="18" charset="0"/>
                          <a:cs typeface="Times New Roman" pitchFamily="18" charset="0"/>
                        </a:rPr>
                        <a:t>2</a:t>
                      </a:r>
                      <a:r>
                        <a:rPr lang="en-IN" sz="1700" dirty="0" smtClean="0">
                          <a:latin typeface="Times New Roman" pitchFamily="18" charset="0"/>
                          <a:cs typeface="Times New Roman" pitchFamily="18" charset="0"/>
                        </a:rPr>
                        <a:t> </a:t>
                      </a:r>
                      <a:r>
                        <a:rPr lang="en-IN" sz="1700" dirty="0">
                          <a:latin typeface="Times New Roman" pitchFamily="18" charset="0"/>
                          <a:cs typeface="Times New Roman" pitchFamily="18" charset="0"/>
                        </a:rPr>
                        <a:t>Months</a:t>
                      </a:r>
                    </a:p>
                    <a:p>
                      <a:pPr algn="ctr"/>
                      <a:r>
                        <a:rPr lang="en-IN" sz="1700" dirty="0" smtClean="0">
                          <a:latin typeface="Times New Roman" pitchFamily="18" charset="0"/>
                          <a:cs typeface="Times New Roman" pitchFamily="18" charset="0"/>
                        </a:rPr>
                        <a:t>(Jan 2019-Mar 2019)</a:t>
                      </a:r>
                      <a:endParaRPr lang="en-IN" sz="17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xmlns="" val="28032621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6" y="188640"/>
            <a:ext cx="9133384" cy="761999"/>
          </a:xfrm>
        </p:spPr>
        <p:txBody>
          <a:bodyPr>
            <a:noAutofit/>
          </a:bodyPr>
          <a:lstStyle/>
          <a:p>
            <a:pPr algn="l"/>
            <a:r>
              <a:rPr lang="en-US" sz="3600" b="1" dirty="0">
                <a:solidFill>
                  <a:srgbClr val="FF0000"/>
                </a:solidFill>
                <a:latin typeface="Times New Roman" pitchFamily="18" charset="0"/>
                <a:cs typeface="Times New Roman" pitchFamily="18" charset="0"/>
              </a:rPr>
              <a:t>                              </a:t>
            </a:r>
            <a:r>
              <a:rPr lang="en-US" sz="3600" b="1" i="1" dirty="0">
                <a:solidFill>
                  <a:srgbClr val="C00000"/>
                </a:solidFill>
                <a:effectLst/>
                <a:latin typeface="Times New Roman" pitchFamily="18" charset="0"/>
                <a:cs typeface="Times New Roman" pitchFamily="18" charset="0"/>
              </a:rPr>
              <a:t>Work Plan</a:t>
            </a:r>
            <a:endParaRPr lang="en-IN" sz="3600" i="1" dirty="0">
              <a:solidFill>
                <a:srgbClr val="C00000"/>
              </a:solidFill>
              <a:effectLst/>
            </a:endParaRPr>
          </a:p>
        </p:txBody>
      </p:sp>
      <p:graphicFrame>
        <p:nvGraphicFramePr>
          <p:cNvPr id="5" name="Table 4"/>
          <p:cNvGraphicFramePr>
            <a:graphicFrameLocks noGrp="1"/>
          </p:cNvGraphicFramePr>
          <p:nvPr>
            <p:extLst>
              <p:ext uri="{D42A27DB-BD31-4B8C-83A1-F6EECF244321}">
                <p14:modId xmlns:p14="http://schemas.microsoft.com/office/powerpoint/2010/main" xmlns="" val="2549779769"/>
              </p:ext>
            </p:extLst>
          </p:nvPr>
        </p:nvGraphicFramePr>
        <p:xfrm>
          <a:off x="0" y="980728"/>
          <a:ext cx="9144000" cy="5912722"/>
        </p:xfrm>
        <a:graphic>
          <a:graphicData uri="http://schemas.openxmlformats.org/drawingml/2006/table">
            <a:tbl>
              <a:tblPr firstRow="1" bandRow="1">
                <a:tableStyleId>{5C22544A-7EE6-4342-B048-85BDC9FD1C3A}</a:tableStyleId>
              </a:tblPr>
              <a:tblGrid>
                <a:gridCol w="1655380">
                  <a:extLst>
                    <a:ext uri="{9D8B030D-6E8A-4147-A177-3AD203B41FA5}">
                      <a16:colId xmlns="" xmlns:a16="http://schemas.microsoft.com/office/drawing/2014/main" val="20000"/>
                    </a:ext>
                  </a:extLst>
                </a:gridCol>
                <a:gridCol w="5912068">
                  <a:extLst>
                    <a:ext uri="{9D8B030D-6E8A-4147-A177-3AD203B41FA5}">
                      <a16:colId xmlns="" xmlns:a16="http://schemas.microsoft.com/office/drawing/2014/main" val="20001"/>
                    </a:ext>
                  </a:extLst>
                </a:gridCol>
                <a:gridCol w="1576552">
                  <a:extLst>
                    <a:ext uri="{9D8B030D-6E8A-4147-A177-3AD203B41FA5}">
                      <a16:colId xmlns="" xmlns:a16="http://schemas.microsoft.com/office/drawing/2014/main" val="20002"/>
                    </a:ext>
                  </a:extLst>
                </a:gridCol>
              </a:tblGrid>
              <a:tr h="804991">
                <a:tc>
                  <a:txBody>
                    <a:bodyPr/>
                    <a:lstStyle/>
                    <a:p>
                      <a:pPr algn="ctr"/>
                      <a:r>
                        <a:rPr lang="en-IN" sz="1700" dirty="0">
                          <a:latin typeface="Times New Roman" pitchFamily="18" charset="0"/>
                          <a:cs typeface="Times New Roman" pitchFamily="18" charset="0"/>
                        </a:rPr>
                        <a:t>Phases</a:t>
                      </a:r>
                    </a:p>
                  </a:txBody>
                  <a:tcPr/>
                </a:tc>
                <a:tc>
                  <a:txBody>
                    <a:bodyPr/>
                    <a:lstStyle/>
                    <a:p>
                      <a:pPr algn="ctr"/>
                      <a:r>
                        <a:rPr lang="en-IN" sz="1700" dirty="0">
                          <a:latin typeface="Times New Roman" pitchFamily="18" charset="0"/>
                          <a:cs typeface="Times New Roman" pitchFamily="18" charset="0"/>
                        </a:rPr>
                        <a:t>RESEARCH TARGETS</a:t>
                      </a:r>
                    </a:p>
                  </a:txBody>
                  <a:tcPr/>
                </a:tc>
                <a:tc>
                  <a:txBody>
                    <a:bodyPr/>
                    <a:lstStyle/>
                    <a:p>
                      <a:pPr algn="ctr"/>
                      <a:r>
                        <a:rPr lang="en-IN" sz="1700" dirty="0">
                          <a:latin typeface="Times New Roman" pitchFamily="18" charset="0"/>
                          <a:cs typeface="Times New Roman" pitchFamily="18" charset="0"/>
                        </a:rPr>
                        <a:t>DURATION</a:t>
                      </a:r>
                    </a:p>
                  </a:txBody>
                  <a:tcPr/>
                </a:tc>
                <a:extLst>
                  <a:ext uri="{0D108BD9-81ED-4DB2-BD59-A6C34878D82A}">
                    <a16:rowId xmlns="" xmlns:a16="http://schemas.microsoft.com/office/drawing/2014/main" val="10000"/>
                  </a:ext>
                </a:extLst>
              </a:tr>
              <a:tr h="2252881">
                <a:tc>
                  <a:txBody>
                    <a:bodyPr/>
                    <a:lstStyle/>
                    <a:p>
                      <a:pPr algn="ctr"/>
                      <a:r>
                        <a:rPr lang="en-IN" sz="1700" dirty="0">
                          <a:latin typeface="Times New Roman" pitchFamily="18" charset="0"/>
                          <a:cs typeface="Times New Roman" pitchFamily="18" charset="0"/>
                        </a:rPr>
                        <a:t> III</a:t>
                      </a:r>
                    </a:p>
                  </a:txBody>
                  <a:tcPr/>
                </a:tc>
                <a:tc>
                  <a:txBody>
                    <a:bodyPr/>
                    <a:lstStyle/>
                    <a:p>
                      <a:pPr marL="342900" indent="-342900" algn="just">
                        <a:lnSpc>
                          <a:spcPct val="150000"/>
                        </a:lnSpc>
                        <a:buFont typeface="Arial" pitchFamily="34" charset="0"/>
                        <a:buChar char="•"/>
                      </a:pPr>
                      <a:r>
                        <a:rPr lang="en-IN" sz="1700" dirty="0" smtClean="0">
                          <a:latin typeface="Times New Roman" pitchFamily="18" charset="0"/>
                          <a:cs typeface="Times New Roman" pitchFamily="18" charset="0"/>
                        </a:rPr>
                        <a:t>Interpretation of results and documentation</a:t>
                      </a:r>
                      <a:endParaRPr lang="en-IN" sz="1700" baseline="0" dirty="0">
                        <a:latin typeface="Times New Roman" pitchFamily="18" charset="0"/>
                        <a:cs typeface="Times New Roman" pitchFamily="18" charset="0"/>
                      </a:endParaRPr>
                    </a:p>
                    <a:p>
                      <a:pPr marL="0" indent="0" algn="just">
                        <a:lnSpc>
                          <a:spcPct val="150000"/>
                        </a:lnSpc>
                        <a:buFont typeface="Arial" pitchFamily="34" charset="0"/>
                        <a:buNone/>
                      </a:pPr>
                      <a:endParaRPr lang="en-IN" sz="1700" baseline="0" dirty="0">
                        <a:latin typeface="Times New Roman" pitchFamily="18" charset="0"/>
                        <a:cs typeface="Times New Roman" pitchFamily="18" charset="0"/>
                      </a:endParaRPr>
                    </a:p>
                  </a:txBody>
                  <a:tcPr/>
                </a:tc>
                <a:tc>
                  <a:txBody>
                    <a:bodyPr/>
                    <a:lstStyle/>
                    <a:p>
                      <a:pPr algn="ctr"/>
                      <a:r>
                        <a:rPr lang="en-IN" sz="1700" dirty="0">
                          <a:latin typeface="Times New Roman" pitchFamily="18" charset="0"/>
                          <a:cs typeface="Times New Roman" pitchFamily="18" charset="0"/>
                        </a:rPr>
                        <a:t>1</a:t>
                      </a:r>
                      <a:r>
                        <a:rPr lang="en-IN" sz="1700" dirty="0" smtClean="0">
                          <a:latin typeface="Times New Roman" pitchFamily="18" charset="0"/>
                          <a:cs typeface="Times New Roman" pitchFamily="18" charset="0"/>
                        </a:rPr>
                        <a:t> month</a:t>
                      </a:r>
                      <a:endParaRPr lang="en-IN" sz="1700" dirty="0">
                        <a:latin typeface="Times New Roman" pitchFamily="18" charset="0"/>
                        <a:cs typeface="Times New Roman" pitchFamily="18" charset="0"/>
                      </a:endParaRPr>
                    </a:p>
                    <a:p>
                      <a:pPr algn="ctr"/>
                      <a:r>
                        <a:rPr lang="en-IN" sz="1700" dirty="0">
                          <a:latin typeface="Times New Roman" pitchFamily="18" charset="0"/>
                          <a:cs typeface="Times New Roman" pitchFamily="18" charset="0"/>
                        </a:rPr>
                        <a:t>(Mar </a:t>
                      </a:r>
                      <a:r>
                        <a:rPr lang="en-IN" sz="1700" dirty="0" smtClean="0">
                          <a:latin typeface="Times New Roman" pitchFamily="18" charset="0"/>
                          <a:cs typeface="Times New Roman" pitchFamily="18" charset="0"/>
                        </a:rPr>
                        <a:t>2019-April 2019)</a:t>
                      </a:r>
                      <a:endParaRPr lang="en-IN" sz="17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854850">
                <a:tc>
                  <a:txBody>
                    <a:bodyPr/>
                    <a:lstStyle/>
                    <a:p>
                      <a:pPr algn="ctr"/>
                      <a:endParaRPr lang="en-IN" sz="1700" dirty="0">
                        <a:latin typeface="Times New Roman" pitchFamily="18" charset="0"/>
                        <a:cs typeface="Times New Roman" pitchFamily="18" charset="0"/>
                      </a:endParaRPr>
                    </a:p>
                  </a:txBody>
                  <a:tcPr/>
                </a:tc>
                <a:tc>
                  <a:txBody>
                    <a:bodyPr/>
                    <a:lstStyle/>
                    <a:p>
                      <a:pPr marL="342900" indent="-342900" algn="just">
                        <a:lnSpc>
                          <a:spcPct val="150000"/>
                        </a:lnSpc>
                        <a:buFont typeface="Arial" pitchFamily="34" charset="0"/>
                        <a:buChar char="•"/>
                      </a:pPr>
                      <a:endParaRPr lang="en-IN" sz="1700" baseline="0" dirty="0">
                        <a:latin typeface="Times New Roman" pitchFamily="18" charset="0"/>
                        <a:cs typeface="Times New Roman" pitchFamily="18" charset="0"/>
                      </a:endParaRPr>
                    </a:p>
                  </a:txBody>
                  <a:tcPr/>
                </a:tc>
                <a:tc>
                  <a:txBody>
                    <a:bodyPr/>
                    <a:lstStyle/>
                    <a:p>
                      <a:pPr algn="ctr"/>
                      <a:endParaRPr lang="en-IN" sz="17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xmlns="" val="2728927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Technical Specifications: </a:t>
            </a:r>
            <a:endParaRPr lang="en-US" dirty="0"/>
          </a:p>
        </p:txBody>
      </p:sp>
      <p:pic>
        <p:nvPicPr>
          <p:cNvPr id="4" name="Content Placeholder 3"/>
          <p:cNvPicPr>
            <a:picLocks noGrp="1" noChangeAspect="1"/>
          </p:cNvPicPr>
          <p:nvPr>
            <p:ph idx="1"/>
          </p:nvPr>
        </p:nvPicPr>
        <p:blipFill>
          <a:blip r:embed="rId2"/>
          <a:stretch>
            <a:fillRect/>
          </a:stretch>
        </p:blipFill>
        <p:spPr>
          <a:xfrm>
            <a:off x="686560" y="2514599"/>
            <a:ext cx="7924039" cy="263134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p:spPr>
        <p:txBody>
          <a:bodyPr>
            <a:normAutofit/>
          </a:bodyPr>
          <a:lstStyle/>
          <a:p>
            <a:pPr algn="ctr"/>
            <a:r>
              <a:rPr lang="en-US" sz="4000" b="1" dirty="0">
                <a:solidFill>
                  <a:srgbClr val="C00000"/>
                </a:solidFill>
                <a:effectLst/>
                <a:latin typeface="Times New Roman" pitchFamily="18" charset="0"/>
                <a:cs typeface="Times New Roman" pitchFamily="18" charset="0"/>
              </a:rPr>
              <a:t>References</a:t>
            </a:r>
          </a:p>
        </p:txBody>
      </p:sp>
      <p:sp>
        <p:nvSpPr>
          <p:cNvPr id="3" name="Content Placeholder 2"/>
          <p:cNvSpPr>
            <a:spLocks noGrp="1"/>
          </p:cNvSpPr>
          <p:nvPr>
            <p:ph idx="1"/>
          </p:nvPr>
        </p:nvSpPr>
        <p:spPr>
          <a:xfrm>
            <a:off x="0" y="1124744"/>
            <a:ext cx="9144000" cy="5410200"/>
          </a:xfrm>
        </p:spPr>
        <p:txBody>
          <a:bodyPr>
            <a:normAutofit/>
          </a:bodyPr>
          <a:lstStyle/>
          <a:p>
            <a:pPr algn="just">
              <a:lnSpc>
                <a:spcPct val="150000"/>
              </a:lnSpc>
              <a:buNone/>
            </a:pPr>
            <a:r>
              <a:rPr lang="en-US" sz="1400" dirty="0" smtClean="0">
                <a:latin typeface="Times New Roman" pitchFamily="18" charset="0"/>
                <a:cs typeface="Times New Roman" pitchFamily="18" charset="0"/>
              </a:rPr>
              <a:t>[1</a:t>
            </a:r>
            <a:r>
              <a:rPr lang="en-US" sz="1400" dirty="0">
                <a:latin typeface="Times New Roman" pitchFamily="18" charset="0"/>
                <a:cs typeface="Times New Roman" pitchFamily="18" charset="0"/>
              </a:rPr>
              <a:t>] S. S. </a:t>
            </a:r>
            <a:r>
              <a:rPr lang="en-US" sz="1400" dirty="0" smtClean="0">
                <a:latin typeface="Times New Roman" pitchFamily="18" charset="0"/>
                <a:cs typeface="Times New Roman" pitchFamily="18" charset="0"/>
              </a:rPr>
              <a:t>Zamanian‑Dehkordi, </a:t>
            </a:r>
            <a:r>
              <a:rPr lang="en-US" sz="1400" dirty="0">
                <a:latin typeface="Times New Roman" pitchFamily="18" charset="0"/>
                <a:cs typeface="Times New Roman" pitchFamily="18" charset="0"/>
              </a:rPr>
              <a:t>M. </a:t>
            </a:r>
            <a:r>
              <a:rPr lang="en-US" sz="1400" dirty="0" err="1" smtClean="0">
                <a:latin typeface="Times New Roman" pitchFamily="18" charset="0"/>
                <a:cs typeface="Times New Roman" pitchFamily="18" charset="0"/>
              </a:rPr>
              <a:t>Soroosh</a:t>
            </a:r>
            <a:r>
              <a:rPr lang="en-US" sz="1400" dirty="0">
                <a:latin typeface="Times New Roman" pitchFamily="18" charset="0"/>
                <a:cs typeface="Times New Roman" pitchFamily="18" charset="0"/>
              </a:rPr>
              <a:t>, G. </a:t>
            </a:r>
            <a:r>
              <a:rPr lang="en-US" sz="1400" dirty="0" err="1">
                <a:latin typeface="Times New Roman" pitchFamily="18" charset="0"/>
                <a:cs typeface="Times New Roman" pitchFamily="18" charset="0"/>
              </a:rPr>
              <a:t>Akbarizadeh</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r>
              <a:rPr lang="en-IN" sz="1400" dirty="0">
                <a:latin typeface="Times New Roman" pitchFamily="18" charset="0"/>
                <a:cs typeface="Times New Roman" pitchFamily="18" charset="0"/>
              </a:rPr>
              <a:t>An ultra-fast all-optical RS flip-flop based on nonlinear </a:t>
            </a:r>
            <a:r>
              <a:rPr lang="en-IN" sz="1400" dirty="0" smtClean="0">
                <a:latin typeface="Times New Roman" pitchFamily="18" charset="0"/>
                <a:cs typeface="Times New Roman" pitchFamily="18" charset="0"/>
              </a:rPr>
              <a:t>photonic crystal </a:t>
            </a:r>
            <a:r>
              <a:rPr lang="en-IN" sz="1400" dirty="0">
                <a:latin typeface="Times New Roman" pitchFamily="18" charset="0"/>
                <a:cs typeface="Times New Roman" pitchFamily="18" charset="0"/>
              </a:rPr>
              <a:t>structures</a:t>
            </a:r>
            <a:r>
              <a:rPr lang="en-US"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The Optical Society of Japan 2018</a:t>
            </a:r>
            <a:r>
              <a:rPr lang="en-US" sz="1400" dirty="0" smtClean="0">
                <a:latin typeface="Times New Roman" pitchFamily="18" charset="0"/>
                <a:cs typeface="Times New Roman" pitchFamily="18" charset="0"/>
              </a:rPr>
              <a:t> </a:t>
            </a:r>
          </a:p>
          <a:p>
            <a:pPr algn="just">
              <a:lnSpc>
                <a:spcPct val="150000"/>
              </a:lnSpc>
              <a:buNone/>
            </a:pPr>
            <a:r>
              <a:rPr lang="en-US" sz="1400" dirty="0">
                <a:latin typeface="Times New Roman" pitchFamily="18" charset="0"/>
                <a:cs typeface="Times New Roman" pitchFamily="18" charset="0"/>
              </a:rPr>
              <a:t>[2] Tamer A. </a:t>
            </a:r>
            <a:r>
              <a:rPr lang="en-US" sz="1400" dirty="0" err="1">
                <a:latin typeface="Times New Roman" pitchFamily="18" charset="0"/>
                <a:cs typeface="Times New Roman" pitchFamily="18" charset="0"/>
              </a:rPr>
              <a:t>Moniem</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r>
              <a:rPr lang="en-IN" sz="1400" dirty="0">
                <a:latin typeface="Times New Roman" pitchFamily="18" charset="0"/>
                <a:cs typeface="Times New Roman" pitchFamily="18" charset="0"/>
              </a:rPr>
              <a:t>All-optical S-R flip flop using 2-D photonic crystal</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r>
              <a:rPr lang="en-IN" sz="1400" i="1" dirty="0">
                <a:latin typeface="Times New Roman" pitchFamily="18" charset="0"/>
                <a:cs typeface="Times New Roman" pitchFamily="18" charset="0"/>
              </a:rPr>
              <a:t>Springer </a:t>
            </a:r>
            <a:r>
              <a:rPr lang="en-IN" sz="1400" i="1" dirty="0" err="1">
                <a:latin typeface="Times New Roman" pitchFamily="18" charset="0"/>
                <a:cs typeface="Times New Roman" pitchFamily="18" charset="0"/>
              </a:rPr>
              <a:t>Science+Business</a:t>
            </a:r>
            <a:r>
              <a:rPr lang="en-IN" sz="1400" i="1" dirty="0">
                <a:latin typeface="Times New Roman" pitchFamily="18" charset="0"/>
                <a:cs typeface="Times New Roman" pitchFamily="18" charset="0"/>
              </a:rPr>
              <a:t> Media New York 2015</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just">
              <a:lnSpc>
                <a:spcPct val="150000"/>
              </a:lnSpc>
              <a:buNone/>
            </a:pPr>
            <a:r>
              <a:rPr lang="en-US" sz="1400" dirty="0">
                <a:latin typeface="Times New Roman" pitchFamily="18" charset="0"/>
                <a:cs typeface="Times New Roman" pitchFamily="18" charset="0"/>
              </a:rPr>
              <a:t>[3] Gaurav Kumar </a:t>
            </a:r>
            <a:r>
              <a:rPr lang="en-US" sz="1400" dirty="0" smtClean="0">
                <a:latin typeface="Times New Roman" pitchFamily="18" charset="0"/>
                <a:cs typeface="Times New Roman" pitchFamily="18" charset="0"/>
              </a:rPr>
              <a:t>Bharti, </a:t>
            </a:r>
            <a:r>
              <a:rPr lang="en-US" sz="1400" dirty="0" err="1" smtClean="0">
                <a:latin typeface="Times New Roman" pitchFamily="18" charset="0"/>
                <a:cs typeface="Times New Roman" pitchFamily="18" charset="0"/>
              </a:rPr>
              <a:t>Jayanta</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Kumar </a:t>
            </a:r>
            <a:r>
              <a:rPr lang="en-US" sz="1400" dirty="0" err="1" smtClean="0">
                <a:latin typeface="Times New Roman" pitchFamily="18" charset="0"/>
                <a:cs typeface="Times New Roman" pitchFamily="18" charset="0"/>
              </a:rPr>
              <a:t>Rakshit</a:t>
            </a:r>
            <a:r>
              <a:rPr lang="en-US"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Design of all-optical JK, SR and T flip-flops </a:t>
            </a:r>
            <a:r>
              <a:rPr lang="en-IN" sz="1400" dirty="0" err="1">
                <a:latin typeface="Times New Roman" pitchFamily="18" charset="0"/>
                <a:cs typeface="Times New Roman" pitchFamily="18" charset="0"/>
              </a:rPr>
              <a:t>usingmicro</a:t>
            </a:r>
            <a:r>
              <a:rPr lang="en-IN" sz="1400" dirty="0">
                <a:latin typeface="Times New Roman" pitchFamily="18" charset="0"/>
                <a:cs typeface="Times New Roman" pitchFamily="18" charset="0"/>
              </a:rPr>
              <a:t>-ring</a:t>
            </a:r>
          </a:p>
          <a:p>
            <a:pPr algn="just">
              <a:lnSpc>
                <a:spcPct val="150000"/>
              </a:lnSpc>
              <a:buNone/>
            </a:pPr>
            <a:r>
              <a:rPr lang="en-IN" sz="1400" dirty="0">
                <a:latin typeface="Times New Roman" pitchFamily="18" charset="0"/>
                <a:cs typeface="Times New Roman" pitchFamily="18" charset="0"/>
              </a:rPr>
              <a:t>resonator-based optical switch</a:t>
            </a:r>
            <a:r>
              <a:rPr lang="en-US" sz="1400" dirty="0" smtClean="0">
                <a:latin typeface="Times New Roman" pitchFamily="18" charset="0"/>
                <a:cs typeface="Times New Roman" pitchFamily="18" charset="0"/>
              </a:rPr>
              <a:t>." </a:t>
            </a:r>
            <a:r>
              <a:rPr lang="en-IN" sz="1400" i="1" dirty="0">
                <a:latin typeface="Times New Roman" pitchFamily="18" charset="0"/>
                <a:cs typeface="Times New Roman" pitchFamily="18" charset="0"/>
              </a:rPr>
              <a:t>Springer </a:t>
            </a:r>
            <a:r>
              <a:rPr lang="en-IN" sz="1400" i="1" dirty="0" err="1">
                <a:latin typeface="Times New Roman" pitchFamily="18" charset="0"/>
                <a:cs typeface="Times New Roman" pitchFamily="18" charset="0"/>
              </a:rPr>
              <a:t>Science+Business</a:t>
            </a:r>
            <a:r>
              <a:rPr lang="en-IN" sz="1400" i="1" dirty="0">
                <a:latin typeface="Times New Roman" pitchFamily="18" charset="0"/>
                <a:cs typeface="Times New Roman" pitchFamily="18" charset="0"/>
              </a:rPr>
              <a:t> Media, LLC, part of Springer Nature 2018 </a:t>
            </a:r>
            <a:endParaRPr lang="en-IN" sz="1400" i="1" dirty="0" smtClean="0">
              <a:latin typeface="Times New Roman" pitchFamily="18" charset="0"/>
              <a:cs typeface="Times New Roman" pitchFamily="18" charset="0"/>
            </a:endParaRPr>
          </a:p>
          <a:p>
            <a:pPr algn="just">
              <a:lnSpc>
                <a:spcPct val="150000"/>
              </a:lnSpc>
              <a:buNone/>
            </a:pPr>
            <a:r>
              <a:rPr lang="en-US" sz="1400" dirty="0">
                <a:latin typeface="Times New Roman" pitchFamily="18" charset="0"/>
                <a:cs typeface="Times New Roman" pitchFamily="18" charset="0"/>
              </a:rPr>
              <a:t>[4] </a:t>
            </a:r>
            <a:r>
              <a:rPr lang="en-US" sz="1400" dirty="0" err="1">
                <a:latin typeface="Times New Roman" pitchFamily="18" charset="0"/>
                <a:cs typeface="Times New Roman" pitchFamily="18" charset="0"/>
              </a:rPr>
              <a:t>K.Naga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Maruthi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R.Manohari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Ramchandran</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Shanthi</a:t>
            </a:r>
            <a:r>
              <a:rPr lang="en-US" sz="1400" dirty="0">
                <a:latin typeface="Times New Roman" pitchFamily="18" charset="0"/>
                <a:cs typeface="Times New Roman" pitchFamily="18" charset="0"/>
              </a:rPr>
              <a:t> prince, </a:t>
            </a:r>
            <a:r>
              <a:rPr lang="en-US" sz="1400" dirty="0" smtClean="0">
                <a:latin typeface="Times New Roman" pitchFamily="18" charset="0"/>
                <a:cs typeface="Times New Roman" pitchFamily="18" charset="0"/>
              </a:rPr>
              <a:t>."</a:t>
            </a:r>
            <a:r>
              <a:rPr lang="en-IN" sz="1400" dirty="0">
                <a:latin typeface="Times New Roman" pitchFamily="18" charset="0"/>
                <a:cs typeface="Times New Roman" pitchFamily="18" charset="0"/>
              </a:rPr>
              <a:t>Design of All Optical JK Flip Flop</a:t>
            </a:r>
            <a:r>
              <a:rPr lang="en-US" sz="1400" dirty="0" smtClean="0">
                <a:latin typeface="Times New Roman" pitchFamily="18" charset="0"/>
                <a:cs typeface="Times New Roman" pitchFamily="18" charset="0"/>
              </a:rPr>
              <a:t>." </a:t>
            </a:r>
            <a:r>
              <a:rPr lang="en-IN" sz="1400" i="1" dirty="0">
                <a:latin typeface="Times New Roman" pitchFamily="18" charset="0"/>
                <a:cs typeface="Times New Roman" pitchFamily="18" charset="0"/>
              </a:rPr>
              <a:t>International Conference on Communication and Signal Processing, April 6-8, 2016, India</a:t>
            </a:r>
            <a:endParaRPr lang="en-US" sz="1400" dirty="0" smtClean="0">
              <a:latin typeface="Times New Roman" pitchFamily="18" charset="0"/>
              <a:cs typeface="Times New Roman" pitchFamily="18" charset="0"/>
            </a:endParaRPr>
          </a:p>
          <a:p>
            <a:pPr algn="just">
              <a:lnSpc>
                <a:spcPct val="150000"/>
              </a:lnSpc>
              <a:buNone/>
            </a:pPr>
            <a:r>
              <a:rPr lang="en-US" sz="1400" dirty="0" smtClean="0">
                <a:latin typeface="Times New Roman" pitchFamily="18" charset="0"/>
                <a:cs typeface="Times New Roman" pitchFamily="18" charset="0"/>
              </a:rPr>
              <a:t>[5]</a:t>
            </a:r>
            <a:r>
              <a:rPr lang="pt-BR" sz="1400" dirty="0">
                <a:latin typeface="Times New Roman" pitchFamily="18" charset="0"/>
                <a:cs typeface="Times New Roman" pitchFamily="18" charset="0"/>
              </a:rPr>
              <a:t> Amin </a:t>
            </a:r>
            <a:r>
              <a:rPr lang="pt-BR" sz="1400" dirty="0" smtClean="0">
                <a:latin typeface="Times New Roman" pitchFamily="18" charset="0"/>
                <a:cs typeface="Times New Roman" pitchFamily="18" charset="0"/>
              </a:rPr>
              <a:t>Abbasi, MortezaNoshad, RezaRanjbar, RezaKheradmand, </a:t>
            </a:r>
            <a:r>
              <a:rPr lang="en-US" sz="1400" dirty="0" smtClean="0">
                <a:latin typeface="Times New Roman" pitchFamily="18" charset="0"/>
                <a:cs typeface="Times New Roman" pitchFamily="18" charset="0"/>
              </a:rPr>
              <a:t>"Ultra compact and fast All Optical Flip Flop design in photonic crystal </a:t>
            </a:r>
            <a:r>
              <a:rPr lang="en-US" sz="1400" dirty="0">
                <a:latin typeface="Times New Roman" pitchFamily="18" charset="0"/>
                <a:cs typeface="Times New Roman" pitchFamily="18" charset="0"/>
              </a:rPr>
              <a:t>platform." </a:t>
            </a:r>
            <a:r>
              <a:rPr lang="en-US" sz="1400" i="1" dirty="0">
                <a:latin typeface="Times New Roman" pitchFamily="18" charset="0"/>
                <a:cs typeface="Times New Roman" pitchFamily="18" charset="0"/>
              </a:rPr>
              <a:t>Optics Communications285(2012)5073–5078</a:t>
            </a:r>
            <a:endParaRPr lang="en-US" sz="1400" dirty="0">
              <a:latin typeface="Times New Roman" pitchFamily="18" charset="0"/>
              <a:cs typeface="Times New Roman" pitchFamily="18" charset="0"/>
            </a:endParaRPr>
          </a:p>
          <a:p>
            <a:pPr algn="just">
              <a:lnSpc>
                <a:spcPct val="150000"/>
              </a:lnSpc>
              <a:buNone/>
            </a:pPr>
            <a:r>
              <a:rPr lang="en-US" sz="1400" dirty="0" smtClean="0">
                <a:latin typeface="Times New Roman" pitchFamily="18" charset="0"/>
                <a:cs typeface="Times New Roman" pitchFamily="18" charset="0"/>
              </a:rPr>
              <a:t>[6] </a:t>
            </a:r>
            <a:r>
              <a:rPr lang="en-US" sz="1400" dirty="0" err="1" smtClean="0">
                <a:latin typeface="Times New Roman" pitchFamily="18" charset="0"/>
                <a:cs typeface="Times New Roman" pitchFamily="18" charset="0"/>
              </a:rPr>
              <a:t>Enaul</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haq</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Shaik</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Nakkeeran</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Rangaswamy</a:t>
            </a:r>
            <a:r>
              <a:rPr lang="en-US"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Investigation on photonic crystal based </a:t>
            </a:r>
            <a:r>
              <a:rPr lang="en-IN" sz="1400" dirty="0" err="1">
                <a:latin typeface="Times New Roman" pitchFamily="18" charset="0"/>
                <a:cs typeface="Times New Roman" pitchFamily="18" charset="0"/>
              </a:rPr>
              <a:t>alloptical</a:t>
            </a:r>
            <a:endParaRPr lang="en-IN" sz="1400" dirty="0">
              <a:latin typeface="Times New Roman" pitchFamily="18" charset="0"/>
              <a:cs typeface="Times New Roman" pitchFamily="18" charset="0"/>
            </a:endParaRPr>
          </a:p>
          <a:p>
            <a:pPr algn="just">
              <a:lnSpc>
                <a:spcPct val="150000"/>
              </a:lnSpc>
              <a:buNone/>
            </a:pPr>
            <a:r>
              <a:rPr lang="en-IN" sz="1400" dirty="0">
                <a:latin typeface="Times New Roman" pitchFamily="18" charset="0"/>
                <a:cs typeface="Times New Roman" pitchFamily="18" charset="0"/>
              </a:rPr>
              <a:t>clocked D-flip </a:t>
            </a:r>
            <a:r>
              <a:rPr lang="en-IN" sz="1400" dirty="0" smtClean="0">
                <a:latin typeface="Times New Roman" pitchFamily="18" charset="0"/>
                <a:cs typeface="Times New Roman" pitchFamily="18" charset="0"/>
              </a:rPr>
              <a:t>flop.</a:t>
            </a:r>
            <a:r>
              <a:rPr lang="en-US" sz="1400" dirty="0" smtClean="0">
                <a:latin typeface="Times New Roman" pitchFamily="18" charset="0"/>
                <a:cs typeface="Times New Roman" pitchFamily="18" charset="0"/>
              </a:rPr>
              <a:t>" </a:t>
            </a:r>
            <a:r>
              <a:rPr lang="en-US" sz="1400" i="1" dirty="0">
                <a:latin typeface="Times New Roman" pitchFamily="18" charset="0"/>
                <a:cs typeface="Times New Roman" pitchFamily="18" charset="0"/>
              </a:rPr>
              <a:t>IET Optoelectronics </a:t>
            </a:r>
            <a:endParaRPr lang="en-US" sz="1400" i="1" dirty="0" smtClean="0">
              <a:latin typeface="Times New Roman" pitchFamily="18" charset="0"/>
              <a:cs typeface="Times New Roman" pitchFamily="18" charset="0"/>
            </a:endParaRPr>
          </a:p>
          <a:p>
            <a:pPr algn="just">
              <a:lnSpc>
                <a:spcPct val="150000"/>
              </a:lnSpc>
              <a:buNone/>
            </a:pPr>
            <a:r>
              <a:rPr lang="en-US" sz="1400" dirty="0">
                <a:latin typeface="Times New Roman" pitchFamily="18" charset="0"/>
                <a:cs typeface="Times New Roman" pitchFamily="18" charset="0"/>
              </a:rPr>
              <a:t>[7] John D. </a:t>
            </a:r>
            <a:r>
              <a:rPr lang="en-US" sz="1400" dirty="0" err="1" smtClean="0">
                <a:latin typeface="Times New Roman" pitchFamily="18" charset="0"/>
                <a:cs typeface="Times New Roman" pitchFamily="18" charset="0"/>
              </a:rPr>
              <a:t>Joannopoulos</a:t>
            </a:r>
            <a:r>
              <a:rPr lang="en-US" sz="1400" dirty="0" smtClean="0">
                <a:latin typeface="Times New Roman" pitchFamily="18" charset="0"/>
                <a:cs typeface="Times New Roman" pitchFamily="18" charset="0"/>
              </a:rPr>
              <a:t>, Steven </a:t>
            </a:r>
            <a:r>
              <a:rPr lang="en-US" sz="1400" dirty="0">
                <a:latin typeface="Times New Roman" pitchFamily="18" charset="0"/>
                <a:cs typeface="Times New Roman" pitchFamily="18" charset="0"/>
              </a:rPr>
              <a:t>G. </a:t>
            </a:r>
            <a:r>
              <a:rPr lang="en-US" sz="1400" dirty="0" smtClean="0">
                <a:latin typeface="Times New Roman" pitchFamily="18" charset="0"/>
                <a:cs typeface="Times New Roman" pitchFamily="18" charset="0"/>
              </a:rPr>
              <a:t>Johnson, Joshua </a:t>
            </a:r>
            <a:r>
              <a:rPr lang="en-US" sz="1400" dirty="0">
                <a:latin typeface="Times New Roman" pitchFamily="18" charset="0"/>
                <a:cs typeface="Times New Roman" pitchFamily="18" charset="0"/>
              </a:rPr>
              <a:t>N. </a:t>
            </a:r>
            <a:r>
              <a:rPr lang="en-US" sz="1400" dirty="0" smtClean="0">
                <a:latin typeface="Times New Roman" pitchFamily="18" charset="0"/>
                <a:cs typeface="Times New Roman" pitchFamily="18" charset="0"/>
              </a:rPr>
              <a:t>Winn ,Robert </a:t>
            </a:r>
            <a:r>
              <a:rPr lang="en-US" sz="1400" dirty="0">
                <a:latin typeface="Times New Roman" pitchFamily="18" charset="0"/>
                <a:cs typeface="Times New Roman" pitchFamily="18" charset="0"/>
              </a:rPr>
              <a:t>D. Meade "</a:t>
            </a:r>
            <a:r>
              <a:rPr lang="en-IN" sz="1400" dirty="0" smtClean="0">
                <a:latin typeface="Times New Roman" pitchFamily="18" charset="0"/>
                <a:cs typeface="Times New Roman" pitchFamily="18" charset="0"/>
              </a:rPr>
              <a:t>Photonic Crystals </a:t>
            </a:r>
            <a:r>
              <a:rPr lang="en-IN" sz="1400" dirty="0" err="1" smtClean="0">
                <a:latin typeface="Times New Roman" pitchFamily="18" charset="0"/>
                <a:cs typeface="Times New Roman" pitchFamily="18" charset="0"/>
              </a:rPr>
              <a:t>Molding</a:t>
            </a:r>
            <a:r>
              <a:rPr lang="en-IN" sz="1400" dirty="0" smtClean="0">
                <a:latin typeface="Times New Roman" pitchFamily="18" charset="0"/>
                <a:cs typeface="Times New Roman" pitchFamily="18" charset="0"/>
              </a:rPr>
              <a:t> the Flow of Light</a:t>
            </a:r>
            <a:r>
              <a:rPr lang="en-US" sz="1400" dirty="0" smtClean="0">
                <a:latin typeface="Times New Roman" pitchFamily="18" charset="0"/>
                <a:cs typeface="Times New Roman" pitchFamily="18" charset="0"/>
              </a:rPr>
              <a:t>" Second Edition</a:t>
            </a:r>
          </a:p>
          <a:p>
            <a:pPr algn="just">
              <a:lnSpc>
                <a:spcPct val="150000"/>
              </a:lnSpc>
              <a:buNone/>
            </a:pPr>
            <a:endParaRPr lang="en-US" sz="1400" dirty="0">
              <a:latin typeface="Times New Roman" pitchFamily="18" charset="0"/>
              <a:cs typeface="Times New Roman" pitchFamily="18" charset="0"/>
            </a:endParaRPr>
          </a:p>
          <a:p>
            <a:endParaRPr lang="en-US" sz="1400" dirty="0"/>
          </a:p>
          <a:p>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8321862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References</a:t>
            </a:r>
            <a:endParaRPr lang="en-US" dirty="0"/>
          </a:p>
        </p:txBody>
      </p:sp>
      <p:sp>
        <p:nvSpPr>
          <p:cNvPr id="3" name="Content Placeholder 2"/>
          <p:cNvSpPr>
            <a:spLocks noGrp="1"/>
          </p:cNvSpPr>
          <p:nvPr>
            <p:ph idx="1"/>
          </p:nvPr>
        </p:nvSpPr>
        <p:spPr/>
        <p:txBody>
          <a:bodyPr>
            <a:normAutofit fontScale="40000" lnSpcReduction="20000"/>
          </a:bodyPr>
          <a:lstStyle/>
          <a:p>
            <a:pPr algn="just">
              <a:lnSpc>
                <a:spcPct val="150000"/>
              </a:lnSpc>
              <a:buNone/>
            </a:pPr>
            <a:r>
              <a:rPr lang="en-US" dirty="0" smtClean="0">
                <a:latin typeface="Times New Roman" pitchFamily="18" charset="0"/>
                <a:cs typeface="Times New Roman" pitchFamily="18" charset="0"/>
              </a:rPr>
              <a:t>[8]</a:t>
            </a:r>
            <a:r>
              <a:rPr lang="en-US" dirty="0" err="1" smtClean="0">
                <a:latin typeface="Times New Roman" pitchFamily="18" charset="0"/>
                <a:cs typeface="Times New Roman" pitchFamily="18" charset="0"/>
              </a:rPr>
              <a:t>Yulan</a:t>
            </a:r>
            <a:r>
              <a:rPr lang="en-US" dirty="0" smtClean="0">
                <a:latin typeface="Times New Roman" pitchFamily="18" charset="0"/>
                <a:cs typeface="Times New Roman" pitchFamily="18" charset="0"/>
              </a:rPr>
              <a:t> Fu, </a:t>
            </a:r>
            <a:r>
              <a:rPr lang="en-US" dirty="0" err="1" smtClean="0">
                <a:latin typeface="Times New Roman" pitchFamily="18" charset="0"/>
                <a:cs typeface="Times New Roman" pitchFamily="18" charset="0"/>
              </a:rPr>
              <a:t>Xiaoyong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Qihuang</a:t>
            </a:r>
            <a:r>
              <a:rPr lang="en-US" dirty="0" smtClean="0">
                <a:latin typeface="Times New Roman" pitchFamily="18" charset="0"/>
                <a:cs typeface="Times New Roman" pitchFamily="18" charset="0"/>
              </a:rPr>
              <a:t> Gong. "Silicon photonic crystal all-optical logic gates." </a:t>
            </a:r>
            <a:r>
              <a:rPr lang="en-US" i="1" dirty="0" smtClean="0">
                <a:latin typeface="Times New Roman" pitchFamily="18" charset="0"/>
                <a:cs typeface="Times New Roman" pitchFamily="18" charset="0"/>
              </a:rPr>
              <a:t>Physics Letters A</a:t>
            </a:r>
            <a:r>
              <a:rPr lang="en-US" dirty="0" smtClean="0">
                <a:latin typeface="Times New Roman" pitchFamily="18" charset="0"/>
                <a:cs typeface="Times New Roman" pitchFamily="18" charset="0"/>
              </a:rPr>
              <a:t> 377.3 (2013): 329-333.</a:t>
            </a:r>
          </a:p>
          <a:p>
            <a:pPr algn="just">
              <a:lnSpc>
                <a:spcPct val="150000"/>
              </a:lnSpc>
              <a:buNone/>
            </a:pPr>
            <a:r>
              <a:rPr lang="en-US" dirty="0" smtClean="0">
                <a:latin typeface="Times New Roman" pitchFamily="18" charset="0"/>
                <a:cs typeface="Times New Roman" pitchFamily="18" charset="0"/>
              </a:rPr>
              <a:t>[9] </a:t>
            </a:r>
            <a:r>
              <a:rPr lang="en-US" dirty="0" err="1" smtClean="0">
                <a:latin typeface="Times New Roman" pitchFamily="18" charset="0"/>
                <a:cs typeface="Times New Roman" pitchFamily="18" charset="0"/>
              </a:rPr>
              <a:t>Raghda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M.Younis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Nihal</a:t>
            </a:r>
            <a:r>
              <a:rPr lang="en-US" dirty="0" smtClean="0">
                <a:latin typeface="Times New Roman" pitchFamily="18" charset="0"/>
                <a:cs typeface="Times New Roman" pitchFamily="18" charset="0"/>
              </a:rPr>
              <a:t> FF </a:t>
            </a:r>
            <a:r>
              <a:rPr lang="en-US" dirty="0" err="1" smtClean="0">
                <a:latin typeface="Times New Roman" pitchFamily="18" charset="0"/>
                <a:cs typeface="Times New Roman" pitchFamily="18" charset="0"/>
              </a:rPr>
              <a:t>Areed</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Salah</a:t>
            </a:r>
            <a:r>
              <a:rPr lang="en-US" dirty="0" smtClean="0">
                <a:latin typeface="Times New Roman" pitchFamily="18" charset="0"/>
                <a:cs typeface="Times New Roman" pitchFamily="18" charset="0"/>
              </a:rPr>
              <a:t> SA </a:t>
            </a:r>
            <a:r>
              <a:rPr lang="en-US" dirty="0" err="1" smtClean="0">
                <a:latin typeface="Times New Roman" pitchFamily="18" charset="0"/>
                <a:cs typeface="Times New Roman" pitchFamily="18" charset="0"/>
              </a:rPr>
              <a:t>Obayya</a:t>
            </a:r>
            <a:r>
              <a:rPr lang="en-US" dirty="0" smtClean="0">
                <a:latin typeface="Times New Roman" pitchFamily="18" charset="0"/>
                <a:cs typeface="Times New Roman" pitchFamily="18" charset="0"/>
              </a:rPr>
              <a:t>. "Fully integrated AND </a:t>
            </a:r>
            <a:r>
              <a:rPr lang="en-US" dirty="0" err="1" smtClean="0">
                <a:latin typeface="Times New Roman" pitchFamily="18" charset="0"/>
                <a:cs typeface="Times New Roman" pitchFamily="18" charset="0"/>
              </a:rPr>
              <a:t>and</a:t>
            </a:r>
            <a:r>
              <a:rPr lang="en-US" dirty="0" smtClean="0">
                <a:latin typeface="Times New Roman" pitchFamily="18" charset="0"/>
                <a:cs typeface="Times New Roman" pitchFamily="18" charset="0"/>
              </a:rPr>
              <a:t> OR optical logic gates." </a:t>
            </a:r>
            <a:r>
              <a:rPr lang="en-US" i="1" dirty="0" smtClean="0">
                <a:latin typeface="Times New Roman" pitchFamily="18" charset="0"/>
                <a:cs typeface="Times New Roman" pitchFamily="18" charset="0"/>
              </a:rPr>
              <a:t>IEEE photonics technology letters</a:t>
            </a:r>
            <a:r>
              <a:rPr lang="en-US" dirty="0" smtClean="0">
                <a:latin typeface="Times New Roman" pitchFamily="18" charset="0"/>
                <a:cs typeface="Times New Roman" pitchFamily="18" charset="0"/>
              </a:rPr>
              <a:t> 26.19 (2014): 1900-1903.</a:t>
            </a:r>
          </a:p>
          <a:p>
            <a:pPr algn="just">
              <a:lnSpc>
                <a:spcPct val="150000"/>
              </a:lnSpc>
              <a:buNone/>
            </a:pPr>
            <a:r>
              <a:rPr lang="en-US" dirty="0" smtClean="0">
                <a:latin typeface="Times New Roman" pitchFamily="18" charset="0"/>
                <a:cs typeface="Times New Roman" pitchFamily="18" charset="0"/>
              </a:rPr>
              <a:t>[10] </a:t>
            </a:r>
            <a:r>
              <a:rPr lang="en-US" dirty="0" err="1" smtClean="0">
                <a:latin typeface="Times New Roman" pitchFamily="18" charset="0"/>
                <a:cs typeface="Times New Roman" pitchFamily="18" charset="0"/>
              </a:rPr>
              <a:t>Preeti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Yogita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Kalra</a:t>
            </a:r>
            <a:r>
              <a:rPr lang="en-US" dirty="0" smtClean="0">
                <a:latin typeface="Times New Roman" pitchFamily="18" charset="0"/>
                <a:cs typeface="Times New Roman" pitchFamily="18" charset="0"/>
              </a:rPr>
              <a:t>, and R. K. </a:t>
            </a:r>
            <a:r>
              <a:rPr lang="en-US" dirty="0" err="1" smtClean="0">
                <a:latin typeface="Times New Roman" pitchFamily="18" charset="0"/>
                <a:cs typeface="Times New Roman" pitchFamily="18" charset="0"/>
              </a:rPr>
              <a:t>Sinha</a:t>
            </a:r>
            <a:r>
              <a:rPr lang="en-US" dirty="0" smtClean="0">
                <a:latin typeface="Times New Roman" pitchFamily="18" charset="0"/>
                <a:cs typeface="Times New Roman" pitchFamily="18" charset="0"/>
              </a:rPr>
              <a:t>. "Design and analysis of polarization independent all-optical logic gates in silicon-on-insulator photonic crystal." </a:t>
            </a:r>
            <a:r>
              <a:rPr lang="en-US" i="1" dirty="0" smtClean="0">
                <a:latin typeface="Times New Roman" pitchFamily="18" charset="0"/>
                <a:cs typeface="Times New Roman" pitchFamily="18" charset="0"/>
              </a:rPr>
              <a:t>Optics Communications</a:t>
            </a:r>
            <a:r>
              <a:rPr lang="en-US" dirty="0" smtClean="0">
                <a:latin typeface="Times New Roman" pitchFamily="18" charset="0"/>
                <a:cs typeface="Times New Roman" pitchFamily="18" charset="0"/>
              </a:rPr>
              <a:t> 374 (2016): 148-155.</a:t>
            </a:r>
          </a:p>
          <a:p>
            <a:pPr algn="just">
              <a:lnSpc>
                <a:spcPct val="150000"/>
              </a:lnSpc>
              <a:buNone/>
            </a:pPr>
            <a:r>
              <a:rPr lang="en-US" dirty="0" smtClean="0">
                <a:latin typeface="Times New Roman" pitchFamily="18" charset="0"/>
                <a:cs typeface="Times New Roman" pitchFamily="18" charset="0"/>
              </a:rPr>
              <a:t>[11] John </a:t>
            </a:r>
            <a:r>
              <a:rPr lang="en-US" dirty="0" err="1" smtClean="0">
                <a:latin typeface="Times New Roman" pitchFamily="18" charset="0"/>
                <a:cs typeface="Times New Roman" pitchFamily="18" charset="0"/>
              </a:rPr>
              <a:t>D.Joannopoulos,Steven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G.Jonson,Joshua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N.Winn,Robert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D.Meade</a:t>
            </a:r>
            <a:r>
              <a:rPr lang="en-US" dirty="0" smtClean="0">
                <a:latin typeface="Times New Roman" pitchFamily="18" charset="0"/>
                <a:cs typeface="Times New Roman" pitchFamily="18" charset="0"/>
              </a:rPr>
              <a:t>. ‘Photonic crystal –Molding the flow of light’.</a:t>
            </a:r>
          </a:p>
          <a:p>
            <a:pPr algn="just">
              <a:lnSpc>
                <a:spcPct val="150000"/>
              </a:lnSpc>
              <a:buNone/>
            </a:pPr>
            <a:r>
              <a:rPr lang="en-US" dirty="0" smtClean="0">
                <a:latin typeface="Times New Roman" pitchFamily="18" charset="0"/>
                <a:cs typeface="Times New Roman" pitchFamily="18" charset="0"/>
              </a:rPr>
              <a:t>[12] </a:t>
            </a:r>
            <a:r>
              <a:rPr lang="en-US" dirty="0" err="1" smtClean="0">
                <a:latin typeface="Times New Roman" pitchFamily="18" charset="0"/>
                <a:cs typeface="Times New Roman" pitchFamily="18" charset="0"/>
              </a:rPr>
              <a:t>Junjie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 et al. "All-optical NOR and NAND gates based on photonic crystal ring resonator." </a:t>
            </a:r>
            <a:r>
              <a:rPr lang="en-US" i="1" dirty="0" smtClean="0">
                <a:latin typeface="Times New Roman" pitchFamily="18" charset="0"/>
                <a:cs typeface="Times New Roman" pitchFamily="18" charset="0"/>
              </a:rPr>
              <a:t>Optics communications</a:t>
            </a:r>
            <a:r>
              <a:rPr lang="en-US" dirty="0" smtClean="0">
                <a:latin typeface="Times New Roman" pitchFamily="18" charset="0"/>
                <a:cs typeface="Times New Roman" pitchFamily="18" charset="0"/>
              </a:rPr>
              <a:t> 329 (2014): 109-112.</a:t>
            </a:r>
          </a:p>
          <a:p>
            <a:pPr algn="just">
              <a:lnSpc>
                <a:spcPct val="150000"/>
              </a:lnSpc>
              <a:buNone/>
            </a:pPr>
            <a:r>
              <a:rPr lang="en-US" dirty="0" smtClean="0">
                <a:latin typeface="Times New Roman" pitchFamily="18" charset="0"/>
                <a:cs typeface="Times New Roman" pitchFamily="18" charset="0"/>
              </a:rPr>
              <a:t>[13] Yi-Pin Yang, et al. "All-optical photonic crystal AND gate with multiple operating wavelengths." </a:t>
            </a:r>
            <a:r>
              <a:rPr lang="en-US" i="1" dirty="0" smtClean="0">
                <a:latin typeface="Times New Roman" pitchFamily="18" charset="0"/>
                <a:cs typeface="Times New Roman" pitchFamily="18" charset="0"/>
              </a:rPr>
              <a:t>Optics Communications</a:t>
            </a:r>
            <a:r>
              <a:rPr lang="en-US" dirty="0" smtClean="0">
                <a:latin typeface="Times New Roman" pitchFamily="18" charset="0"/>
                <a:cs typeface="Times New Roman" pitchFamily="18" charset="0"/>
              </a:rPr>
              <a:t> 297 (2013): 165-168.</a:t>
            </a:r>
          </a:p>
          <a:p>
            <a:pPr algn="just">
              <a:lnSpc>
                <a:spcPct val="150000"/>
              </a:lnSpc>
              <a:buNone/>
            </a:pPr>
            <a:r>
              <a:rPr lang="en-US" dirty="0" smtClean="0">
                <a:latin typeface="Times New Roman" pitchFamily="18" charset="0"/>
                <a:cs typeface="Times New Roman" pitchFamily="18" charset="0"/>
              </a:rPr>
              <a:t>[14]  </a:t>
            </a:r>
            <a:r>
              <a:rPr lang="en-US" dirty="0" err="1" smtClean="0">
                <a:latin typeface="Times New Roman" pitchFamily="18" charset="0"/>
                <a:cs typeface="Times New Roman" pitchFamily="18" charset="0"/>
              </a:rPr>
              <a:t>Chunrong</a:t>
            </a:r>
            <a:r>
              <a:rPr lang="en-US" dirty="0" smtClean="0">
                <a:latin typeface="Times New Roman" pitchFamily="18" charset="0"/>
                <a:cs typeface="Times New Roman" pitchFamily="18" charset="0"/>
              </a:rPr>
              <a:t> Tang, et al. "Design of all-optical logic gates avoiding external phase shifters in a two-dimensional photonic crystal based on multi-mode interference for BPSK signals." </a:t>
            </a:r>
            <a:r>
              <a:rPr lang="en-US" i="1" dirty="0" smtClean="0">
                <a:latin typeface="Times New Roman" pitchFamily="18" charset="0"/>
                <a:cs typeface="Times New Roman" pitchFamily="18" charset="0"/>
              </a:rPr>
              <a:t>Optics Communications</a:t>
            </a:r>
            <a:r>
              <a:rPr lang="en-US" dirty="0" smtClean="0">
                <a:latin typeface="Times New Roman" pitchFamily="18" charset="0"/>
                <a:cs typeface="Times New Roman" pitchFamily="18" charset="0"/>
              </a:rPr>
              <a:t> 316 (2014): 49-55.</a:t>
            </a:r>
          </a:p>
          <a:p>
            <a:pPr algn="just">
              <a:lnSpc>
                <a:spcPct val="150000"/>
              </a:lnSpc>
              <a:buNone/>
            </a:pPr>
            <a:r>
              <a:rPr lang="en-US" dirty="0" smtClean="0">
                <a:latin typeface="Times New Roman" pitchFamily="18" charset="0"/>
                <a:cs typeface="Times New Roman" pitchFamily="18" charset="0"/>
              </a:rPr>
              <a:t>[15]  </a:t>
            </a:r>
            <a:r>
              <a:rPr lang="en-US" dirty="0" err="1" smtClean="0">
                <a:latin typeface="Times New Roman" pitchFamily="18" charset="0"/>
                <a:cs typeface="Times New Roman" pitchFamily="18" charset="0"/>
              </a:rPr>
              <a:t>Preeti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Yogita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Kalra</a:t>
            </a:r>
            <a:r>
              <a:rPr lang="en-US" dirty="0" smtClean="0">
                <a:latin typeface="Times New Roman" pitchFamily="18" charset="0"/>
                <a:cs typeface="Times New Roman" pitchFamily="18" charset="0"/>
              </a:rPr>
              <a:t>, and R. K. </a:t>
            </a:r>
            <a:r>
              <a:rPr lang="en-US" dirty="0" err="1" smtClean="0">
                <a:latin typeface="Times New Roman" pitchFamily="18" charset="0"/>
                <a:cs typeface="Times New Roman" pitchFamily="18" charset="0"/>
              </a:rPr>
              <a:t>Sinha</a:t>
            </a:r>
            <a:r>
              <a:rPr lang="en-US" dirty="0" smtClean="0">
                <a:latin typeface="Times New Roman" pitchFamily="18" charset="0"/>
                <a:cs typeface="Times New Roman" pitchFamily="18" charset="0"/>
              </a:rPr>
              <a:t>. "Design of all optical logic gates in photonic crystal waveguides." </a:t>
            </a:r>
            <a:r>
              <a:rPr lang="en-US" i="1" dirty="0" err="1" smtClean="0">
                <a:latin typeface="Times New Roman" pitchFamily="18" charset="0"/>
                <a:cs typeface="Times New Roman" pitchFamily="18" charset="0"/>
              </a:rPr>
              <a:t>Optik</a:t>
            </a:r>
            <a:r>
              <a:rPr lang="en-US" i="1" dirty="0" smtClean="0">
                <a:latin typeface="Times New Roman" pitchFamily="18" charset="0"/>
                <a:cs typeface="Times New Roman" pitchFamily="18" charset="0"/>
              </a:rPr>
              <a:t>-International Journal for Light and Electron Optics</a:t>
            </a:r>
            <a:r>
              <a:rPr lang="en-US" dirty="0" smtClean="0">
                <a:latin typeface="Times New Roman" pitchFamily="18" charset="0"/>
                <a:cs typeface="Times New Roman" pitchFamily="18" charset="0"/>
              </a:rPr>
              <a:t> 126.9 (2015): 950-955</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743200"/>
            <a:ext cx="6088720" cy="757064"/>
          </a:xfrm>
        </p:spPr>
        <p:txBody>
          <a:bodyPr>
            <a:noAutofit/>
          </a:bodyPr>
          <a:lstStyle/>
          <a:p>
            <a:pPr>
              <a:buNone/>
            </a:pPr>
            <a:r>
              <a:rPr lang="en-US" sz="6000" dirty="0">
                <a:solidFill>
                  <a:srgbClr val="C00000"/>
                </a:solidFill>
                <a:latin typeface="Times New Roman" pitchFamily="18" charset="0"/>
                <a:cs typeface="Times New Roman"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24744"/>
          </a:xfrm>
        </p:spPr>
        <p:txBody>
          <a:bodyPr>
            <a:normAutofit/>
          </a:bodyPr>
          <a:lstStyle/>
          <a:p>
            <a:pPr algn="ctr"/>
            <a:r>
              <a:rPr lang="en-IN" sz="3600" b="1" i="1" dirty="0">
                <a:solidFill>
                  <a:srgbClr val="C00000"/>
                </a:solidFill>
                <a:latin typeface="Times New Roman" pitchFamily="18" charset="0"/>
                <a:cs typeface="Times New Roman" pitchFamily="18" charset="0"/>
              </a:rPr>
              <a:t>Photonic crystals</a:t>
            </a:r>
          </a:p>
        </p:txBody>
      </p:sp>
      <p:sp>
        <p:nvSpPr>
          <p:cNvPr id="3" name="Content Placeholder 2"/>
          <p:cNvSpPr>
            <a:spLocks noGrp="1"/>
          </p:cNvSpPr>
          <p:nvPr>
            <p:ph idx="1"/>
          </p:nvPr>
        </p:nvSpPr>
        <p:spPr>
          <a:xfrm>
            <a:off x="1115616" y="1196752"/>
            <a:ext cx="7818072" cy="5328592"/>
          </a:xfrm>
        </p:spPr>
        <p:txBody>
          <a:bodyPr>
            <a:normAutofit/>
          </a:bodyPr>
          <a:lstStyle/>
          <a:p>
            <a:pPr algn="just">
              <a:buFont typeface="Arial" pitchFamily="34" charset="0"/>
              <a:buChar char="•"/>
            </a:pPr>
            <a:endParaRPr lang="en-IN" sz="2400" dirty="0">
              <a:latin typeface="Times New Roman" pitchFamily="18" charset="0"/>
              <a:cs typeface="Times New Roman" pitchFamily="18" charset="0"/>
            </a:endParaRPr>
          </a:p>
          <a:p>
            <a:pPr algn="just">
              <a:buFont typeface="Arial" pitchFamily="34" charset="0"/>
              <a:buChar char="•"/>
            </a:pPr>
            <a:endParaRPr lang="en-IN" sz="2400" dirty="0">
              <a:latin typeface="Times New Roman" pitchFamily="18" charset="0"/>
              <a:cs typeface="Times New Roman" pitchFamily="18" charset="0"/>
            </a:endParaRPr>
          </a:p>
          <a:p>
            <a:pPr algn="just">
              <a:buFont typeface="Arial" pitchFamily="34" charset="0"/>
              <a:buChar char="•"/>
            </a:pPr>
            <a:endParaRPr lang="en-IN" sz="2400" dirty="0">
              <a:latin typeface="Times New Roman" pitchFamily="18" charset="0"/>
              <a:cs typeface="Times New Roman" pitchFamily="18" charset="0"/>
            </a:endParaRPr>
          </a:p>
          <a:p>
            <a:pPr marL="82296" indent="0">
              <a:buNone/>
            </a:pPr>
            <a:endParaRPr lang="en-IN" sz="2400" dirty="0">
              <a:latin typeface="Times New Roman" pitchFamily="18" charset="0"/>
              <a:cs typeface="Times New Roman" pitchFamily="18" charset="0"/>
            </a:endParaRPr>
          </a:p>
        </p:txBody>
      </p:sp>
      <p:sp>
        <p:nvSpPr>
          <p:cNvPr id="4" name="Rectangle 3"/>
          <p:cNvSpPr/>
          <p:nvPr/>
        </p:nvSpPr>
        <p:spPr>
          <a:xfrm>
            <a:off x="0" y="1424964"/>
            <a:ext cx="9144000" cy="5016758"/>
          </a:xfrm>
          <a:prstGeom prst="rect">
            <a:avLst/>
          </a:prstGeom>
        </p:spPr>
        <p:txBody>
          <a:bodyPr wrap="square">
            <a:spAutoFit/>
          </a:bodyPr>
          <a:lstStyle/>
          <a:p>
            <a:pPr algn="just">
              <a:lnSpc>
                <a:spcPct val="200000"/>
              </a:lnSpc>
              <a:buFont typeface="Wingdings" pitchFamily="2" charset="2"/>
              <a:buChar char="Ø"/>
            </a:pPr>
            <a:r>
              <a:rPr lang="en-IN" sz="2000" dirty="0">
                <a:latin typeface="Times New Roman" pitchFamily="18" charset="0"/>
                <a:cs typeface="Times New Roman" pitchFamily="18" charset="0"/>
              </a:rPr>
              <a:t>Photonic crystals are the periodic structure in one ,two or three dimensions that introduce photonic band gaps (i.e.)the range of frequencies within which propagating electromagnetic wave does not exist.</a:t>
            </a:r>
          </a:p>
          <a:p>
            <a:pPr algn="just">
              <a:lnSpc>
                <a:spcPct val="200000"/>
              </a:lnSpc>
              <a:buFont typeface="Arial" pitchFamily="34" charset="0"/>
              <a:buChar char="•"/>
            </a:pPr>
            <a:endParaRPr lang="en-IN" sz="2000" dirty="0">
              <a:latin typeface="Times New Roman" pitchFamily="18" charset="0"/>
              <a:cs typeface="Times New Roman" pitchFamily="18" charset="0"/>
            </a:endParaRPr>
          </a:p>
          <a:p>
            <a:pPr algn="just">
              <a:lnSpc>
                <a:spcPct val="200000"/>
              </a:lnSpc>
              <a:buFont typeface="Wingdings" pitchFamily="2" charset="2"/>
              <a:buChar char="Ø"/>
            </a:pPr>
            <a:r>
              <a:rPr lang="en-IN" sz="2000" dirty="0">
                <a:latin typeface="Times New Roman" pitchFamily="18" charset="0"/>
                <a:cs typeface="Times New Roman" pitchFamily="18" charset="0"/>
              </a:rPr>
              <a:t>Photonic band gaps provides the ability of guiding and engineering the flow of light.</a:t>
            </a:r>
          </a:p>
          <a:p>
            <a:pPr algn="just">
              <a:lnSpc>
                <a:spcPct val="200000"/>
              </a:lnSpc>
            </a:pPr>
            <a:endParaRPr lang="en-IN" sz="2000" dirty="0">
              <a:latin typeface="Times New Roman" pitchFamily="18" charset="0"/>
              <a:cs typeface="Times New Roman" pitchFamily="18" charset="0"/>
            </a:endParaRPr>
          </a:p>
          <a:p>
            <a:pPr algn="just">
              <a:lnSpc>
                <a:spcPct val="200000"/>
              </a:lnSpc>
              <a:buFont typeface="Wingdings" pitchFamily="2" charset="2"/>
              <a:buChar char="Ø"/>
            </a:pPr>
            <a:r>
              <a:rPr lang="en-IN" sz="2000" dirty="0">
                <a:latin typeface="Times New Roman" pitchFamily="18" charset="0"/>
                <a:cs typeface="Times New Roman" pitchFamily="18" charset="0"/>
              </a:rPr>
              <a:t>Total compactness obtained by the use of PC structures makes it suitable for </a:t>
            </a:r>
            <a:r>
              <a:rPr lang="en-IN" sz="2000">
                <a:latin typeface="Times New Roman" pitchFamily="18" charset="0"/>
                <a:cs typeface="Times New Roman" pitchFamily="18" charset="0"/>
              </a:rPr>
              <a:t>optical </a:t>
            </a:r>
            <a:r>
              <a:rPr lang="en-IN" sz="2000" smtClean="0">
                <a:latin typeface="Times New Roman" pitchFamily="18" charset="0"/>
                <a:cs typeface="Times New Roman" pitchFamily="18" charset="0"/>
              </a:rPr>
              <a:t>integration.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2741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rmAutofit/>
          </a:bodyPr>
          <a:lstStyle/>
          <a:p>
            <a:pPr algn="ctr"/>
            <a:r>
              <a:rPr lang="en-IN" sz="3200" b="1" i="1" dirty="0">
                <a:solidFill>
                  <a:srgbClr val="C00000"/>
                </a:solidFill>
                <a:latin typeface="Times New Roman" pitchFamily="18" charset="0"/>
                <a:cs typeface="Times New Roman" pitchFamily="18" charset="0"/>
              </a:rPr>
              <a:t>Types of photonic crystals</a:t>
            </a:r>
          </a:p>
        </p:txBody>
      </p:sp>
      <p:sp>
        <p:nvSpPr>
          <p:cNvPr id="3" name="Content Placeholder 2"/>
          <p:cNvSpPr>
            <a:spLocks noGrp="1"/>
          </p:cNvSpPr>
          <p:nvPr>
            <p:ph idx="1"/>
          </p:nvPr>
        </p:nvSpPr>
        <p:spPr>
          <a:xfrm>
            <a:off x="0" y="836712"/>
            <a:ext cx="8933688" cy="5616624"/>
          </a:xfrm>
        </p:spPr>
        <p:txBody>
          <a:bodyPr>
            <a:normAutofit/>
          </a:bodyPr>
          <a:lstStyle/>
          <a:p>
            <a:pPr algn="just">
              <a:buFont typeface="Wingdings" pitchFamily="2" charset="2"/>
              <a:buChar char="Ø"/>
            </a:pPr>
            <a:r>
              <a:rPr lang="en-IN" sz="2000" dirty="0">
                <a:latin typeface="Times New Roman" pitchFamily="18" charset="0"/>
                <a:cs typeface="Times New Roman" pitchFamily="18" charset="0"/>
              </a:rPr>
              <a:t>The fabrication method depends upon the number of dimensions that the Photonic band gap must exist in.                                             </a:t>
            </a:r>
          </a:p>
          <a:p>
            <a:pPr algn="just">
              <a:buFont typeface="Wingdings" pitchFamily="2" charset="2"/>
              <a:buChar char="Ø"/>
            </a:pPr>
            <a:r>
              <a:rPr lang="en-IN" sz="2000" dirty="0">
                <a:latin typeface="Times New Roman" pitchFamily="18" charset="0"/>
                <a:cs typeface="Times New Roman" pitchFamily="18" charset="0"/>
              </a:rPr>
              <a:t>Depending on geometry of the structure, PhCs can be divided into three broad categories , namely                          </a:t>
            </a:r>
          </a:p>
          <a:p>
            <a:pPr algn="just">
              <a:buNone/>
            </a:pPr>
            <a:r>
              <a:rPr lang="en-IN" sz="2000" dirty="0">
                <a:latin typeface="Times New Roman" pitchFamily="18" charset="0"/>
                <a:cs typeface="Times New Roman" pitchFamily="18" charset="0"/>
              </a:rPr>
              <a:t>        I. One dimensional(1D)</a:t>
            </a:r>
          </a:p>
          <a:p>
            <a:pPr marL="82296" indent="0" algn="just">
              <a:buNone/>
            </a:pPr>
            <a:r>
              <a:rPr lang="en-IN" sz="2000" dirty="0">
                <a:latin typeface="Times New Roman" pitchFamily="18" charset="0"/>
                <a:cs typeface="Times New Roman" pitchFamily="18" charset="0"/>
              </a:rPr>
              <a:t>      II. Two dimensional(2D)</a:t>
            </a:r>
          </a:p>
          <a:p>
            <a:pPr marL="82296" indent="0" algn="just">
              <a:buNone/>
            </a:pPr>
            <a:r>
              <a:rPr lang="en-IN" sz="2000" dirty="0">
                <a:latin typeface="Times New Roman" pitchFamily="18" charset="0"/>
                <a:cs typeface="Times New Roman" pitchFamily="18" charset="0"/>
              </a:rPr>
              <a:t>     III. Three dimensional(3D)</a:t>
            </a:r>
          </a:p>
          <a:p>
            <a:pPr marL="82296" indent="0" algn="just">
              <a:buNone/>
            </a:pPr>
            <a:endParaRPr lang="en-IN" sz="2000" dirty="0">
              <a:latin typeface="Times New Roman" pitchFamily="18" charset="0"/>
              <a:cs typeface="Times New Roman" pitchFamily="18" charset="0"/>
            </a:endParaRPr>
          </a:p>
        </p:txBody>
      </p:sp>
      <p:pic>
        <p:nvPicPr>
          <p:cNvPr id="4" name="Picture 2" descr="C:\Users\gardenia\Desktop\PC.png"/>
          <p:cNvPicPr>
            <a:picLocks noChangeAspect="1" noChangeArrowheads="1"/>
          </p:cNvPicPr>
          <p:nvPr/>
        </p:nvPicPr>
        <p:blipFill>
          <a:blip r:embed="rId2" cstate="print"/>
          <a:srcRect/>
          <a:stretch>
            <a:fillRect/>
          </a:stretch>
        </p:blipFill>
        <p:spPr bwMode="auto">
          <a:xfrm>
            <a:off x="0" y="3331046"/>
            <a:ext cx="9144000" cy="2762250"/>
          </a:xfrm>
          <a:prstGeom prst="rect">
            <a:avLst/>
          </a:prstGeom>
          <a:noFill/>
        </p:spPr>
      </p:pic>
      <p:sp>
        <p:nvSpPr>
          <p:cNvPr id="7" name="TextBox 6"/>
          <p:cNvSpPr txBox="1"/>
          <p:nvPr/>
        </p:nvSpPr>
        <p:spPr>
          <a:xfrm>
            <a:off x="1979712" y="6021288"/>
            <a:ext cx="5832648" cy="369332"/>
          </a:xfrm>
          <a:prstGeom prst="rect">
            <a:avLst/>
          </a:prstGeom>
          <a:noFill/>
        </p:spPr>
        <p:txBody>
          <a:bodyPr wrap="square" rtlCol="0">
            <a:spAutoFit/>
          </a:bodyPr>
          <a:lstStyle/>
          <a:p>
            <a:endParaRPr lang="en-US" dirty="0"/>
          </a:p>
        </p:txBody>
      </p:sp>
      <p:sp>
        <p:nvSpPr>
          <p:cNvPr id="6" name="Rectangle 5"/>
          <p:cNvSpPr/>
          <p:nvPr/>
        </p:nvSpPr>
        <p:spPr>
          <a:xfrm>
            <a:off x="539552" y="6381328"/>
            <a:ext cx="8640960" cy="369332"/>
          </a:xfrm>
          <a:prstGeom prst="rect">
            <a:avLst/>
          </a:prstGeom>
        </p:spPr>
        <p:txBody>
          <a:bodyPr wrap="square">
            <a:spAutoFit/>
          </a:bodyPr>
          <a:lstStyle/>
          <a:p>
            <a:pPr algn="just">
              <a:lnSpc>
                <a:spcPct val="150000"/>
              </a:lnSpc>
              <a:buNone/>
            </a:pPr>
            <a:r>
              <a:rPr lang="en-US" sz="1200" b="1" dirty="0">
                <a:latin typeface="Times New Roman" pitchFamily="18" charset="0"/>
                <a:cs typeface="Times New Roman" pitchFamily="18" charset="0"/>
              </a:rPr>
              <a:t>Source: John D.Joannopoulos,Steven G.Jonson,Joshua N.Winn,Robert D.Meade. ‘Photonic crystal –Molding the flow of light’</a:t>
            </a:r>
          </a:p>
        </p:txBody>
      </p:sp>
    </p:spTree>
    <p:extLst>
      <p:ext uri="{BB962C8B-B14F-4D97-AF65-F5344CB8AC3E}">
        <p14:creationId xmlns:p14="http://schemas.microsoft.com/office/powerpoint/2010/main" xmlns="" val="1374350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728"/>
            <a:ext cx="9144000" cy="5843736"/>
          </a:xfrm>
        </p:spPr>
        <p:txBody>
          <a:bodyPr>
            <a:noAutofit/>
          </a:bodyPr>
          <a:lstStyle/>
          <a:p>
            <a:pPr algn="just">
              <a:lnSpc>
                <a:spcPct val="150000"/>
              </a:lnSpc>
              <a:buFont typeface="Wingdings" pitchFamily="2" charset="2"/>
              <a:buChar char="Ø"/>
            </a:pPr>
            <a:r>
              <a:rPr lang="en-IN" sz="2000" dirty="0">
                <a:latin typeface="Times New Roman" pitchFamily="18" charset="0"/>
                <a:cs typeface="Times New Roman" pitchFamily="18" charset="0"/>
              </a:rPr>
              <a:t>In 1D PhCs, the periodic modulation of the permittivity occurs in one direction only, while in two other directions structure is uniform.</a:t>
            </a:r>
          </a:p>
          <a:p>
            <a:pPr algn="just">
              <a:lnSpc>
                <a:spcPct val="150000"/>
              </a:lnSpc>
              <a:buFont typeface="Wingdings" pitchFamily="2" charset="2"/>
              <a:buChar char="Ø"/>
            </a:pPr>
            <a:r>
              <a:rPr lang="en-IN" sz="2000" dirty="0">
                <a:latin typeface="Times New Roman" pitchFamily="18" charset="0"/>
                <a:cs typeface="Times New Roman" pitchFamily="18" charset="0"/>
              </a:rPr>
              <a:t>2D PhCs can have comparatively large variety of configurations, because it possesses periodicity of the permittivity along two directions, while in the third direction the medium is uniform.</a:t>
            </a:r>
          </a:p>
          <a:p>
            <a:pPr algn="just">
              <a:lnSpc>
                <a:spcPct val="150000"/>
              </a:lnSpc>
              <a:buFont typeface="Wingdings" pitchFamily="2" charset="2"/>
              <a:buChar char="Ø"/>
            </a:pPr>
            <a:r>
              <a:rPr lang="en-IN" sz="2000" dirty="0">
                <a:latin typeface="Times New Roman" pitchFamily="18" charset="0"/>
                <a:cs typeface="Times New Roman" pitchFamily="18" charset="0"/>
              </a:rPr>
              <a:t>2D PhCs attracted more attention because of their fabrication process is similar to that used for planar electronic integration circuits.</a:t>
            </a:r>
          </a:p>
          <a:p>
            <a:pPr algn="just">
              <a:lnSpc>
                <a:spcPct val="150000"/>
              </a:lnSpc>
              <a:buFont typeface="Wingdings" pitchFamily="2" charset="2"/>
              <a:buChar char="Ø"/>
            </a:pPr>
            <a:r>
              <a:rPr lang="en-IN" sz="2000" dirty="0">
                <a:latin typeface="Times New Roman" pitchFamily="18" charset="0"/>
                <a:cs typeface="Times New Roman" pitchFamily="18" charset="0"/>
              </a:rPr>
              <a:t>This structures are used in the implementation of fast devices such as waveguides , resonators , logic gates and switches.</a:t>
            </a:r>
          </a:p>
          <a:p>
            <a:pPr algn="just">
              <a:lnSpc>
                <a:spcPct val="150000"/>
              </a:lnSpc>
              <a:buFont typeface="Wingdings" pitchFamily="2" charset="2"/>
              <a:buChar char="Ø"/>
            </a:pPr>
            <a:r>
              <a:rPr lang="en-IN" sz="2000" dirty="0">
                <a:latin typeface="Times New Roman" pitchFamily="18" charset="0"/>
                <a:cs typeface="Times New Roman" pitchFamily="18" charset="0"/>
              </a:rPr>
              <a:t>3D PhCs has permittivity modulation along all three directions</a:t>
            </a:r>
            <a:r>
              <a:rPr lang="en-IN" sz="2000" dirty="0"/>
              <a:t>.</a:t>
            </a:r>
            <a:endParaRPr lang="en-IN" sz="2000" dirty="0">
              <a:latin typeface="Times New Roman" pitchFamily="18" charset="0"/>
              <a:cs typeface="Times New Roman" pitchFamily="18" charset="0"/>
            </a:endParaRPr>
          </a:p>
        </p:txBody>
      </p:sp>
      <p:sp>
        <p:nvSpPr>
          <p:cNvPr id="4" name="TextBox 3"/>
          <p:cNvSpPr txBox="1"/>
          <p:nvPr/>
        </p:nvSpPr>
        <p:spPr>
          <a:xfrm>
            <a:off x="0" y="332656"/>
            <a:ext cx="9144000" cy="584775"/>
          </a:xfrm>
          <a:prstGeom prst="rect">
            <a:avLst/>
          </a:prstGeom>
          <a:noFill/>
        </p:spPr>
        <p:txBody>
          <a:bodyPr wrap="square" rtlCol="0">
            <a:spAutoFit/>
          </a:bodyPr>
          <a:lstStyle/>
          <a:p>
            <a:pPr algn="ctr"/>
            <a:r>
              <a:rPr lang="en-US" sz="3200" b="1" i="1" dirty="0">
                <a:solidFill>
                  <a:srgbClr val="C00000"/>
                </a:solidFill>
                <a:latin typeface="Times New Roman" pitchFamily="18" charset="0"/>
                <a:cs typeface="Times New Roman" pitchFamily="18" charset="0"/>
              </a:rPr>
              <a:t>Types of photonic crystals (contd..)</a:t>
            </a:r>
          </a:p>
        </p:txBody>
      </p:sp>
    </p:spTree>
    <p:extLst>
      <p:ext uri="{BB962C8B-B14F-4D97-AF65-F5344CB8AC3E}">
        <p14:creationId xmlns:p14="http://schemas.microsoft.com/office/powerpoint/2010/main" xmlns="" val="268057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792088"/>
          </a:xfrm>
        </p:spPr>
        <p:txBody>
          <a:bodyPr>
            <a:normAutofit/>
          </a:bodyPr>
          <a:lstStyle/>
          <a:p>
            <a:pPr algn="ctr"/>
            <a:r>
              <a:rPr lang="en-US" sz="3600" b="1" i="1" dirty="0">
                <a:solidFill>
                  <a:srgbClr val="C00000"/>
                </a:solidFill>
                <a:latin typeface="Times New Roman" pitchFamily="18" charset="0"/>
                <a:cs typeface="Times New Roman" pitchFamily="18" charset="0"/>
              </a:rPr>
              <a:t>Photonic Band Gap</a:t>
            </a:r>
          </a:p>
        </p:txBody>
      </p:sp>
      <p:sp>
        <p:nvSpPr>
          <p:cNvPr id="3" name="Content Placeholder 2"/>
          <p:cNvSpPr>
            <a:spLocks noGrp="1"/>
          </p:cNvSpPr>
          <p:nvPr>
            <p:ph idx="1"/>
          </p:nvPr>
        </p:nvSpPr>
        <p:spPr>
          <a:xfrm>
            <a:off x="0" y="644624"/>
            <a:ext cx="8933688" cy="4800600"/>
          </a:xfrm>
        </p:spPr>
        <p:txBody>
          <a:bodyPr>
            <a:normAutofit/>
          </a:bodyPr>
          <a:lstStyle/>
          <a:p>
            <a:pPr algn="just">
              <a:buFont typeface="Wingdings" pitchFamily="2" charset="2"/>
              <a:buChar char="Ø"/>
            </a:pPr>
            <a:r>
              <a:rPr lang="en-US" sz="2000" dirty="0">
                <a:latin typeface="Times New Roman" pitchFamily="18" charset="0"/>
                <a:cs typeface="Times New Roman" pitchFamily="18" charset="0"/>
              </a:rPr>
              <a:t>In photonic crystals, perforation are analogous to the atoms in the semiconductor. Light entering the perforated material will reflect and refract off interfaces between glass and air.</a:t>
            </a:r>
          </a:p>
          <a:p>
            <a:pPr algn="just"/>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complex pattern of overlapping beams will lead to cancellation of band of wavelength in all directions leading to prevention of band into the crystal.</a:t>
            </a:r>
          </a:p>
          <a:p>
            <a:pPr algn="just"/>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resulting photonic band structure can be modified by filling in some holes and creating some defects in perfectly periodic systems.</a:t>
            </a:r>
          </a:p>
        </p:txBody>
      </p:sp>
      <p:pic>
        <p:nvPicPr>
          <p:cNvPr id="4" name="Picture 2"/>
          <p:cNvPicPr>
            <a:picLocks noChangeAspect="1" noChangeArrowheads="1"/>
          </p:cNvPicPr>
          <p:nvPr/>
        </p:nvPicPr>
        <p:blipFill>
          <a:blip r:embed="rId2" cstate="print"/>
          <a:srcRect/>
          <a:stretch>
            <a:fillRect/>
          </a:stretch>
        </p:blipFill>
        <p:spPr bwMode="auto">
          <a:xfrm>
            <a:off x="1907704" y="3861049"/>
            <a:ext cx="5760640" cy="2889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2272"/>
            <a:ext cx="9540552" cy="1143000"/>
          </a:xfrm>
        </p:spPr>
        <p:txBody>
          <a:bodyPr>
            <a:normAutofit/>
          </a:bodyPr>
          <a:lstStyle/>
          <a:p>
            <a:r>
              <a:rPr lang="en-US" sz="3200" b="1" i="1" dirty="0">
                <a:solidFill>
                  <a:srgbClr val="C00000"/>
                </a:solidFill>
                <a:latin typeface="Times New Roman" pitchFamily="18" charset="0"/>
                <a:cs typeface="Times New Roman" pitchFamily="18" charset="0"/>
              </a:rPr>
              <a:t>Defects in 2D photonic crystals</a:t>
            </a:r>
          </a:p>
        </p:txBody>
      </p:sp>
      <p:sp>
        <p:nvSpPr>
          <p:cNvPr id="3" name="Content Placeholder 2"/>
          <p:cNvSpPr>
            <a:spLocks noGrp="1"/>
          </p:cNvSpPr>
          <p:nvPr>
            <p:ph idx="1"/>
          </p:nvPr>
        </p:nvSpPr>
        <p:spPr>
          <a:xfrm>
            <a:off x="0" y="692696"/>
            <a:ext cx="9144000" cy="6165304"/>
          </a:xfrm>
        </p:spPr>
        <p:txBody>
          <a:bodyPr>
            <a:normAutofit/>
          </a:bodyPr>
          <a:lstStyle/>
          <a:p>
            <a:pPr marL="342900" lvl="0" indent="-342900" algn="just">
              <a:spcBef>
                <a:spcPts val="0"/>
              </a:spcBef>
              <a:buClrTx/>
              <a:buSzTx/>
              <a:buFont typeface="Wingdings" pitchFamily="2" charset="2"/>
              <a:buChar char="Ø"/>
            </a:pPr>
            <a:r>
              <a:rPr lang="en-US" sz="2000" dirty="0">
                <a:solidFill>
                  <a:prstClr val="black"/>
                </a:solidFill>
                <a:latin typeface="Times New Roman" pitchFamily="18" charset="0"/>
                <a:cs typeface="Times New Roman" pitchFamily="18" charset="0"/>
              </a:rPr>
              <a:t>Point defect:</a:t>
            </a:r>
          </a:p>
          <a:p>
            <a:pPr algn="just">
              <a:buNone/>
            </a:pPr>
            <a:r>
              <a:rPr lang="en-US" sz="2000" dirty="0">
                <a:latin typeface="Times New Roman" pitchFamily="18" charset="0"/>
                <a:cs typeface="Times New Roman" pitchFamily="18" charset="0"/>
              </a:rPr>
              <a:t>         A point defect involves a alteration of a single lattice in the crystal structure. The hole can be modified in size, properties or even it can be deleted. </a:t>
            </a:r>
          </a:p>
          <a:p>
            <a:pPr>
              <a:buNone/>
            </a:pPr>
            <a:endParaRPr lang="en-US" sz="2400" dirty="0">
              <a:latin typeface="Times New Roman" pitchFamily="18" charset="0"/>
              <a:cs typeface="Times New Roman" pitchFamily="18" charset="0"/>
            </a:endParaRPr>
          </a:p>
        </p:txBody>
      </p:sp>
      <p:sp>
        <p:nvSpPr>
          <p:cNvPr id="5" name="TextBox 4"/>
          <p:cNvSpPr txBox="1"/>
          <p:nvPr/>
        </p:nvSpPr>
        <p:spPr>
          <a:xfrm>
            <a:off x="2915816" y="3203684"/>
            <a:ext cx="3400809" cy="307777"/>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Representation of point defect</a:t>
            </a:r>
          </a:p>
        </p:txBody>
      </p:sp>
      <p:sp>
        <p:nvSpPr>
          <p:cNvPr id="6" name="Rectangle 5"/>
          <p:cNvSpPr/>
          <p:nvPr/>
        </p:nvSpPr>
        <p:spPr>
          <a:xfrm>
            <a:off x="0" y="3513782"/>
            <a:ext cx="9144000" cy="1015663"/>
          </a:xfrm>
          <a:prstGeom prst="rect">
            <a:avLst/>
          </a:prstGeom>
        </p:spPr>
        <p:txBody>
          <a:bodyPr wrap="square">
            <a:spAutoFit/>
          </a:bodyPr>
          <a:lstStyle/>
          <a:p>
            <a:pPr marL="342900" indent="-342900" algn="just">
              <a:buFont typeface="Wingdings" pitchFamily="2" charset="2"/>
              <a:buChar char="Ø"/>
            </a:pPr>
            <a:r>
              <a:rPr lang="en-US" sz="2000" dirty="0">
                <a:latin typeface="Times New Roman" pitchFamily="18" charset="0"/>
                <a:cs typeface="Times New Roman" pitchFamily="18" charset="0"/>
              </a:rPr>
              <a:t>Line defect:</a:t>
            </a:r>
          </a:p>
          <a:p>
            <a:pPr marL="273050" indent="-273050" algn="just">
              <a:buNone/>
            </a:pPr>
            <a:r>
              <a:rPr lang="en-US" sz="2000" dirty="0">
                <a:latin typeface="Times New Roman" pitchFamily="18" charset="0"/>
                <a:cs typeface="Times New Roman" pitchFamily="18" charset="0"/>
              </a:rPr>
              <a:t>       In this case the defect is created by removing the rods from the whole row in structure. This can be act as a waveguide. </a:t>
            </a:r>
          </a:p>
        </p:txBody>
      </p:sp>
      <p:sp>
        <p:nvSpPr>
          <p:cNvPr id="8" name="TextBox 7"/>
          <p:cNvSpPr txBox="1"/>
          <p:nvPr/>
        </p:nvSpPr>
        <p:spPr>
          <a:xfrm>
            <a:off x="3131840" y="6021288"/>
            <a:ext cx="3240360" cy="307777"/>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Representation of line defect</a:t>
            </a:r>
          </a:p>
        </p:txBody>
      </p:sp>
      <p:grpSp>
        <p:nvGrpSpPr>
          <p:cNvPr id="10" name="Group 17"/>
          <p:cNvGrpSpPr>
            <a:grpSpLocks/>
          </p:cNvGrpSpPr>
          <p:nvPr/>
        </p:nvGrpSpPr>
        <p:grpSpPr bwMode="auto">
          <a:xfrm>
            <a:off x="2411760" y="2132856"/>
            <a:ext cx="2160240" cy="1008112"/>
            <a:chOff x="336" y="2976"/>
            <a:chExt cx="864" cy="864"/>
          </a:xfrm>
        </p:grpSpPr>
        <p:sp>
          <p:nvSpPr>
            <p:cNvPr id="11" name="Oval 18"/>
            <p:cNvSpPr>
              <a:spLocks noChangeArrowheads="1"/>
            </p:cNvSpPr>
            <p:nvPr/>
          </p:nvSpPr>
          <p:spPr bwMode="auto">
            <a:xfrm>
              <a:off x="720" y="2976"/>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2" name="Oval 19"/>
            <p:cNvSpPr>
              <a:spLocks noChangeArrowheads="1"/>
            </p:cNvSpPr>
            <p:nvPr/>
          </p:nvSpPr>
          <p:spPr bwMode="auto">
            <a:xfrm>
              <a:off x="720" y="316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3" name="Oval 20"/>
            <p:cNvSpPr>
              <a:spLocks noChangeArrowheads="1"/>
            </p:cNvSpPr>
            <p:nvPr/>
          </p:nvSpPr>
          <p:spPr bwMode="auto">
            <a:xfrm>
              <a:off x="912" y="2976"/>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4" name="Oval 21"/>
            <p:cNvSpPr>
              <a:spLocks noChangeArrowheads="1"/>
            </p:cNvSpPr>
            <p:nvPr/>
          </p:nvSpPr>
          <p:spPr bwMode="auto">
            <a:xfrm>
              <a:off x="912" y="316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5" name="Oval 22"/>
            <p:cNvSpPr>
              <a:spLocks noChangeArrowheads="1"/>
            </p:cNvSpPr>
            <p:nvPr/>
          </p:nvSpPr>
          <p:spPr bwMode="auto">
            <a:xfrm>
              <a:off x="1104" y="2976"/>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6" name="Oval 23"/>
            <p:cNvSpPr>
              <a:spLocks noChangeArrowheads="1"/>
            </p:cNvSpPr>
            <p:nvPr/>
          </p:nvSpPr>
          <p:spPr bwMode="auto">
            <a:xfrm>
              <a:off x="1104" y="316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7" name="Oval 24"/>
            <p:cNvSpPr>
              <a:spLocks noChangeArrowheads="1"/>
            </p:cNvSpPr>
            <p:nvPr/>
          </p:nvSpPr>
          <p:spPr bwMode="auto">
            <a:xfrm>
              <a:off x="738" y="3380"/>
              <a:ext cx="58" cy="5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8" name="Oval 25"/>
            <p:cNvSpPr>
              <a:spLocks noChangeArrowheads="1"/>
            </p:cNvSpPr>
            <p:nvPr/>
          </p:nvSpPr>
          <p:spPr bwMode="auto">
            <a:xfrm>
              <a:off x="912" y="3360"/>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19" name="Oval 26"/>
            <p:cNvSpPr>
              <a:spLocks noChangeArrowheads="1"/>
            </p:cNvSpPr>
            <p:nvPr/>
          </p:nvSpPr>
          <p:spPr bwMode="auto">
            <a:xfrm>
              <a:off x="912" y="3552"/>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0" name="Oval 27"/>
            <p:cNvSpPr>
              <a:spLocks noChangeArrowheads="1"/>
            </p:cNvSpPr>
            <p:nvPr/>
          </p:nvSpPr>
          <p:spPr bwMode="auto">
            <a:xfrm>
              <a:off x="1104" y="3360"/>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1" name="Oval 28"/>
            <p:cNvSpPr>
              <a:spLocks noChangeArrowheads="1"/>
            </p:cNvSpPr>
            <p:nvPr/>
          </p:nvSpPr>
          <p:spPr bwMode="auto">
            <a:xfrm>
              <a:off x="1104" y="3552"/>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2" name="Oval 29"/>
            <p:cNvSpPr>
              <a:spLocks noChangeArrowheads="1"/>
            </p:cNvSpPr>
            <p:nvPr/>
          </p:nvSpPr>
          <p:spPr bwMode="auto">
            <a:xfrm>
              <a:off x="912" y="374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3" name="Oval 30"/>
            <p:cNvSpPr>
              <a:spLocks noChangeArrowheads="1"/>
            </p:cNvSpPr>
            <p:nvPr/>
          </p:nvSpPr>
          <p:spPr bwMode="auto">
            <a:xfrm>
              <a:off x="1104" y="374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4" name="Oval 31"/>
            <p:cNvSpPr>
              <a:spLocks noChangeArrowheads="1"/>
            </p:cNvSpPr>
            <p:nvPr/>
          </p:nvSpPr>
          <p:spPr bwMode="auto">
            <a:xfrm>
              <a:off x="528" y="3552"/>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5" name="Oval 32"/>
            <p:cNvSpPr>
              <a:spLocks noChangeArrowheads="1"/>
            </p:cNvSpPr>
            <p:nvPr/>
          </p:nvSpPr>
          <p:spPr bwMode="auto">
            <a:xfrm>
              <a:off x="528" y="374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6" name="Oval 33"/>
            <p:cNvSpPr>
              <a:spLocks noChangeArrowheads="1"/>
            </p:cNvSpPr>
            <p:nvPr/>
          </p:nvSpPr>
          <p:spPr bwMode="auto">
            <a:xfrm>
              <a:off x="720" y="3552"/>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7" name="Oval 34"/>
            <p:cNvSpPr>
              <a:spLocks noChangeArrowheads="1"/>
            </p:cNvSpPr>
            <p:nvPr/>
          </p:nvSpPr>
          <p:spPr bwMode="auto">
            <a:xfrm>
              <a:off x="720" y="374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8" name="Oval 35"/>
            <p:cNvSpPr>
              <a:spLocks noChangeArrowheads="1"/>
            </p:cNvSpPr>
            <p:nvPr/>
          </p:nvSpPr>
          <p:spPr bwMode="auto">
            <a:xfrm>
              <a:off x="336" y="3552"/>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29" name="Oval 36"/>
            <p:cNvSpPr>
              <a:spLocks noChangeArrowheads="1"/>
            </p:cNvSpPr>
            <p:nvPr/>
          </p:nvSpPr>
          <p:spPr bwMode="auto">
            <a:xfrm>
              <a:off x="336" y="3744"/>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0" name="Oval 37"/>
            <p:cNvSpPr>
              <a:spLocks noChangeArrowheads="1"/>
            </p:cNvSpPr>
            <p:nvPr/>
          </p:nvSpPr>
          <p:spPr bwMode="auto">
            <a:xfrm>
              <a:off x="336" y="316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1" name="Oval 38"/>
            <p:cNvSpPr>
              <a:spLocks noChangeArrowheads="1"/>
            </p:cNvSpPr>
            <p:nvPr/>
          </p:nvSpPr>
          <p:spPr bwMode="auto">
            <a:xfrm>
              <a:off x="336" y="3360"/>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2" name="Oval 39"/>
            <p:cNvSpPr>
              <a:spLocks noChangeArrowheads="1"/>
            </p:cNvSpPr>
            <p:nvPr/>
          </p:nvSpPr>
          <p:spPr bwMode="auto">
            <a:xfrm>
              <a:off x="528" y="3168"/>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3" name="Oval 40"/>
            <p:cNvSpPr>
              <a:spLocks noChangeArrowheads="1"/>
            </p:cNvSpPr>
            <p:nvPr/>
          </p:nvSpPr>
          <p:spPr bwMode="auto">
            <a:xfrm>
              <a:off x="528" y="3360"/>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4" name="Oval 41"/>
            <p:cNvSpPr>
              <a:spLocks noChangeArrowheads="1"/>
            </p:cNvSpPr>
            <p:nvPr/>
          </p:nvSpPr>
          <p:spPr bwMode="auto">
            <a:xfrm>
              <a:off x="336" y="2976"/>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5" name="Oval 42"/>
            <p:cNvSpPr>
              <a:spLocks noChangeArrowheads="1"/>
            </p:cNvSpPr>
            <p:nvPr/>
          </p:nvSpPr>
          <p:spPr bwMode="auto">
            <a:xfrm>
              <a:off x="528" y="2976"/>
              <a:ext cx="96" cy="96"/>
            </a:xfrm>
            <a:prstGeom prst="ellipse">
              <a:avLst/>
            </a:prstGeom>
            <a:solidFill>
              <a:schemeClr val="hlink"/>
            </a:solidFill>
            <a:ln w="9525">
              <a:solidFill>
                <a:schemeClr val="tx1"/>
              </a:solidFill>
              <a:round/>
              <a:headEnd/>
              <a:tailEnd/>
            </a:ln>
            <a:effectLst/>
          </p:spPr>
          <p:txBody>
            <a:bodyPr wrap="none" anchor="ctr"/>
            <a:lstStyle/>
            <a:p>
              <a:endParaRPr lang="en-US"/>
            </a:p>
          </p:txBody>
        </p:sp>
      </p:grpSp>
      <p:pic>
        <p:nvPicPr>
          <p:cNvPr id="36" name="Picture 2"/>
          <p:cNvPicPr>
            <a:picLocks noChangeAspect="1" noChangeArrowheads="1"/>
          </p:cNvPicPr>
          <p:nvPr/>
        </p:nvPicPr>
        <p:blipFill>
          <a:blip r:embed="rId2" cstate="print"/>
          <a:srcRect/>
          <a:stretch>
            <a:fillRect/>
          </a:stretch>
        </p:blipFill>
        <p:spPr bwMode="auto">
          <a:xfrm>
            <a:off x="5004048" y="2060848"/>
            <a:ext cx="2160240" cy="1143000"/>
          </a:xfrm>
          <a:prstGeom prst="rect">
            <a:avLst/>
          </a:prstGeom>
          <a:noFill/>
          <a:ln w="9525">
            <a:noFill/>
            <a:miter lim="800000"/>
            <a:headEnd/>
            <a:tailEnd/>
          </a:ln>
        </p:spPr>
      </p:pic>
      <p:pic>
        <p:nvPicPr>
          <p:cNvPr id="37" name="Picture 3"/>
          <p:cNvPicPr>
            <a:picLocks noChangeAspect="1" noChangeArrowheads="1"/>
          </p:cNvPicPr>
          <p:nvPr/>
        </p:nvPicPr>
        <p:blipFill>
          <a:blip r:embed="rId3" cstate="print"/>
          <a:srcRect/>
          <a:stretch>
            <a:fillRect/>
          </a:stretch>
        </p:blipFill>
        <p:spPr bwMode="auto">
          <a:xfrm>
            <a:off x="2771800" y="4509120"/>
            <a:ext cx="3648447" cy="15268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15917</TotalTime>
  <Words>2496</Words>
  <Application>Microsoft Office PowerPoint</Application>
  <PresentationFormat>On-screen Show (4:3)</PresentationFormat>
  <Paragraphs>294</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Design and Analysis of All-Optical  Circuits using 2D Photonic Crystals</vt:lpstr>
      <vt:lpstr>Overview</vt:lpstr>
      <vt:lpstr>Objective</vt:lpstr>
      <vt:lpstr>Introduction</vt:lpstr>
      <vt:lpstr>Photonic crystals</vt:lpstr>
      <vt:lpstr>Types of photonic crystals</vt:lpstr>
      <vt:lpstr>Slide 7</vt:lpstr>
      <vt:lpstr>Photonic Band Gap</vt:lpstr>
      <vt:lpstr>Defects in 2D photonic crystals</vt:lpstr>
      <vt:lpstr>Slide 10</vt:lpstr>
      <vt:lpstr>Slide 11</vt:lpstr>
      <vt:lpstr>Slide 12</vt:lpstr>
      <vt:lpstr>Module-1.1 Proposed Logic circuit of encoder using waveguides </vt:lpstr>
      <vt:lpstr>Region of photonic band gap</vt:lpstr>
      <vt:lpstr>Proposed structure (contd..)</vt:lpstr>
      <vt:lpstr>Slide 16</vt:lpstr>
      <vt:lpstr>Slide 17</vt:lpstr>
      <vt:lpstr>Slide 18</vt:lpstr>
      <vt:lpstr>Field Distribution of Encoder: </vt:lpstr>
      <vt:lpstr>Slide 20</vt:lpstr>
      <vt:lpstr>Slide 21</vt:lpstr>
      <vt:lpstr>Region of photonic band gap</vt:lpstr>
      <vt:lpstr>Slide 23</vt:lpstr>
      <vt:lpstr>Optical SR Flip Flop</vt:lpstr>
      <vt:lpstr>Slide 25</vt:lpstr>
      <vt:lpstr> Module-1.3 Proposed Logic circuit of  DECODER  </vt:lpstr>
      <vt:lpstr>Slide 27</vt:lpstr>
      <vt:lpstr> </vt:lpstr>
      <vt:lpstr>                              SIMULATION</vt:lpstr>
      <vt:lpstr> Case 1   A = 1 , B = 0</vt:lpstr>
      <vt:lpstr>Slide 31</vt:lpstr>
      <vt:lpstr>Case 2  A = 1 , B = 1</vt:lpstr>
      <vt:lpstr>Slide 33</vt:lpstr>
      <vt:lpstr>2-4 Decoder</vt:lpstr>
      <vt:lpstr>Crystal Lattice structure of 2-4 Decoder</vt:lpstr>
      <vt:lpstr>CASE 1 : When A=0 , B=0 (Decoder with no inputs)</vt:lpstr>
      <vt:lpstr>Case 2 : When A=0, B=1 (Decoder with one input high)</vt:lpstr>
      <vt:lpstr>Case 3 : When A=1, B=0 (Decoder with one input high) </vt:lpstr>
      <vt:lpstr>Case 4 : When A=1, B=1 (Decoder with two inputs)</vt:lpstr>
      <vt:lpstr>                                 Work Plan</vt:lpstr>
      <vt:lpstr>                              Work Plan</vt:lpstr>
      <vt:lpstr>Technical Specifications: </vt:lpstr>
      <vt:lpstr>References</vt:lpstr>
      <vt:lpstr>References</vt:lpstr>
      <vt:lpstr>Slide 45</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logic gates implemented by two dimensional photonic crystals</dc:title>
  <dc:creator>Administrator</dc:creator>
  <cp:lastModifiedBy>dell1</cp:lastModifiedBy>
  <cp:revision>591</cp:revision>
  <dcterms:created xsi:type="dcterms:W3CDTF">2017-04-04T04:05:53Z</dcterms:created>
  <dcterms:modified xsi:type="dcterms:W3CDTF">2019-04-12T12:32:18Z</dcterms:modified>
</cp:coreProperties>
</file>