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9"/>
  </p:notesMasterIdLst>
  <p:sldIdLst>
    <p:sldId id="256" r:id="rId2"/>
    <p:sldId id="258" r:id="rId3"/>
    <p:sldId id="259" r:id="rId4"/>
    <p:sldId id="263" r:id="rId5"/>
    <p:sldId id="265"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00"/>
    <a:srgbClr val="FF4700"/>
    <a:srgbClr val="F27500"/>
    <a:srgbClr val="FF2325"/>
    <a:srgbClr val="FF19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2"/>
    <p:restoredTop sz="79693"/>
  </p:normalViewPr>
  <p:slideViewPr>
    <p:cSldViewPr snapToGrid="0" snapToObjects="1">
      <p:cViewPr varScale="1">
        <p:scale>
          <a:sx n="120" d="100"/>
          <a:sy n="120" d="100"/>
        </p:scale>
        <p:origin x="20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48722-A87B-4AB8-906F-9B0D99D38B0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BD2157C-88E6-4F55-94C9-5A8712894C3C}">
      <dgm:prSet/>
      <dgm:spPr/>
      <dgm:t>
        <a:bodyPr/>
        <a:lstStyle/>
        <a:p>
          <a:r>
            <a:rPr lang="en-AU" dirty="0"/>
            <a:t>Transform problem A to another problem B</a:t>
          </a:r>
          <a:endParaRPr lang="en-US" dirty="0"/>
        </a:p>
      </dgm:t>
    </dgm:pt>
    <dgm:pt modelId="{EC9A9199-4B0B-4150-A407-44EF2F7233E8}" type="parTrans" cxnId="{AAEA6120-CDFF-418B-9AC0-4430B7AEC7D2}">
      <dgm:prSet/>
      <dgm:spPr/>
      <dgm:t>
        <a:bodyPr/>
        <a:lstStyle/>
        <a:p>
          <a:endParaRPr lang="en-US"/>
        </a:p>
      </dgm:t>
    </dgm:pt>
    <dgm:pt modelId="{610EED50-2840-4348-9145-8231DD3ED88D}" type="sibTrans" cxnId="{AAEA6120-CDFF-418B-9AC0-4430B7AEC7D2}">
      <dgm:prSet/>
      <dgm:spPr/>
      <dgm:t>
        <a:bodyPr/>
        <a:lstStyle/>
        <a:p>
          <a:endParaRPr lang="en-US"/>
        </a:p>
      </dgm:t>
    </dgm:pt>
    <mc:AlternateContent xmlns:mc="http://schemas.openxmlformats.org/markup-compatibility/2006" xmlns:a14="http://schemas.microsoft.com/office/drawing/2010/main">
      <mc:Choice Requires="a14">
        <dgm:pt modelId="{277DA534-D174-455A-B227-AAF3D26CB798}">
          <dgm:prSet/>
          <dgm:spPr/>
          <dgm: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 is at least as hard as A</a:t>
              </a:r>
              <a:br>
                <a:rPr lang="en-US" dirty="0"/>
              </a:br>
              <a:endParaRPr lang="en-US" dirty="0"/>
            </a:p>
          </dgm:t>
        </dgm:pt>
      </mc:Choice>
      <mc:Fallback xmlns="">
        <dgm:pt modelId="{277DA534-D174-455A-B227-AAF3D26CB798}">
          <dgm:prSet/>
          <dgm:spPr/>
          <dgm:t>
            <a:bodyPr/>
            <a:lstStyle/>
            <a:p>
              <a:r>
                <a:rPr lang="en-US" i="0">
                  <a:latin typeface="Cambria Math" panose="02040503050406030204" pitchFamily="18" charset="0"/>
                  <a:ea typeface="Cambria Math" panose="02040503050406030204" pitchFamily="18" charset="0"/>
                </a:rPr>
                <a:t>→</a:t>
              </a:r>
              <a:r>
                <a:rPr lang="en-US" dirty="0"/>
                <a:t>B is at least as hard as A</a:t>
              </a:r>
              <a:br>
                <a:rPr lang="en-US" dirty="0"/>
              </a:br>
              <a:endParaRPr lang="en-US" dirty="0"/>
            </a:p>
          </dgm:t>
        </dgm:pt>
      </mc:Fallback>
    </mc:AlternateContent>
    <dgm:pt modelId="{11DF937F-0D51-4D6E-B89E-DC6F97532996}" type="parTrans" cxnId="{E3B529FD-ED6D-4304-B99A-9FF1C0BD8227}">
      <dgm:prSet/>
      <dgm:spPr/>
      <dgm:t>
        <a:bodyPr/>
        <a:lstStyle/>
        <a:p>
          <a:endParaRPr lang="en-US"/>
        </a:p>
      </dgm:t>
    </dgm:pt>
    <dgm:pt modelId="{0B9EF5E6-3B32-4D14-AEBB-C2D337DD51E9}" type="sibTrans" cxnId="{E3B529FD-ED6D-4304-B99A-9FF1C0BD8227}">
      <dgm:prSet/>
      <dgm:spPr/>
      <dgm:t>
        <a:bodyPr/>
        <a:lstStyle/>
        <a:p>
          <a:endParaRPr lang="en-US"/>
        </a:p>
      </dgm:t>
    </dgm:pt>
    <dgm:pt modelId="{E862A381-89F6-9E42-9D13-B06B21C0CFE4}" type="pres">
      <dgm:prSet presAssocID="{C4C48722-A87B-4AB8-906F-9B0D99D38B01}" presName="hierChild1" presStyleCnt="0">
        <dgm:presLayoutVars>
          <dgm:chPref val="1"/>
          <dgm:dir/>
          <dgm:animOne val="branch"/>
          <dgm:animLvl val="lvl"/>
          <dgm:resizeHandles/>
        </dgm:presLayoutVars>
      </dgm:prSet>
      <dgm:spPr/>
    </dgm:pt>
    <dgm:pt modelId="{71E40F20-CC51-FF45-9CAF-03C3316490C2}" type="pres">
      <dgm:prSet presAssocID="{2BD2157C-88E6-4F55-94C9-5A8712894C3C}" presName="hierRoot1" presStyleCnt="0"/>
      <dgm:spPr/>
    </dgm:pt>
    <dgm:pt modelId="{0FDC04A5-CB1C-0E4E-8A6C-8CBACBF90F9E}" type="pres">
      <dgm:prSet presAssocID="{2BD2157C-88E6-4F55-94C9-5A8712894C3C}" presName="composite" presStyleCnt="0"/>
      <dgm:spPr/>
    </dgm:pt>
    <dgm:pt modelId="{42E3C0E5-FF70-7648-A662-A864D52B2FFB}" type="pres">
      <dgm:prSet presAssocID="{2BD2157C-88E6-4F55-94C9-5A8712894C3C}" presName="background" presStyleLbl="node0" presStyleIdx="0" presStyleCnt="2"/>
      <dgm:spPr/>
    </dgm:pt>
    <dgm:pt modelId="{42CEBBFE-74B3-4F4D-87E1-123E88DD215E}" type="pres">
      <dgm:prSet presAssocID="{2BD2157C-88E6-4F55-94C9-5A8712894C3C}" presName="text" presStyleLbl="fgAcc0" presStyleIdx="0" presStyleCnt="2">
        <dgm:presLayoutVars>
          <dgm:chPref val="3"/>
        </dgm:presLayoutVars>
      </dgm:prSet>
      <dgm:spPr/>
    </dgm:pt>
    <dgm:pt modelId="{A52089B1-9B2E-3842-92AC-B6525EF6C367}" type="pres">
      <dgm:prSet presAssocID="{2BD2157C-88E6-4F55-94C9-5A8712894C3C}" presName="hierChild2" presStyleCnt="0"/>
      <dgm:spPr/>
    </dgm:pt>
    <dgm:pt modelId="{A7494958-7160-A547-B260-4AAF99EA6926}" type="pres">
      <dgm:prSet presAssocID="{277DA534-D174-455A-B227-AAF3D26CB798}" presName="hierRoot1" presStyleCnt="0"/>
      <dgm:spPr/>
    </dgm:pt>
    <dgm:pt modelId="{E0696B2F-84CD-0048-AA97-8568D1259734}" type="pres">
      <dgm:prSet presAssocID="{277DA534-D174-455A-B227-AAF3D26CB798}" presName="composite" presStyleCnt="0"/>
      <dgm:spPr/>
    </dgm:pt>
    <dgm:pt modelId="{34BD0FD1-14CE-714C-9D82-EEE2099458E2}" type="pres">
      <dgm:prSet presAssocID="{277DA534-D174-455A-B227-AAF3D26CB798}" presName="background" presStyleLbl="node0" presStyleIdx="1" presStyleCnt="2"/>
      <dgm:spPr/>
    </dgm:pt>
    <dgm:pt modelId="{890A9762-786C-4B44-A26C-C92657282673}" type="pres">
      <dgm:prSet presAssocID="{277DA534-D174-455A-B227-AAF3D26CB798}" presName="text" presStyleLbl="fgAcc0" presStyleIdx="1" presStyleCnt="2">
        <dgm:presLayoutVars>
          <dgm:chPref val="3"/>
        </dgm:presLayoutVars>
      </dgm:prSet>
      <dgm:spPr/>
    </dgm:pt>
    <dgm:pt modelId="{D2BE1C81-4EBF-B642-9456-A4683E1E7DAA}" type="pres">
      <dgm:prSet presAssocID="{277DA534-D174-455A-B227-AAF3D26CB798}" presName="hierChild2" presStyleCnt="0"/>
      <dgm:spPr/>
    </dgm:pt>
  </dgm:ptLst>
  <dgm:cxnLst>
    <dgm:cxn modelId="{34E8B202-7ED1-C245-A3B1-FB3CFA22E073}" type="presOf" srcId="{2BD2157C-88E6-4F55-94C9-5A8712894C3C}" destId="{42CEBBFE-74B3-4F4D-87E1-123E88DD215E}" srcOrd="0" destOrd="0" presId="urn:microsoft.com/office/officeart/2005/8/layout/hierarchy1"/>
    <dgm:cxn modelId="{AAEA6120-CDFF-418B-9AC0-4430B7AEC7D2}" srcId="{C4C48722-A87B-4AB8-906F-9B0D99D38B01}" destId="{2BD2157C-88E6-4F55-94C9-5A8712894C3C}" srcOrd="0" destOrd="0" parTransId="{EC9A9199-4B0B-4150-A407-44EF2F7233E8}" sibTransId="{610EED50-2840-4348-9145-8231DD3ED88D}"/>
    <dgm:cxn modelId="{F9F59420-FB4A-0F48-82E1-429B4C5699ED}" type="presOf" srcId="{277DA534-D174-455A-B227-AAF3D26CB798}" destId="{890A9762-786C-4B44-A26C-C92657282673}" srcOrd="0" destOrd="0" presId="urn:microsoft.com/office/officeart/2005/8/layout/hierarchy1"/>
    <dgm:cxn modelId="{BEB45672-8C79-9D49-96A1-4B7DD7B9523E}" type="presOf" srcId="{C4C48722-A87B-4AB8-906F-9B0D99D38B01}" destId="{E862A381-89F6-9E42-9D13-B06B21C0CFE4}" srcOrd="0" destOrd="0" presId="urn:microsoft.com/office/officeart/2005/8/layout/hierarchy1"/>
    <dgm:cxn modelId="{E3B529FD-ED6D-4304-B99A-9FF1C0BD8227}" srcId="{C4C48722-A87B-4AB8-906F-9B0D99D38B01}" destId="{277DA534-D174-455A-B227-AAF3D26CB798}" srcOrd="1" destOrd="0" parTransId="{11DF937F-0D51-4D6E-B89E-DC6F97532996}" sibTransId="{0B9EF5E6-3B32-4D14-AEBB-C2D337DD51E9}"/>
    <dgm:cxn modelId="{37093F59-8D64-AB4C-A27C-A9E3D07DD5A2}" type="presParOf" srcId="{E862A381-89F6-9E42-9D13-B06B21C0CFE4}" destId="{71E40F20-CC51-FF45-9CAF-03C3316490C2}" srcOrd="0" destOrd="0" presId="urn:microsoft.com/office/officeart/2005/8/layout/hierarchy1"/>
    <dgm:cxn modelId="{72EAECD2-25FB-8D43-BBC1-85A5EEFE48D1}" type="presParOf" srcId="{71E40F20-CC51-FF45-9CAF-03C3316490C2}" destId="{0FDC04A5-CB1C-0E4E-8A6C-8CBACBF90F9E}" srcOrd="0" destOrd="0" presId="urn:microsoft.com/office/officeart/2005/8/layout/hierarchy1"/>
    <dgm:cxn modelId="{FDA05F8B-1312-9441-839C-6D0C6832C494}" type="presParOf" srcId="{0FDC04A5-CB1C-0E4E-8A6C-8CBACBF90F9E}" destId="{42E3C0E5-FF70-7648-A662-A864D52B2FFB}" srcOrd="0" destOrd="0" presId="urn:microsoft.com/office/officeart/2005/8/layout/hierarchy1"/>
    <dgm:cxn modelId="{302A9B66-509D-F94F-AB82-B829D5B761BF}" type="presParOf" srcId="{0FDC04A5-CB1C-0E4E-8A6C-8CBACBF90F9E}" destId="{42CEBBFE-74B3-4F4D-87E1-123E88DD215E}" srcOrd="1" destOrd="0" presId="urn:microsoft.com/office/officeart/2005/8/layout/hierarchy1"/>
    <dgm:cxn modelId="{316256B0-5DE6-F04B-9ACF-7F6EC9025043}" type="presParOf" srcId="{71E40F20-CC51-FF45-9CAF-03C3316490C2}" destId="{A52089B1-9B2E-3842-92AC-B6525EF6C367}" srcOrd="1" destOrd="0" presId="urn:microsoft.com/office/officeart/2005/8/layout/hierarchy1"/>
    <dgm:cxn modelId="{5F6B7ED4-1AFA-7A4C-9228-8F769C4DAC4B}" type="presParOf" srcId="{E862A381-89F6-9E42-9D13-B06B21C0CFE4}" destId="{A7494958-7160-A547-B260-4AAF99EA6926}" srcOrd="1" destOrd="0" presId="urn:microsoft.com/office/officeart/2005/8/layout/hierarchy1"/>
    <dgm:cxn modelId="{B1F4F94D-CC85-CF40-9BF8-CA31417B7711}" type="presParOf" srcId="{A7494958-7160-A547-B260-4AAF99EA6926}" destId="{E0696B2F-84CD-0048-AA97-8568D1259734}" srcOrd="0" destOrd="0" presId="urn:microsoft.com/office/officeart/2005/8/layout/hierarchy1"/>
    <dgm:cxn modelId="{AB646DBA-1B8E-3844-8A42-653B1E80B8DB}" type="presParOf" srcId="{E0696B2F-84CD-0048-AA97-8568D1259734}" destId="{34BD0FD1-14CE-714C-9D82-EEE2099458E2}" srcOrd="0" destOrd="0" presId="urn:microsoft.com/office/officeart/2005/8/layout/hierarchy1"/>
    <dgm:cxn modelId="{27E06E4E-25F1-CA4A-9FCA-AFA2230343CC}" type="presParOf" srcId="{E0696B2F-84CD-0048-AA97-8568D1259734}" destId="{890A9762-786C-4B44-A26C-C92657282673}" srcOrd="1" destOrd="0" presId="urn:microsoft.com/office/officeart/2005/8/layout/hierarchy1"/>
    <dgm:cxn modelId="{C4857E95-4A14-F14D-91C1-968933B4FDD4}" type="presParOf" srcId="{A7494958-7160-A547-B260-4AAF99EA6926}" destId="{D2BE1C81-4EBF-B642-9456-A4683E1E7DAA}"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48722-A87B-4AB8-906F-9B0D99D38B0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BD2157C-88E6-4F55-94C9-5A8712894C3C}">
      <dgm:prSet/>
      <dgm:spPr/>
      <dgm:t>
        <a:bodyPr/>
        <a:lstStyle/>
        <a:p>
          <a:r>
            <a:rPr lang="en-AU"/>
            <a:t>Transform problem A to another problem B</a:t>
          </a:r>
          <a:endParaRPr lang="en-US"/>
        </a:p>
      </dgm:t>
    </dgm:pt>
    <dgm:pt modelId="{EC9A9199-4B0B-4150-A407-44EF2F7233E8}" type="parTrans" cxnId="{AAEA6120-CDFF-418B-9AC0-4430B7AEC7D2}">
      <dgm:prSet/>
      <dgm:spPr/>
      <dgm:t>
        <a:bodyPr/>
        <a:lstStyle/>
        <a:p>
          <a:endParaRPr lang="en-US"/>
        </a:p>
      </dgm:t>
    </dgm:pt>
    <dgm:pt modelId="{610EED50-2840-4348-9145-8231DD3ED88D}" type="sibTrans" cxnId="{AAEA6120-CDFF-418B-9AC0-4430B7AEC7D2}">
      <dgm:prSet/>
      <dgm:spPr/>
      <dgm:t>
        <a:bodyPr/>
        <a:lstStyle/>
        <a:p>
          <a:endParaRPr lang="en-US"/>
        </a:p>
      </dgm:t>
    </dgm:pt>
    <dgm:pt modelId="{277DA534-D174-455A-B227-AAF3D26CB798}">
      <dgm:prSet/>
      <dgm:spPr>
        <a:blipFill>
          <a:blip xmlns:r="http://schemas.openxmlformats.org/officeDocument/2006/relationships" r:embed="rId1"/>
          <a:stretch>
            <a:fillRect r="-2844"/>
          </a:stretch>
        </a:blipFill>
      </dgm:spPr>
      <dgm:t>
        <a:bodyPr/>
        <a:lstStyle/>
        <a:p>
          <a:r>
            <a:rPr lang="en-US">
              <a:noFill/>
            </a:rPr>
            <a:t> </a:t>
          </a:r>
        </a:p>
      </dgm:t>
    </dgm:pt>
    <dgm:pt modelId="{11DF937F-0D51-4D6E-B89E-DC6F97532996}" type="parTrans" cxnId="{E3B529FD-ED6D-4304-B99A-9FF1C0BD8227}">
      <dgm:prSet/>
      <dgm:spPr/>
      <dgm:t>
        <a:bodyPr/>
        <a:lstStyle/>
        <a:p>
          <a:endParaRPr lang="en-US"/>
        </a:p>
      </dgm:t>
    </dgm:pt>
    <dgm:pt modelId="{0B9EF5E6-3B32-4D14-AEBB-C2D337DD51E9}" type="sibTrans" cxnId="{E3B529FD-ED6D-4304-B99A-9FF1C0BD8227}">
      <dgm:prSet/>
      <dgm:spPr/>
      <dgm:t>
        <a:bodyPr/>
        <a:lstStyle/>
        <a:p>
          <a:endParaRPr lang="en-US"/>
        </a:p>
      </dgm:t>
    </dgm:pt>
    <dgm:pt modelId="{E862A381-89F6-9E42-9D13-B06B21C0CFE4}" type="pres">
      <dgm:prSet presAssocID="{C4C48722-A87B-4AB8-906F-9B0D99D38B01}" presName="hierChild1" presStyleCnt="0">
        <dgm:presLayoutVars>
          <dgm:chPref val="1"/>
          <dgm:dir/>
          <dgm:animOne val="branch"/>
          <dgm:animLvl val="lvl"/>
          <dgm:resizeHandles/>
        </dgm:presLayoutVars>
      </dgm:prSet>
      <dgm:spPr/>
    </dgm:pt>
    <dgm:pt modelId="{71E40F20-CC51-FF45-9CAF-03C3316490C2}" type="pres">
      <dgm:prSet presAssocID="{2BD2157C-88E6-4F55-94C9-5A8712894C3C}" presName="hierRoot1" presStyleCnt="0"/>
      <dgm:spPr/>
    </dgm:pt>
    <dgm:pt modelId="{0FDC04A5-CB1C-0E4E-8A6C-8CBACBF90F9E}" type="pres">
      <dgm:prSet presAssocID="{2BD2157C-88E6-4F55-94C9-5A8712894C3C}" presName="composite" presStyleCnt="0"/>
      <dgm:spPr/>
    </dgm:pt>
    <dgm:pt modelId="{42E3C0E5-FF70-7648-A662-A864D52B2FFB}" type="pres">
      <dgm:prSet presAssocID="{2BD2157C-88E6-4F55-94C9-5A8712894C3C}" presName="background" presStyleLbl="node0" presStyleIdx="0" presStyleCnt="2"/>
      <dgm:spPr/>
    </dgm:pt>
    <dgm:pt modelId="{42CEBBFE-74B3-4F4D-87E1-123E88DD215E}" type="pres">
      <dgm:prSet presAssocID="{2BD2157C-88E6-4F55-94C9-5A8712894C3C}" presName="text" presStyleLbl="fgAcc0" presStyleIdx="0" presStyleCnt="2">
        <dgm:presLayoutVars>
          <dgm:chPref val="3"/>
        </dgm:presLayoutVars>
      </dgm:prSet>
      <dgm:spPr/>
    </dgm:pt>
    <dgm:pt modelId="{A52089B1-9B2E-3842-92AC-B6525EF6C367}" type="pres">
      <dgm:prSet presAssocID="{2BD2157C-88E6-4F55-94C9-5A8712894C3C}" presName="hierChild2" presStyleCnt="0"/>
      <dgm:spPr/>
    </dgm:pt>
    <dgm:pt modelId="{A7494958-7160-A547-B260-4AAF99EA6926}" type="pres">
      <dgm:prSet presAssocID="{277DA534-D174-455A-B227-AAF3D26CB798}" presName="hierRoot1" presStyleCnt="0"/>
      <dgm:spPr/>
    </dgm:pt>
    <dgm:pt modelId="{E0696B2F-84CD-0048-AA97-8568D1259734}" type="pres">
      <dgm:prSet presAssocID="{277DA534-D174-455A-B227-AAF3D26CB798}" presName="composite" presStyleCnt="0"/>
      <dgm:spPr/>
    </dgm:pt>
    <dgm:pt modelId="{34BD0FD1-14CE-714C-9D82-EEE2099458E2}" type="pres">
      <dgm:prSet presAssocID="{277DA534-D174-455A-B227-AAF3D26CB798}" presName="background" presStyleLbl="node0" presStyleIdx="1" presStyleCnt="2"/>
      <dgm:spPr/>
    </dgm:pt>
    <dgm:pt modelId="{890A9762-786C-4B44-A26C-C92657282673}" type="pres">
      <dgm:prSet presAssocID="{277DA534-D174-455A-B227-AAF3D26CB798}" presName="text" presStyleLbl="fgAcc0" presStyleIdx="1" presStyleCnt="2">
        <dgm:presLayoutVars>
          <dgm:chPref val="3"/>
        </dgm:presLayoutVars>
      </dgm:prSet>
      <dgm:spPr/>
    </dgm:pt>
    <dgm:pt modelId="{D2BE1C81-4EBF-B642-9456-A4683E1E7DAA}" type="pres">
      <dgm:prSet presAssocID="{277DA534-D174-455A-B227-AAF3D26CB798}" presName="hierChild2" presStyleCnt="0"/>
      <dgm:spPr/>
    </dgm:pt>
  </dgm:ptLst>
  <dgm:cxnLst>
    <dgm:cxn modelId="{34E8B202-7ED1-C245-A3B1-FB3CFA22E073}" type="presOf" srcId="{2BD2157C-88E6-4F55-94C9-5A8712894C3C}" destId="{42CEBBFE-74B3-4F4D-87E1-123E88DD215E}" srcOrd="0" destOrd="0" presId="urn:microsoft.com/office/officeart/2005/8/layout/hierarchy1"/>
    <dgm:cxn modelId="{AAEA6120-CDFF-418B-9AC0-4430B7AEC7D2}" srcId="{C4C48722-A87B-4AB8-906F-9B0D99D38B01}" destId="{2BD2157C-88E6-4F55-94C9-5A8712894C3C}" srcOrd="0" destOrd="0" parTransId="{EC9A9199-4B0B-4150-A407-44EF2F7233E8}" sibTransId="{610EED50-2840-4348-9145-8231DD3ED88D}"/>
    <dgm:cxn modelId="{F9F59420-FB4A-0F48-82E1-429B4C5699ED}" type="presOf" srcId="{277DA534-D174-455A-B227-AAF3D26CB798}" destId="{890A9762-786C-4B44-A26C-C92657282673}" srcOrd="0" destOrd="0" presId="urn:microsoft.com/office/officeart/2005/8/layout/hierarchy1"/>
    <dgm:cxn modelId="{BEB45672-8C79-9D49-96A1-4B7DD7B9523E}" type="presOf" srcId="{C4C48722-A87B-4AB8-906F-9B0D99D38B01}" destId="{E862A381-89F6-9E42-9D13-B06B21C0CFE4}" srcOrd="0" destOrd="0" presId="urn:microsoft.com/office/officeart/2005/8/layout/hierarchy1"/>
    <dgm:cxn modelId="{E3B529FD-ED6D-4304-B99A-9FF1C0BD8227}" srcId="{C4C48722-A87B-4AB8-906F-9B0D99D38B01}" destId="{277DA534-D174-455A-B227-AAF3D26CB798}" srcOrd="1" destOrd="0" parTransId="{11DF937F-0D51-4D6E-B89E-DC6F97532996}" sibTransId="{0B9EF5E6-3B32-4D14-AEBB-C2D337DD51E9}"/>
    <dgm:cxn modelId="{37093F59-8D64-AB4C-A27C-A9E3D07DD5A2}" type="presParOf" srcId="{E862A381-89F6-9E42-9D13-B06B21C0CFE4}" destId="{71E40F20-CC51-FF45-9CAF-03C3316490C2}" srcOrd="0" destOrd="0" presId="urn:microsoft.com/office/officeart/2005/8/layout/hierarchy1"/>
    <dgm:cxn modelId="{72EAECD2-25FB-8D43-BBC1-85A5EEFE48D1}" type="presParOf" srcId="{71E40F20-CC51-FF45-9CAF-03C3316490C2}" destId="{0FDC04A5-CB1C-0E4E-8A6C-8CBACBF90F9E}" srcOrd="0" destOrd="0" presId="urn:microsoft.com/office/officeart/2005/8/layout/hierarchy1"/>
    <dgm:cxn modelId="{FDA05F8B-1312-9441-839C-6D0C6832C494}" type="presParOf" srcId="{0FDC04A5-CB1C-0E4E-8A6C-8CBACBF90F9E}" destId="{42E3C0E5-FF70-7648-A662-A864D52B2FFB}" srcOrd="0" destOrd="0" presId="urn:microsoft.com/office/officeart/2005/8/layout/hierarchy1"/>
    <dgm:cxn modelId="{302A9B66-509D-F94F-AB82-B829D5B761BF}" type="presParOf" srcId="{0FDC04A5-CB1C-0E4E-8A6C-8CBACBF90F9E}" destId="{42CEBBFE-74B3-4F4D-87E1-123E88DD215E}" srcOrd="1" destOrd="0" presId="urn:microsoft.com/office/officeart/2005/8/layout/hierarchy1"/>
    <dgm:cxn modelId="{316256B0-5DE6-F04B-9ACF-7F6EC9025043}" type="presParOf" srcId="{71E40F20-CC51-FF45-9CAF-03C3316490C2}" destId="{A52089B1-9B2E-3842-92AC-B6525EF6C367}" srcOrd="1" destOrd="0" presId="urn:microsoft.com/office/officeart/2005/8/layout/hierarchy1"/>
    <dgm:cxn modelId="{5F6B7ED4-1AFA-7A4C-9228-8F769C4DAC4B}" type="presParOf" srcId="{E862A381-89F6-9E42-9D13-B06B21C0CFE4}" destId="{A7494958-7160-A547-B260-4AAF99EA6926}" srcOrd="1" destOrd="0" presId="urn:microsoft.com/office/officeart/2005/8/layout/hierarchy1"/>
    <dgm:cxn modelId="{B1F4F94D-CC85-CF40-9BF8-CA31417B7711}" type="presParOf" srcId="{A7494958-7160-A547-B260-4AAF99EA6926}" destId="{E0696B2F-84CD-0048-AA97-8568D1259734}" srcOrd="0" destOrd="0" presId="urn:microsoft.com/office/officeart/2005/8/layout/hierarchy1"/>
    <dgm:cxn modelId="{AB646DBA-1B8E-3844-8A42-653B1E80B8DB}" type="presParOf" srcId="{E0696B2F-84CD-0048-AA97-8568D1259734}" destId="{34BD0FD1-14CE-714C-9D82-EEE2099458E2}" srcOrd="0" destOrd="0" presId="urn:microsoft.com/office/officeart/2005/8/layout/hierarchy1"/>
    <dgm:cxn modelId="{27E06E4E-25F1-CA4A-9FCA-AFA2230343CC}" type="presParOf" srcId="{E0696B2F-84CD-0048-AA97-8568D1259734}" destId="{890A9762-786C-4B44-A26C-C92657282673}" srcOrd="1" destOrd="0" presId="urn:microsoft.com/office/officeart/2005/8/layout/hierarchy1"/>
    <dgm:cxn modelId="{C4857E95-4A14-F14D-91C1-968933B4FDD4}" type="presParOf" srcId="{A7494958-7160-A547-B260-4AAF99EA6926}" destId="{D2BE1C81-4EBF-B642-9456-A4683E1E7DAA}"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3C0E5-FF70-7648-A662-A864D52B2FFB}">
      <dsp:nvSpPr>
        <dsp:cNvPr id="0" name=""/>
        <dsp:cNvSpPr/>
      </dsp:nvSpPr>
      <dsp:spPr>
        <a:xfrm>
          <a:off x="755" y="789056"/>
          <a:ext cx="2651524" cy="16837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EBBFE-74B3-4F4D-87E1-123E88DD215E}">
      <dsp:nvSpPr>
        <dsp:cNvPr id="0" name=""/>
        <dsp:cNvSpPr/>
      </dsp:nvSpPr>
      <dsp:spPr>
        <a:xfrm>
          <a:off x="295369" y="1068939"/>
          <a:ext cx="2651524" cy="16837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Transform problem A to another problem B</a:t>
          </a:r>
          <a:endParaRPr lang="en-US" sz="2700" kern="1200" dirty="0"/>
        </a:p>
      </dsp:txBody>
      <dsp:txXfrm>
        <a:off x="344683" y="1118253"/>
        <a:ext cx="2552896" cy="1585090"/>
      </dsp:txXfrm>
    </dsp:sp>
    <dsp:sp modelId="{34BD0FD1-14CE-714C-9D82-EEE2099458E2}">
      <dsp:nvSpPr>
        <dsp:cNvPr id="0" name=""/>
        <dsp:cNvSpPr/>
      </dsp:nvSpPr>
      <dsp:spPr>
        <a:xfrm>
          <a:off x="3241507" y="789056"/>
          <a:ext cx="2651524" cy="16837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A9762-786C-4B44-A26C-C92657282673}">
      <dsp:nvSpPr>
        <dsp:cNvPr id="0" name=""/>
        <dsp:cNvSpPr/>
      </dsp:nvSpPr>
      <dsp:spPr>
        <a:xfrm>
          <a:off x="3536121" y="1068939"/>
          <a:ext cx="2651524" cy="16837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14:m xmlns:a14="http://schemas.microsoft.com/office/drawing/2010/main">
            <m:oMath xmlns:m="http://schemas.openxmlformats.org/officeDocument/2006/math">
              <m:r>
                <a:rPr lang="en-US" sz="2700" i="1" kern="1200" smtClean="0">
                  <a:latin typeface="Cambria Math" panose="02040503050406030204" pitchFamily="18" charset="0"/>
                  <a:ea typeface="Cambria Math" panose="02040503050406030204" pitchFamily="18" charset="0"/>
                </a:rPr>
                <m:t>→</m:t>
              </m:r>
            </m:oMath>
          </a14:m>
          <a:r>
            <a:rPr lang="en-US" sz="2700" kern="1200" dirty="0"/>
            <a:t>B is at least as hard as A</a:t>
          </a:r>
          <a:br>
            <a:rPr lang="en-US" sz="2700" kern="1200" dirty="0"/>
          </a:br>
          <a:endParaRPr lang="en-US" sz="2700" kern="1200" dirty="0"/>
        </a:p>
      </dsp:txBody>
      <dsp:txXfrm>
        <a:off x="3585435" y="1118253"/>
        <a:ext cx="2552896" cy="1585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1194B-A51D-164A-98D5-C9F40531C95C}"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A2CC8-0B3E-FD48-9C33-97FC6A9FD455}" type="slidenum">
              <a:rPr lang="en-US" smtClean="0"/>
              <a:t>‹#›</a:t>
            </a:fld>
            <a:endParaRPr lang="en-US"/>
          </a:p>
        </p:txBody>
      </p:sp>
    </p:spTree>
    <p:extLst>
      <p:ext uri="{BB962C8B-B14F-4D97-AF65-F5344CB8AC3E}">
        <p14:creationId xmlns:p14="http://schemas.microsoft.com/office/powerpoint/2010/main" val="317233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this is a brief overview to my project in the field of complexity theory. Let’s understand what are complexity classes. </a:t>
            </a:r>
          </a:p>
        </p:txBody>
      </p:sp>
      <p:sp>
        <p:nvSpPr>
          <p:cNvPr id="4" name="Slide Number Placeholder 3"/>
          <p:cNvSpPr>
            <a:spLocks noGrp="1"/>
          </p:cNvSpPr>
          <p:nvPr>
            <p:ph type="sldNum" sz="quarter" idx="5"/>
          </p:nvPr>
        </p:nvSpPr>
        <p:spPr/>
        <p:txBody>
          <a:bodyPr/>
          <a:lstStyle/>
          <a:p>
            <a:fld id="{9E8A2CC8-0B3E-FD48-9C33-97FC6A9FD455}" type="slidenum">
              <a:rPr lang="en-US" smtClean="0"/>
              <a:t>1</a:t>
            </a:fld>
            <a:endParaRPr lang="en-US"/>
          </a:p>
        </p:txBody>
      </p:sp>
    </p:spTree>
    <p:extLst>
      <p:ext uri="{BB962C8B-B14F-4D97-AF65-F5344CB8AC3E}">
        <p14:creationId xmlns:p14="http://schemas.microsoft.com/office/powerpoint/2010/main" val="330632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These are classes of problems based on how easy they are to solve.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FFFFFF"/>
                </a:solidFill>
              </a:rPr>
              <a:t>P is a class that includes all the problems that can be solved by a reasonably fast program, like multiplication or addition.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FFFFFF"/>
                </a:solidFill>
              </a:rPr>
              <a:t>However, if no particular rule is followed to make a guess and verify the solution, meaning it is not reasonable fast. The problem is placed in the NP class. </a:t>
            </a:r>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One benefit of this categorisation is to make it easier for us to find any relationships between the classes or inside themselves. Therefore, we can use reductions. </a:t>
            </a:r>
          </a:p>
          <a:p>
            <a:br>
              <a:rPr lang="en-AU" dirty="0"/>
            </a:br>
            <a:endParaRPr lang="en-US" dirty="0"/>
          </a:p>
        </p:txBody>
      </p:sp>
      <p:sp>
        <p:nvSpPr>
          <p:cNvPr id="4" name="Slide Number Placeholder 3"/>
          <p:cNvSpPr>
            <a:spLocks noGrp="1"/>
          </p:cNvSpPr>
          <p:nvPr>
            <p:ph type="sldNum" sz="quarter" idx="5"/>
          </p:nvPr>
        </p:nvSpPr>
        <p:spPr/>
        <p:txBody>
          <a:bodyPr/>
          <a:lstStyle/>
          <a:p>
            <a:fld id="{9E8A2CC8-0B3E-FD48-9C33-97FC6A9FD455}" type="slidenum">
              <a:rPr lang="en-US" smtClean="0"/>
              <a:t>2</a:t>
            </a:fld>
            <a:endParaRPr lang="en-US"/>
          </a:p>
        </p:txBody>
      </p:sp>
    </p:spTree>
    <p:extLst>
      <p:ext uri="{BB962C8B-B14F-4D97-AF65-F5344CB8AC3E}">
        <p14:creationId xmlns:p14="http://schemas.microsoft.com/office/powerpoint/2010/main" val="332069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reduction is a technique for mapping one problem to another. A good reduction can be used to demonstrate that the second problem is at least as complex as the first.</a:t>
            </a:r>
          </a:p>
          <a:p>
            <a:endParaRPr lang="en-US" dirty="0"/>
          </a:p>
          <a:p>
            <a:r>
              <a:rPr lang="en-AU" sz="1200" b="0" i="0" u="none" strike="noStrike" kern="1200" dirty="0">
                <a:solidFill>
                  <a:schemeClr val="tx1"/>
                </a:solidFill>
                <a:effectLst/>
                <a:latin typeface="+mn-lt"/>
                <a:ea typeface="+mn-ea"/>
                <a:cs typeface="+mn-cs"/>
              </a:rPr>
              <a:t>Meaning theoretically, a fast program for solving any NP-complete problem could be used to solve every problem in NP. The whole class would instantly collapse. So, amazingly, Sudoku is hard because it involves, literally, the same NP-complete task that makes protein folding hard.</a:t>
            </a:r>
          </a:p>
          <a:p>
            <a:endParaRPr lang="en-AU" sz="1200" b="0" i="0"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Don’t worry if you don’t know what’s NP completeness or any of those problems are. Let us look at a very simple example. </a:t>
            </a:r>
          </a:p>
          <a:p>
            <a:endParaRPr lang="en-US" dirty="0"/>
          </a:p>
          <a:p>
            <a:r>
              <a:rPr lang="en-US" dirty="0"/>
              <a:t>B is my problem. And A is a NP hard one. If I find a </a:t>
            </a:r>
            <a:r>
              <a:rPr lang="en-US" dirty="0" err="1"/>
              <a:t>redn</a:t>
            </a:r>
            <a:r>
              <a:rPr lang="en-US" dirty="0"/>
              <a:t>, I prove b is np hard.</a:t>
            </a:r>
          </a:p>
        </p:txBody>
      </p:sp>
      <p:sp>
        <p:nvSpPr>
          <p:cNvPr id="4" name="Slide Number Placeholder 3"/>
          <p:cNvSpPr>
            <a:spLocks noGrp="1"/>
          </p:cNvSpPr>
          <p:nvPr>
            <p:ph type="sldNum" sz="quarter" idx="5"/>
          </p:nvPr>
        </p:nvSpPr>
        <p:spPr/>
        <p:txBody>
          <a:bodyPr/>
          <a:lstStyle/>
          <a:p>
            <a:fld id="{9E8A2CC8-0B3E-FD48-9C33-97FC6A9FD455}" type="slidenum">
              <a:rPr lang="en-US" smtClean="0"/>
              <a:t>3</a:t>
            </a:fld>
            <a:endParaRPr lang="en-US"/>
          </a:p>
        </p:txBody>
      </p:sp>
    </p:spTree>
    <p:extLst>
      <p:ext uri="{BB962C8B-B14F-4D97-AF65-F5344CB8AC3E}">
        <p14:creationId xmlns:p14="http://schemas.microsoft.com/office/powerpoint/2010/main" val="86438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number scramble problem, we need to find any 3 numbers between 1 to 9 whose sum is 15. Numerous ways to solve this. </a:t>
            </a:r>
          </a:p>
          <a:p>
            <a:endParaRPr lang="en-US" dirty="0"/>
          </a:p>
          <a:p>
            <a:r>
              <a:rPr lang="en-US" dirty="0"/>
              <a:t>We arrange these numbers in a magic square whose sum of the diagonal, col, row is 15. This is very similar to the Tic tac toe problem. </a:t>
            </a:r>
          </a:p>
          <a:p>
            <a:endParaRPr lang="en-US" dirty="0"/>
          </a:p>
          <a:p>
            <a:endParaRPr lang="en-US" dirty="0"/>
          </a:p>
          <a:p>
            <a:r>
              <a:rPr lang="en-US" dirty="0"/>
              <a:t>If two problems can be reduced to the same problem, they can be solved by the same strategy. Any solution to tic-tac-toe can also solve number scramble. This is how we reduce number scramble to tic tac toe. And hence, we have a reduction. </a:t>
            </a:r>
          </a:p>
          <a:p>
            <a:endParaRPr lang="en-US" dirty="0"/>
          </a:p>
          <a:p>
            <a:r>
              <a:rPr lang="en-US" dirty="0"/>
              <a:t>Now let us look at a real world scenario.</a:t>
            </a:r>
          </a:p>
        </p:txBody>
      </p:sp>
      <p:sp>
        <p:nvSpPr>
          <p:cNvPr id="4" name="Slide Number Placeholder 3"/>
          <p:cNvSpPr>
            <a:spLocks noGrp="1"/>
          </p:cNvSpPr>
          <p:nvPr>
            <p:ph type="sldNum" sz="quarter" idx="5"/>
          </p:nvPr>
        </p:nvSpPr>
        <p:spPr/>
        <p:txBody>
          <a:bodyPr/>
          <a:lstStyle/>
          <a:p>
            <a:fld id="{9E8A2CC8-0B3E-FD48-9C33-97FC6A9FD455}" type="slidenum">
              <a:rPr lang="en-US" smtClean="0"/>
              <a:t>4</a:t>
            </a:fld>
            <a:endParaRPr lang="en-US"/>
          </a:p>
        </p:txBody>
      </p:sp>
    </p:spTree>
    <p:extLst>
      <p:ext uri="{BB962C8B-B14F-4D97-AF65-F5344CB8AC3E}">
        <p14:creationId xmlns:p14="http://schemas.microsoft.com/office/powerpoint/2010/main" val="366078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working on a problem and can’t find a solution. You think it is unsolvable, but you need proof.  How do you do it? Reductions come to your rescue. </a:t>
            </a:r>
          </a:p>
          <a:p>
            <a:endParaRPr lang="en-US" dirty="0"/>
          </a:p>
          <a:p>
            <a:r>
              <a:rPr lang="en-US" dirty="0"/>
              <a:t>This way, you can find a reduction from problems that are proven to be hard to solve and reduce any one to the given problem. And, hence we have a proof. </a:t>
            </a:r>
          </a:p>
          <a:p>
            <a:endParaRPr lang="en-US" dirty="0"/>
          </a:p>
          <a:p>
            <a:endParaRPr lang="en-US" dirty="0"/>
          </a:p>
          <a:p>
            <a:r>
              <a:rPr lang="en-US" dirty="0"/>
              <a:t>Apart from this, for those of you in data science will understand that features derived from a dataset can be tweaked or transformed to use in a trained ML model. </a:t>
            </a:r>
          </a:p>
          <a:p>
            <a:endParaRPr lang="en-US" dirty="0"/>
          </a:p>
          <a:p>
            <a:r>
              <a:rPr lang="en-US" dirty="0"/>
              <a:t>However, finding proofs takes time and a lot of effort. </a:t>
            </a:r>
          </a:p>
          <a:p>
            <a:r>
              <a:rPr lang="en-US" dirty="0"/>
              <a:t>Tedious work. Therefore, researching a way to find these reductions automatically is very important. </a:t>
            </a:r>
          </a:p>
          <a:p>
            <a:endParaRPr lang="en-US" dirty="0"/>
          </a:p>
        </p:txBody>
      </p:sp>
      <p:sp>
        <p:nvSpPr>
          <p:cNvPr id="4" name="Slide Number Placeholder 3"/>
          <p:cNvSpPr>
            <a:spLocks noGrp="1"/>
          </p:cNvSpPr>
          <p:nvPr>
            <p:ph type="sldNum" sz="quarter" idx="5"/>
          </p:nvPr>
        </p:nvSpPr>
        <p:spPr/>
        <p:txBody>
          <a:bodyPr/>
          <a:lstStyle/>
          <a:p>
            <a:fld id="{9E8A2CC8-0B3E-FD48-9C33-97FC6A9FD455}" type="slidenum">
              <a:rPr lang="en-US" smtClean="0"/>
              <a:t>5</a:t>
            </a:fld>
            <a:endParaRPr lang="en-US"/>
          </a:p>
        </p:txBody>
      </p:sp>
    </p:spTree>
    <p:extLst>
      <p:ext uri="{BB962C8B-B14F-4D97-AF65-F5344CB8AC3E}">
        <p14:creationId xmlns:p14="http://schemas.microsoft.com/office/powerpoint/2010/main" val="188217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with decision problems. This enables us to use logic solvers. People have been improving these solvers for years. Therefore. We can use them to solve the following equation to find reductions. I suggest you to read the report to understand it in detail. </a:t>
            </a:r>
          </a:p>
        </p:txBody>
      </p:sp>
      <p:sp>
        <p:nvSpPr>
          <p:cNvPr id="4" name="Slide Number Placeholder 3"/>
          <p:cNvSpPr>
            <a:spLocks noGrp="1"/>
          </p:cNvSpPr>
          <p:nvPr>
            <p:ph type="sldNum" sz="quarter" idx="5"/>
          </p:nvPr>
        </p:nvSpPr>
        <p:spPr/>
        <p:txBody>
          <a:bodyPr/>
          <a:lstStyle/>
          <a:p>
            <a:fld id="{9E8A2CC8-0B3E-FD48-9C33-97FC6A9FD455}" type="slidenum">
              <a:rPr lang="en-US" smtClean="0"/>
              <a:t>6</a:t>
            </a:fld>
            <a:endParaRPr lang="en-US"/>
          </a:p>
        </p:txBody>
      </p:sp>
    </p:spTree>
    <p:extLst>
      <p:ext uri="{BB962C8B-B14F-4D97-AF65-F5344CB8AC3E}">
        <p14:creationId xmlns:p14="http://schemas.microsoft.com/office/powerpoint/2010/main" val="259229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8A2CC8-0B3E-FD48-9C33-97FC6A9FD455}" type="slidenum">
              <a:rPr lang="en-US" smtClean="0"/>
              <a:t>7</a:t>
            </a:fld>
            <a:endParaRPr lang="en-US"/>
          </a:p>
        </p:txBody>
      </p:sp>
    </p:spTree>
    <p:extLst>
      <p:ext uri="{BB962C8B-B14F-4D97-AF65-F5344CB8AC3E}">
        <p14:creationId xmlns:p14="http://schemas.microsoft.com/office/powerpoint/2010/main" val="3604594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8/29/22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36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711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8348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345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773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2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3028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6254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70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76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21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00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31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586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349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1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47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8/29/22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54289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 Id="rId14"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inghArshdeep/Finding-Reductions-Automaticall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4B5B1772-3FA2-79CD-827E-63590AA58D38}"/>
              </a:ext>
            </a:extLst>
          </p:cNvPr>
          <p:cNvSpPr>
            <a:spLocks noGrp="1"/>
          </p:cNvSpPr>
          <p:nvPr>
            <p:ph type="ctrTitle"/>
          </p:nvPr>
        </p:nvSpPr>
        <p:spPr>
          <a:xfrm>
            <a:off x="2667000" y="2328334"/>
            <a:ext cx="6858000" cy="1367896"/>
          </a:xfrm>
        </p:spPr>
        <p:txBody>
          <a:bodyPr>
            <a:normAutofit fontScale="90000"/>
          </a:bodyPr>
          <a:lstStyle/>
          <a:p>
            <a:pPr algn="ctr"/>
            <a:r>
              <a:rPr lang="en-US" dirty="0">
                <a:solidFill>
                  <a:schemeClr val="accent3"/>
                </a:solidFill>
              </a:rPr>
              <a:t>Finding Reductions Automatically</a:t>
            </a:r>
          </a:p>
        </p:txBody>
      </p:sp>
      <p:sp>
        <p:nvSpPr>
          <p:cNvPr id="3" name="Subtitle 2">
            <a:extLst>
              <a:ext uri="{FF2B5EF4-FFF2-40B4-BE49-F238E27FC236}">
                <a16:creationId xmlns:a16="http://schemas.microsoft.com/office/drawing/2014/main" id="{C32D2E43-7612-D8C8-DC52-3D7CD9E3AE54}"/>
              </a:ext>
            </a:extLst>
          </p:cNvPr>
          <p:cNvSpPr>
            <a:spLocks noGrp="1"/>
          </p:cNvSpPr>
          <p:nvPr>
            <p:ph type="subTitle" idx="1"/>
          </p:nvPr>
        </p:nvSpPr>
        <p:spPr>
          <a:xfrm>
            <a:off x="2697427" y="3901278"/>
            <a:ext cx="6857999" cy="953029"/>
          </a:xfrm>
        </p:spPr>
        <p:txBody>
          <a:bodyPr>
            <a:normAutofit/>
          </a:bodyPr>
          <a:lstStyle/>
          <a:p>
            <a:pPr algn="ctr"/>
            <a:r>
              <a:rPr lang="en-US" dirty="0" err="1">
                <a:solidFill>
                  <a:schemeClr val="bg1"/>
                </a:solidFill>
              </a:rPr>
              <a:t>Arshdeep</a:t>
            </a:r>
            <a:r>
              <a:rPr lang="en-US" dirty="0">
                <a:solidFill>
                  <a:schemeClr val="bg1"/>
                </a:solidFill>
              </a:rPr>
              <a:t> Singh</a:t>
            </a:r>
          </a:p>
        </p:txBody>
      </p:sp>
    </p:spTree>
    <p:extLst>
      <p:ext uri="{BB962C8B-B14F-4D97-AF65-F5344CB8AC3E}">
        <p14:creationId xmlns:p14="http://schemas.microsoft.com/office/powerpoint/2010/main" val="121177703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88B12A-1CFE-ADC0-BCC3-2D49342256FB}"/>
              </a:ext>
            </a:extLst>
          </p:cNvPr>
          <p:cNvSpPr>
            <a:spLocks noGrp="1"/>
          </p:cNvSpPr>
          <p:nvPr>
            <p:ph type="title"/>
          </p:nvPr>
        </p:nvSpPr>
        <p:spPr>
          <a:xfrm>
            <a:off x="8036041" y="618518"/>
            <a:ext cx="3790044" cy="1478570"/>
          </a:xfrm>
        </p:spPr>
        <p:txBody>
          <a:bodyPr anchor="b">
            <a:normAutofit/>
          </a:bodyPr>
          <a:lstStyle/>
          <a:p>
            <a:r>
              <a:rPr lang="en-US" sz="2800" b="1" dirty="0">
                <a:solidFill>
                  <a:srgbClr val="FF5D00"/>
                </a:solidFill>
              </a:rPr>
              <a:t>Complexity Classes</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29BAB5-C7E8-7C0A-C56D-2C053BC3F5CF}"/>
              </a:ext>
            </a:extLst>
          </p:cNvPr>
          <p:cNvSpPr>
            <a:spLocks noGrp="1"/>
          </p:cNvSpPr>
          <p:nvPr>
            <p:ph idx="1"/>
          </p:nvPr>
        </p:nvSpPr>
        <p:spPr>
          <a:xfrm>
            <a:off x="8036041" y="2249487"/>
            <a:ext cx="3281004" cy="3541714"/>
          </a:xfrm>
        </p:spPr>
        <p:txBody>
          <a:bodyPr>
            <a:normAutofit/>
          </a:bodyPr>
          <a:lstStyle/>
          <a:p>
            <a:r>
              <a:rPr lang="en-AU" sz="1800" dirty="0">
                <a:solidFill>
                  <a:srgbClr val="FFFFFF"/>
                </a:solidFill>
              </a:rPr>
              <a:t>Does being able to quickly recognize correct answers mean there's also a quick way to find them?</a:t>
            </a:r>
            <a:endParaRPr lang="en-US" sz="1800" dirty="0">
              <a:solidFill>
                <a:srgbClr val="FFFFFF"/>
              </a:solidFill>
            </a:endParaRPr>
          </a:p>
        </p:txBody>
      </p:sp>
      <p:pic>
        <p:nvPicPr>
          <p:cNvPr id="6" name="Picture 5">
            <a:extLst>
              <a:ext uri="{FF2B5EF4-FFF2-40B4-BE49-F238E27FC236}">
                <a16:creationId xmlns:a16="http://schemas.microsoft.com/office/drawing/2014/main" id="{A105EB9C-D3AB-591A-4FA3-8FDDE85BA550}"/>
              </a:ext>
            </a:extLst>
          </p:cNvPr>
          <p:cNvPicPr>
            <a:picLocks noChangeAspect="1"/>
          </p:cNvPicPr>
          <p:nvPr/>
        </p:nvPicPr>
        <p:blipFill>
          <a:blip r:embed="rId4"/>
          <a:stretch>
            <a:fillRect/>
          </a:stretch>
        </p:blipFill>
        <p:spPr>
          <a:xfrm>
            <a:off x="1316474" y="1299087"/>
            <a:ext cx="5660904" cy="4328601"/>
          </a:xfrm>
          <a:prstGeom prst="rect">
            <a:avLst/>
          </a:prstGeom>
        </p:spPr>
      </p:pic>
    </p:spTree>
    <p:extLst>
      <p:ext uri="{BB962C8B-B14F-4D97-AF65-F5344CB8AC3E}">
        <p14:creationId xmlns:p14="http://schemas.microsoft.com/office/powerpoint/2010/main" val="2155727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0F57-9CD8-B771-56AF-FC3DB59DDB48}"/>
              </a:ext>
            </a:extLst>
          </p:cNvPr>
          <p:cNvSpPr>
            <a:spLocks noGrp="1"/>
          </p:cNvSpPr>
          <p:nvPr>
            <p:ph type="title"/>
          </p:nvPr>
        </p:nvSpPr>
        <p:spPr>
          <a:xfrm>
            <a:off x="5128643" y="618518"/>
            <a:ext cx="6188402" cy="1478570"/>
          </a:xfrm>
        </p:spPr>
        <p:txBody>
          <a:bodyPr>
            <a:normAutofit/>
          </a:bodyPr>
          <a:lstStyle/>
          <a:p>
            <a:pPr algn="ctr"/>
            <a:r>
              <a:rPr lang="en-US" sz="4800" b="1" dirty="0">
                <a:solidFill>
                  <a:srgbClr val="FF5D00"/>
                </a:solidFill>
              </a:rPr>
              <a:t>Reductions</a:t>
            </a:r>
          </a:p>
        </p:txBody>
      </p:sp>
      <p:sp>
        <p:nvSpPr>
          <p:cNvPr id="11"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colorful lights&#10;&#10;Description automatically generated with low confidence">
            <a:extLst>
              <a:ext uri="{FF2B5EF4-FFF2-40B4-BE49-F238E27FC236}">
                <a16:creationId xmlns:a16="http://schemas.microsoft.com/office/drawing/2014/main" id="{50DC70C4-A887-9CDA-2AF0-D066C8CE2DB9}"/>
              </a:ext>
            </a:extLst>
          </p:cNvPr>
          <p:cNvPicPr>
            <a:picLocks noChangeAspect="1"/>
          </p:cNvPicPr>
          <p:nvPr/>
        </p:nvPicPr>
        <p:blipFill>
          <a:blip r:embed="rId4"/>
          <a:stretch>
            <a:fillRect/>
          </a:stretch>
        </p:blipFill>
        <p:spPr>
          <a:xfrm>
            <a:off x="1565705" y="1137622"/>
            <a:ext cx="2300461" cy="2206352"/>
          </a:xfrm>
          <a:prstGeom prst="rect">
            <a:avLst/>
          </a:prstGeom>
        </p:spPr>
      </p:pic>
      <p:pic>
        <p:nvPicPr>
          <p:cNvPr id="5" name="Picture 4" descr="A screen shot of numbers&#10;&#10;Description automatically generated with low confidence">
            <a:extLst>
              <a:ext uri="{FF2B5EF4-FFF2-40B4-BE49-F238E27FC236}">
                <a16:creationId xmlns:a16="http://schemas.microsoft.com/office/drawing/2014/main" id="{26A381C7-5624-D18E-9ECB-829CAE726C22}"/>
              </a:ext>
            </a:extLst>
          </p:cNvPr>
          <p:cNvPicPr>
            <a:picLocks noChangeAspect="1"/>
          </p:cNvPicPr>
          <p:nvPr/>
        </p:nvPicPr>
        <p:blipFill>
          <a:blip r:embed="rId5"/>
          <a:stretch>
            <a:fillRect/>
          </a:stretch>
        </p:blipFill>
        <p:spPr>
          <a:xfrm>
            <a:off x="1126616" y="3705830"/>
            <a:ext cx="3178638" cy="1811823"/>
          </a:xfrm>
          <a:prstGeom prst="rect">
            <a:avLst/>
          </a:prstGeom>
        </p:spPr>
      </p:pic>
      <mc:AlternateContent xmlns:mc="http://schemas.openxmlformats.org/markup-compatibility/2006" xmlns:a14="http://schemas.microsoft.com/office/drawing/2010/main">
        <mc:Choice Requires="a14">
          <p:graphicFrame>
            <p:nvGraphicFramePr>
              <p:cNvPr id="15" name="Content Placeholder 2">
                <a:extLst>
                  <a:ext uri="{FF2B5EF4-FFF2-40B4-BE49-F238E27FC236}">
                    <a16:creationId xmlns:a16="http://schemas.microsoft.com/office/drawing/2014/main" id="{113BC2E7-015D-18C5-C801-72BA4F17746F}"/>
                  </a:ext>
                </a:extLst>
              </p:cNvPr>
              <p:cNvGraphicFramePr>
                <a:graphicFrameLocks noGrp="1"/>
              </p:cNvGraphicFramePr>
              <p:nvPr>
                <p:ph idx="1"/>
                <p:extLst>
                  <p:ext uri="{D42A27DB-BD31-4B8C-83A1-F6EECF244321}">
                    <p14:modId xmlns:p14="http://schemas.microsoft.com/office/powerpoint/2010/main" val="1706944025"/>
                  </p:ext>
                </p:extLst>
              </p:nvPr>
            </p:nvGraphicFramePr>
            <p:xfrm>
              <a:off x="5128643" y="2249487"/>
              <a:ext cx="6188402" cy="3541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xmlns="">
          <p:graphicFrame>
            <p:nvGraphicFramePr>
              <p:cNvPr id="15" name="Content Placeholder 2">
                <a:extLst>
                  <a:ext uri="{FF2B5EF4-FFF2-40B4-BE49-F238E27FC236}">
                    <a16:creationId xmlns:a16="http://schemas.microsoft.com/office/drawing/2014/main" id="{113BC2E7-015D-18C5-C801-72BA4F17746F}"/>
                  </a:ext>
                </a:extLst>
              </p:cNvPr>
              <p:cNvGraphicFramePr>
                <a:graphicFrameLocks noGrp="1"/>
              </p:cNvGraphicFramePr>
              <p:nvPr>
                <p:ph idx="1"/>
                <p:extLst>
                  <p:ext uri="{D42A27DB-BD31-4B8C-83A1-F6EECF244321}">
                    <p14:modId xmlns:p14="http://schemas.microsoft.com/office/powerpoint/2010/main" val="1706944025"/>
                  </p:ext>
                </p:extLst>
              </p:nvPr>
            </p:nvGraphicFramePr>
            <p:xfrm>
              <a:off x="5128643" y="2249487"/>
              <a:ext cx="6188402" cy="354171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Tree>
    <p:extLst>
      <p:ext uri="{BB962C8B-B14F-4D97-AF65-F5344CB8AC3E}">
        <p14:creationId xmlns:p14="http://schemas.microsoft.com/office/powerpoint/2010/main" val="3264964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2" name="Group 12">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3EF0791-E1EA-6C33-E81B-D3109C04C3B8}"/>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400" b="1" dirty="0">
                <a:solidFill>
                  <a:srgbClr val="FF5D00"/>
                </a:solidFill>
              </a:rPr>
              <a:t>Number scramble to tic-tac-toe</a:t>
            </a:r>
          </a:p>
        </p:txBody>
      </p:sp>
      <p:sp>
        <p:nvSpPr>
          <p:cNvPr id="73"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F95EDE4-D6DA-CE1C-E0B5-5B8F2991E790}"/>
              </a:ext>
            </a:extLst>
          </p:cNvPr>
          <p:cNvPicPr>
            <a:picLocks noChangeAspect="1"/>
          </p:cNvPicPr>
          <p:nvPr/>
        </p:nvPicPr>
        <p:blipFill rotWithShape="1">
          <a:blip r:embed="rId5"/>
          <a:srcRect l="7519" r="5632" b="3256"/>
          <a:stretch/>
        </p:blipFill>
        <p:spPr>
          <a:xfrm>
            <a:off x="6590700" y="694973"/>
            <a:ext cx="4377337" cy="3469040"/>
          </a:xfrm>
          <a:prstGeom prst="rect">
            <a:avLst/>
          </a:prstGeom>
        </p:spPr>
      </p:pic>
      <p:pic>
        <p:nvPicPr>
          <p:cNvPr id="4" name="Picture 3">
            <a:extLst>
              <a:ext uri="{FF2B5EF4-FFF2-40B4-BE49-F238E27FC236}">
                <a16:creationId xmlns:a16="http://schemas.microsoft.com/office/drawing/2014/main" id="{9AE5A4A9-95F2-C52B-E589-463736503F30}"/>
              </a:ext>
            </a:extLst>
          </p:cNvPr>
          <p:cNvPicPr>
            <a:picLocks noChangeAspect="1"/>
          </p:cNvPicPr>
          <p:nvPr/>
        </p:nvPicPr>
        <p:blipFill rotWithShape="1">
          <a:blip r:embed="rId6"/>
          <a:srcRect l="9960" t="14071" r="41186" b="19908"/>
          <a:stretch/>
        </p:blipFill>
        <p:spPr>
          <a:xfrm>
            <a:off x="1591124" y="1895603"/>
            <a:ext cx="4523326" cy="1405953"/>
          </a:xfrm>
          <a:prstGeom prst="rect">
            <a:avLst/>
          </a:prstGeom>
        </p:spPr>
      </p:pic>
    </p:spTree>
    <p:extLst>
      <p:ext uri="{BB962C8B-B14F-4D97-AF65-F5344CB8AC3E}">
        <p14:creationId xmlns:p14="http://schemas.microsoft.com/office/powerpoint/2010/main" val="1496758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3" name="Group 13">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D58827A5-4DA4-E37E-0129-97478B6C860D}"/>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b="1" dirty="0">
                <a:solidFill>
                  <a:srgbClr val="FF5D00"/>
                </a:solidFill>
              </a:rPr>
              <a:t>Importance of reductions</a:t>
            </a:r>
          </a:p>
        </p:txBody>
      </p:sp>
      <p:sp>
        <p:nvSpPr>
          <p:cNvPr id="74" name="Round Diagonal Corner Rectangle 6">
            <a:extLst>
              <a:ext uri="{FF2B5EF4-FFF2-40B4-BE49-F238E27FC236}">
                <a16:creationId xmlns:a16="http://schemas.microsoft.com/office/drawing/2014/main" id="{EC19B228-BB19-4650-8B05-EDE68385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007606-ED13-FCB2-85A0-A6C33B5FBA59}"/>
              </a:ext>
            </a:extLst>
          </p:cNvPr>
          <p:cNvPicPr>
            <a:picLocks noChangeAspect="1"/>
          </p:cNvPicPr>
          <p:nvPr/>
        </p:nvPicPr>
        <p:blipFill rotWithShape="1">
          <a:blip r:embed="rId5"/>
          <a:srcRect l="10840" t="2516" r="4102" b="980"/>
          <a:stretch/>
        </p:blipFill>
        <p:spPr>
          <a:xfrm>
            <a:off x="680082" y="901513"/>
            <a:ext cx="5356029" cy="2962461"/>
          </a:xfrm>
          <a:prstGeom prst="rect">
            <a:avLst/>
          </a:prstGeom>
        </p:spPr>
      </p:pic>
      <p:pic>
        <p:nvPicPr>
          <p:cNvPr id="8" name="Picture 7">
            <a:extLst>
              <a:ext uri="{FF2B5EF4-FFF2-40B4-BE49-F238E27FC236}">
                <a16:creationId xmlns:a16="http://schemas.microsoft.com/office/drawing/2014/main" id="{D321D225-2DC6-11DF-4872-864D3460F82A}"/>
              </a:ext>
            </a:extLst>
          </p:cNvPr>
          <p:cNvPicPr>
            <a:picLocks noChangeAspect="1"/>
          </p:cNvPicPr>
          <p:nvPr/>
        </p:nvPicPr>
        <p:blipFill rotWithShape="1">
          <a:blip r:embed="rId6"/>
          <a:srcRect l="3551"/>
          <a:stretch/>
        </p:blipFill>
        <p:spPr>
          <a:xfrm>
            <a:off x="6123586" y="911926"/>
            <a:ext cx="5436487" cy="2962461"/>
          </a:xfrm>
          <a:prstGeom prst="rect">
            <a:avLst/>
          </a:prstGeom>
        </p:spPr>
      </p:pic>
    </p:spTree>
    <p:extLst>
      <p:ext uri="{BB962C8B-B14F-4D97-AF65-F5344CB8AC3E}">
        <p14:creationId xmlns:p14="http://schemas.microsoft.com/office/powerpoint/2010/main" val="129227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210E-7809-7054-062A-E7E01AB0A62E}"/>
              </a:ext>
            </a:extLst>
          </p:cNvPr>
          <p:cNvSpPr>
            <a:spLocks noGrp="1"/>
          </p:cNvSpPr>
          <p:nvPr>
            <p:ph type="title"/>
          </p:nvPr>
        </p:nvSpPr>
        <p:spPr/>
        <p:txBody>
          <a:bodyPr>
            <a:normAutofit/>
          </a:bodyPr>
          <a:lstStyle/>
          <a:p>
            <a:r>
              <a:rPr lang="en-US" sz="4000" b="1" dirty="0">
                <a:solidFill>
                  <a:srgbClr val="FF5D00"/>
                </a:solidFill>
              </a:rPr>
              <a:t>Intersection between AI and Th. CS</a:t>
            </a:r>
          </a:p>
        </p:txBody>
      </p:sp>
      <p:sp>
        <p:nvSpPr>
          <p:cNvPr id="3" name="Content Placeholder 2">
            <a:extLst>
              <a:ext uri="{FF2B5EF4-FFF2-40B4-BE49-F238E27FC236}">
                <a16:creationId xmlns:a16="http://schemas.microsoft.com/office/drawing/2014/main" id="{151F27E1-ABC7-CC2B-398A-329F90CE4F6F}"/>
              </a:ext>
            </a:extLst>
          </p:cNvPr>
          <p:cNvSpPr>
            <a:spLocks noGrp="1"/>
          </p:cNvSpPr>
          <p:nvPr>
            <p:ph idx="1"/>
          </p:nvPr>
        </p:nvSpPr>
        <p:spPr/>
        <p:txBody>
          <a:bodyPr/>
          <a:lstStyle/>
          <a:p>
            <a:r>
              <a:rPr lang="en-US" dirty="0"/>
              <a:t>Finding reductions manually is a tedious and lengthy process</a:t>
            </a:r>
          </a:p>
          <a:p>
            <a:r>
              <a:rPr lang="en-US" dirty="0"/>
              <a:t>I investigate different ways to find reductions automatically </a:t>
            </a:r>
          </a:p>
          <a:p>
            <a:r>
              <a:rPr lang="en-US" dirty="0"/>
              <a:t>The equation below can be used to find reductions between 2 decision problems and be solved using logic solvers.</a:t>
            </a:r>
          </a:p>
        </p:txBody>
      </p:sp>
      <p:grpSp>
        <p:nvGrpSpPr>
          <p:cNvPr id="6" name="Group 5">
            <a:extLst>
              <a:ext uri="{FF2B5EF4-FFF2-40B4-BE49-F238E27FC236}">
                <a16:creationId xmlns:a16="http://schemas.microsoft.com/office/drawing/2014/main" id="{13D33187-943F-575D-EE3B-F4E425A0D783}"/>
              </a:ext>
            </a:extLst>
          </p:cNvPr>
          <p:cNvGrpSpPr/>
          <p:nvPr/>
        </p:nvGrpSpPr>
        <p:grpSpPr>
          <a:xfrm>
            <a:off x="4764918" y="4974022"/>
            <a:ext cx="6184298" cy="817179"/>
            <a:chOff x="3003851" y="4774399"/>
            <a:chExt cx="6184298" cy="817179"/>
          </a:xfrm>
        </p:grpSpPr>
        <p:pic>
          <p:nvPicPr>
            <p:cNvPr id="4" name="Content Placeholder 4">
              <a:extLst>
                <a:ext uri="{FF2B5EF4-FFF2-40B4-BE49-F238E27FC236}">
                  <a16:creationId xmlns:a16="http://schemas.microsoft.com/office/drawing/2014/main" id="{942108A5-1DBD-2353-E6B6-79BEF7A6DEB1}"/>
                </a:ext>
              </a:extLst>
            </p:cNvPr>
            <p:cNvPicPr>
              <a:picLocks noChangeAspect="1"/>
            </p:cNvPicPr>
            <p:nvPr/>
          </p:nvPicPr>
          <p:blipFill rotWithShape="1">
            <a:blip r:embed="rId3"/>
            <a:srcRect l="-1" r="37570" b="26286"/>
            <a:stretch/>
          </p:blipFill>
          <p:spPr>
            <a:xfrm>
              <a:off x="3003851" y="4774399"/>
              <a:ext cx="6184297" cy="449243"/>
            </a:xfrm>
            <a:prstGeom prst="rect">
              <a:avLst/>
            </a:prstGeom>
          </p:spPr>
        </p:pic>
        <p:pic>
          <p:nvPicPr>
            <p:cNvPr id="5" name="Content Placeholder 4">
              <a:extLst>
                <a:ext uri="{FF2B5EF4-FFF2-40B4-BE49-F238E27FC236}">
                  <a16:creationId xmlns:a16="http://schemas.microsoft.com/office/drawing/2014/main" id="{905BA360-0E6F-D966-AF5B-E92FF8B4CE59}"/>
                </a:ext>
              </a:extLst>
            </p:cNvPr>
            <p:cNvPicPr>
              <a:picLocks noChangeAspect="1"/>
            </p:cNvPicPr>
            <p:nvPr/>
          </p:nvPicPr>
          <p:blipFill rotWithShape="1">
            <a:blip r:embed="rId3"/>
            <a:srcRect l="62257" t="-1" b="39675"/>
            <a:stretch/>
          </p:blipFill>
          <p:spPr>
            <a:xfrm>
              <a:off x="5446466" y="5223642"/>
              <a:ext cx="3741683" cy="367936"/>
            </a:xfrm>
            <a:prstGeom prst="rect">
              <a:avLst/>
            </a:prstGeom>
          </p:spPr>
        </p:pic>
      </p:grpSp>
    </p:spTree>
    <p:extLst>
      <p:ext uri="{BB962C8B-B14F-4D97-AF65-F5344CB8AC3E}">
        <p14:creationId xmlns:p14="http://schemas.microsoft.com/office/powerpoint/2010/main" val="38011546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59FFA82-A7CA-88AC-11ED-039CE83BF86A}"/>
              </a:ext>
            </a:extLst>
          </p:cNvPr>
          <p:cNvSpPr>
            <a:spLocks noGrp="1"/>
          </p:cNvSpPr>
          <p:nvPr>
            <p:ph type="title"/>
          </p:nvPr>
        </p:nvSpPr>
        <p:spPr>
          <a:xfrm>
            <a:off x="1141413" y="1082673"/>
            <a:ext cx="3076320" cy="4708528"/>
          </a:xfrm>
        </p:spPr>
        <p:txBody>
          <a:bodyPr>
            <a:normAutofit/>
          </a:bodyPr>
          <a:lstStyle/>
          <a:p>
            <a:pPr algn="r"/>
            <a:r>
              <a:rPr lang="en-US" sz="4000" b="1" dirty="0">
                <a:solidFill>
                  <a:srgbClr val="FF5D00"/>
                </a:solidFill>
              </a:rPr>
              <a:t>Thank </a:t>
            </a:r>
            <a:r>
              <a:rPr lang="en-US" sz="4000" b="1" dirty="0" err="1">
                <a:solidFill>
                  <a:srgbClr val="FF5D00"/>
                </a:solidFill>
              </a:rPr>
              <a:t>YOu</a:t>
            </a:r>
            <a:endParaRPr lang="en-US" sz="4000" b="1" dirty="0">
              <a:solidFill>
                <a:srgbClr val="FF5D00"/>
              </a:solidFill>
            </a:endParaRP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C27606-1210-31FF-50EE-A27541237E1A}"/>
              </a:ext>
            </a:extLst>
          </p:cNvPr>
          <p:cNvSpPr>
            <a:spLocks noGrp="1"/>
          </p:cNvSpPr>
          <p:nvPr>
            <p:ph idx="1"/>
          </p:nvPr>
        </p:nvSpPr>
        <p:spPr>
          <a:xfrm>
            <a:off x="5297763" y="1082673"/>
            <a:ext cx="5751237" cy="4708528"/>
          </a:xfrm>
        </p:spPr>
        <p:txBody>
          <a:bodyPr anchor="ctr">
            <a:normAutofit/>
          </a:bodyPr>
          <a:lstStyle/>
          <a:p>
            <a:r>
              <a:rPr lang="en-US" sz="1800">
                <a:hlinkClick r:id="rId3"/>
              </a:rPr>
              <a:t>https://github.com/SinghArshdeep/Finding-Reductions-Automatically-</a:t>
            </a:r>
            <a:endParaRPr lang="en-US" sz="1800"/>
          </a:p>
          <a:p>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1174338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{47D3449D-BB9C-904E-8622-ED012CB7C53E}tf10001122</Template>
  <TotalTime>12260</TotalTime>
  <Words>676</Words>
  <Application>Microsoft Macintosh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Tw Cen MT</vt:lpstr>
      <vt:lpstr>Circuit</vt:lpstr>
      <vt:lpstr>Finding Reductions Automatically</vt:lpstr>
      <vt:lpstr>Complexity Classes</vt:lpstr>
      <vt:lpstr>Reductions</vt:lpstr>
      <vt:lpstr>Number scramble to tic-tac-toe</vt:lpstr>
      <vt:lpstr>Importance of reductions</vt:lpstr>
      <vt:lpstr>Intersection between AI and Th. 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Reductions automatically</dc:title>
  <dc:creator>Arshdeep Singh Bhogal</dc:creator>
  <cp:lastModifiedBy>Arshdeep Singh Bhogal</cp:lastModifiedBy>
  <cp:revision>17</cp:revision>
  <dcterms:created xsi:type="dcterms:W3CDTF">2022-06-03T06:53:17Z</dcterms:created>
  <dcterms:modified xsi:type="dcterms:W3CDTF">2022-08-29T13:40:39Z</dcterms:modified>
</cp:coreProperties>
</file>