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  <p:sldId id="261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ustomXml" Target="../customXml/item7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openxmlformats.org/officeDocument/2006/relationships/customXml" Target="../customXml/item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customXml" Target="../customXml/item8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D04A-B388-48D1-80A9-6ACBCB38A5E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BD9cRbxWQx8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Ambrosia 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0 (optional) – Ultra low latency Java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8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Learning objectives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3048" cy="4351338"/>
          </a:xfrm>
        </p:spPr>
        <p:txBody>
          <a:bodyPr/>
          <a:lstStyle/>
          <a:p>
            <a:r>
              <a:rPr lang="en-GB" dirty="0" smtClean="0"/>
              <a:t>Relationship between Ambrosia microservices and ultra low latency programming.</a:t>
            </a:r>
          </a:p>
          <a:p>
            <a:r>
              <a:rPr lang="en-GB" dirty="0" smtClean="0"/>
              <a:t>What sort of latencies can be achieved with Ambrosia</a:t>
            </a:r>
          </a:p>
          <a:p>
            <a:r>
              <a:rPr lang="en-GB" dirty="0" smtClean="0"/>
              <a:t>Is Java a suitable language for ultra low latency development</a:t>
            </a:r>
            <a:endParaRPr lang="en-GB" dirty="0" smtClean="0"/>
          </a:p>
          <a:p>
            <a:r>
              <a:rPr lang="en-GB" dirty="0" smtClean="0"/>
              <a:t>What special techniques need to be employed by when programming in the ultra low latency space</a:t>
            </a:r>
            <a:endParaRPr lang="en-GB" dirty="0" smtClean="0"/>
          </a:p>
          <a:p>
            <a:r>
              <a:rPr lang="en-GB" dirty="0" smtClean="0"/>
              <a:t>Are microservices a suitable paradigm in the low latency space.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Are Ambrosia microservices only for low latency applications?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3048" cy="4351338"/>
          </a:xfrm>
        </p:spPr>
        <p:txBody>
          <a:bodyPr/>
          <a:lstStyle/>
          <a:p>
            <a:r>
              <a:rPr lang="en-GB" dirty="0" smtClean="0"/>
              <a:t>In a word – no.</a:t>
            </a:r>
          </a:p>
          <a:p>
            <a:r>
              <a:rPr lang="en-GB" dirty="0" smtClean="0"/>
              <a:t>Whilst a lot of effort has gone into making them low latency compliant it would not be a bad choice for any microservices architecture within Citi.</a:t>
            </a:r>
          </a:p>
          <a:p>
            <a:r>
              <a:rPr lang="en-GB" dirty="0" smtClean="0"/>
              <a:t>Remember if you have a problem with throughput reducing latency is a fantastic way to increase throughput!</a:t>
            </a:r>
          </a:p>
          <a:p>
            <a:r>
              <a:rPr lang="en-GB" dirty="0" smtClean="0"/>
              <a:t>The rest of this slide is only relevant to those in the low latency arena.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Ultra low latency programming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a discussion on these questions:</a:t>
            </a:r>
          </a:p>
          <a:p>
            <a:pPr lvl="1"/>
            <a:r>
              <a:rPr lang="en-GB" dirty="0"/>
              <a:t>Is Java a suitable language for ultra low latency </a:t>
            </a:r>
            <a:r>
              <a:rPr lang="en-GB" dirty="0" smtClean="0"/>
              <a:t>development?</a:t>
            </a:r>
            <a:endParaRPr lang="en-GB" dirty="0"/>
          </a:p>
          <a:p>
            <a:pPr lvl="1"/>
            <a:r>
              <a:rPr lang="en-GB" dirty="0"/>
              <a:t>What special techniques need to be employed by when programming in the ultra low latency </a:t>
            </a:r>
            <a:r>
              <a:rPr lang="en-GB" dirty="0" smtClean="0"/>
              <a:t>space?</a:t>
            </a:r>
            <a:endParaRPr lang="en-GB" dirty="0"/>
          </a:p>
          <a:p>
            <a:pPr lvl="1"/>
            <a:r>
              <a:rPr lang="en-GB" dirty="0"/>
              <a:t>Are microservices a suitable paradigm in the low latency </a:t>
            </a:r>
            <a:r>
              <a:rPr lang="en-GB" dirty="0" smtClean="0"/>
              <a:t>space?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56945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Watch my video here:</a:t>
            </a:r>
          </a:p>
          <a:p>
            <a:pPr marL="0" indent="0">
              <a:buNone/>
            </a:pPr>
            <a:r>
              <a:rPr lang="en-GB" sz="2000" dirty="0"/>
              <a:t>https://www.youtube.com/watch?v=BD9cRbxWQx8</a:t>
            </a:r>
            <a:endParaRPr lang="en-GB" sz="2000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81" y="2951002"/>
            <a:ext cx="2076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InfinityCable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796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InfinityCable is a DMA (Direct Market Access) system developed in Citi using Ambrosia microservices.</a:t>
            </a:r>
          </a:p>
          <a:p>
            <a:r>
              <a:rPr lang="en-GB" sz="1800" dirty="0" smtClean="0"/>
              <a:t>It receives a fix message from the client which is parsed, some risk checks are applied to it, there is some order management effected before it needs to be transformed back into a fix message and sent to the venue in an architecture that looks like this. </a:t>
            </a:r>
            <a:endParaRPr lang="en-GB" sz="1800" dirty="0"/>
          </a:p>
        </p:txBody>
      </p:sp>
      <p:sp>
        <p:nvSpPr>
          <p:cNvPr id="4" name="Right Arrow 3"/>
          <p:cNvSpPr/>
          <p:nvPr/>
        </p:nvSpPr>
        <p:spPr>
          <a:xfrm>
            <a:off x="1166070" y="3825380"/>
            <a:ext cx="1233181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Fix In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99251" y="3338816"/>
            <a:ext cx="5209564" cy="1300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7608815" y="3800213"/>
            <a:ext cx="1233181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Fix Out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699853" y="3527568"/>
            <a:ext cx="1174459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Client decodes fix and adds market data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369963" y="3527568"/>
            <a:ext cx="1174459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ORA performs risk checks and order management</a:t>
            </a:r>
            <a:endParaRPr lang="en-GB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040073" y="3527570"/>
            <a:ext cx="1174459" cy="92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Venue recreates the fix message and sends to the exchange</a:t>
            </a:r>
            <a:endParaRPr lang="en-GB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3154" y="5232957"/>
            <a:ext cx="10515600" cy="122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On our fastest boxes in the lab we have the time measured on Corvil at 11us at the 50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%</a:t>
            </a:r>
            <a:r>
              <a:rPr lang="en-GB" sz="1800" dirty="0" err="1" smtClean="0"/>
              <a:t>ile</a:t>
            </a:r>
            <a:r>
              <a:rPr lang="en-GB" sz="1800" dirty="0"/>
              <a:t> </a:t>
            </a:r>
            <a:r>
              <a:rPr lang="en-GB" sz="1800" dirty="0" smtClean="0"/>
              <a:t>(see full stats in the next slide)</a:t>
            </a:r>
          </a:p>
          <a:p>
            <a:r>
              <a:rPr lang="en-GB" sz="1800" dirty="0" smtClean="0"/>
              <a:t>The time for a smallish message to transfer between microservices including serialisation and deserialization should be well under 1us.</a:t>
            </a:r>
          </a:p>
        </p:txBody>
      </p:sp>
    </p:spTree>
    <p:extLst>
      <p:ext uri="{BB962C8B-B14F-4D97-AF65-F5344CB8AC3E}">
        <p14:creationId xmlns:p14="http://schemas.microsoft.com/office/powerpoint/2010/main" val="16444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Full benchmark stats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0" y="756353"/>
            <a:ext cx="9915177" cy="61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HOSTNAME%">LDNCITNA320512.eur.nsroot.net</XMLData>
</file>

<file path=customXml/item2.xml><?xml version="1.0" encoding="utf-8"?>
<XMLData TextToDisplay="%USERNAME%">ds12887</XMLData>
</file>

<file path=customXml/item3.xml><?xml version="1.0" encoding="utf-8"?>
<XMLData TextToDisplay="%EMAILADDRESS%">ds12887@imceu.eu.ssmb.com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%CLASSIFICATIONDATETIME%">15:46 31/12/2018</XMLData>
</file>

<file path=customXml/item6.xml><?xml version="1.0" encoding="utf-8"?>
<XMLData TextToDisplay="RightsWATCHMark">8|CITI-No PII-Internal|{00000000-0000-0000-0000-000000000000}</XMLData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3328B38E772499573A7858DDFBC0A" ma:contentTypeVersion="1" ma:contentTypeDescription="Create a new document." ma:contentTypeScope="" ma:versionID="1e363943181a25ef9fd0acefc2a845da">
  <xsd:schema xmlns:xsd="http://www.w3.org/2001/XMLSchema" xmlns:xs="http://www.w3.org/2001/XMLSchema" xmlns:p="http://schemas.microsoft.com/office/2006/metadata/properties" xmlns:ns2="5fc0c2a1-5a74-49b6-a14a-096e16aa18b7" targetNamespace="http://schemas.microsoft.com/office/2006/metadata/properties" ma:root="true" ma:fieldsID="511661f1aa035f8532de10065376fc65" ns2:_="">
    <xsd:import namespace="5fc0c2a1-5a74-49b6-a14a-096e16aa18b7"/>
    <xsd:element name="properties">
      <xsd:complexType>
        <xsd:sequence>
          <xsd:element name="documentManagement">
            <xsd:complexType>
              <xsd:all>
                <xsd:element ref="ns2:Call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0c2a1-5a74-49b6-a14a-096e16aa18b7" elementFormDefault="qualified">
    <xsd:import namespace="http://schemas.microsoft.com/office/2006/documentManagement/types"/>
    <xsd:import namespace="http://schemas.microsoft.com/office/infopath/2007/PartnerControls"/>
    <xsd:element name="CallName" ma:index="8" nillable="true" ma:displayName="Time" ma:internalName="Call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llName xmlns="5fc0c2a1-5a74-49b6-a14a-096e16aa18b7" xsi:nil="true"/>
  </documentManagement>
</p:properties>
</file>

<file path=customXml/itemProps1.xml><?xml version="1.0" encoding="utf-8"?>
<ds:datastoreItem xmlns:ds="http://schemas.openxmlformats.org/officeDocument/2006/customXml" ds:itemID="{60F77824-4444-4799-AA5D-20DE374E1E2B}">
  <ds:schemaRefs/>
</ds:datastoreItem>
</file>

<file path=customXml/itemProps2.xml><?xml version="1.0" encoding="utf-8"?>
<ds:datastoreItem xmlns:ds="http://schemas.openxmlformats.org/officeDocument/2006/customXml" ds:itemID="{794D1F7C-D432-438B-85BB-BEC65779E9F7}">
  <ds:schemaRefs/>
</ds:datastoreItem>
</file>

<file path=customXml/itemProps3.xml><?xml version="1.0" encoding="utf-8"?>
<ds:datastoreItem xmlns:ds="http://schemas.openxmlformats.org/officeDocument/2006/customXml" ds:itemID="{87CF646C-1FC5-4760-84B3-9D1073817618}">
  <ds:schemaRefs/>
</ds:datastoreItem>
</file>

<file path=customXml/itemProps4.xml><?xml version="1.0" encoding="utf-8"?>
<ds:datastoreItem xmlns:ds="http://schemas.openxmlformats.org/officeDocument/2006/customXml" ds:itemID="{B390B160-0F34-4AA0-8AE4-8C40B9D2CFD7}">
  <ds:schemaRefs/>
</ds:datastoreItem>
</file>

<file path=customXml/itemProps5.xml><?xml version="1.0" encoding="utf-8"?>
<ds:datastoreItem xmlns:ds="http://schemas.openxmlformats.org/officeDocument/2006/customXml" ds:itemID="{54626E4C-352E-4A6B-8D1F-00CF2A176814}">
  <ds:schemaRefs/>
</ds:datastoreItem>
</file>

<file path=customXml/itemProps6.xml><?xml version="1.0" encoding="utf-8"?>
<ds:datastoreItem xmlns:ds="http://schemas.openxmlformats.org/officeDocument/2006/customXml" ds:itemID="{5D8FF60D-B9E1-4498-B569-258B4EA2A7F1}">
  <ds:schemaRefs/>
</ds:datastoreItem>
</file>

<file path=customXml/itemProps7.xml><?xml version="1.0" encoding="utf-8"?>
<ds:datastoreItem xmlns:ds="http://schemas.openxmlformats.org/officeDocument/2006/customXml" ds:itemID="{D66DCED0-78F9-448E-998F-69581857594C}"/>
</file>

<file path=customXml/itemProps8.xml><?xml version="1.0" encoding="utf-8"?>
<ds:datastoreItem xmlns:ds="http://schemas.openxmlformats.org/officeDocument/2006/customXml" ds:itemID="{6137CA83-887A-4063-9C46-4A129A782283}"/>
</file>

<file path=customXml/itemProps9.xml><?xml version="1.0" encoding="utf-8"?>
<ds:datastoreItem xmlns:ds="http://schemas.openxmlformats.org/officeDocument/2006/customXml" ds:itemID="{52164A5F-7117-4DB0-9D99-9624D7396AEB}"/>
</file>

<file path=docProps/app.xml><?xml version="1.0" encoding="utf-8"?>
<Properties xmlns="http://schemas.openxmlformats.org/officeDocument/2006/extended-properties" xmlns:vt="http://schemas.openxmlformats.org/officeDocument/2006/docPropsVTypes">
  <TotalTime>10256</TotalTime>
  <Words>355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Ambrosia Microservices</vt:lpstr>
      <vt:lpstr>Learning objectives  </vt:lpstr>
      <vt:lpstr>Are Ambrosia microservices only for low latency applications?  </vt:lpstr>
      <vt:lpstr>Ultra low latency programming in Java</vt:lpstr>
      <vt:lpstr>InfinityCable</vt:lpstr>
      <vt:lpstr>Full benchmark stats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 Microservices</dc:title>
  <dc:creator>Shaya, Daniel [ICG-IT NE]</dc:creator>
  <cp:lastModifiedBy>Shaya, Daniel [ICG-IT NE]</cp:lastModifiedBy>
  <cp:revision>44</cp:revision>
  <dcterms:created xsi:type="dcterms:W3CDTF">2018-12-24T12:36:04Z</dcterms:created>
  <dcterms:modified xsi:type="dcterms:W3CDTF">2018-12-31T16:24:16Z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  <property fmtid="{D5CDD505-2E9C-101B-9397-08002B2CF9AE}" pid="3" name="ContentTypeId">
    <vt:lpwstr>0x0101008F83328B38E772499573A7858DDFBC0A</vt:lpwstr>
  </property>
</Properties>
</file>