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5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6.xml" ContentType="application/vnd.openxmlformats-officedocument.customXml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8.xml" ContentType="application/vnd.openxmlformats-officedocument.customXmlProperties+xml"/>
  <Override PartName="/customXml/itemProps7.xml" ContentType="application/vnd.openxmlformats-officedocument.customXmlProperties+xml"/>
  <Override PartName="/customXml/itemProps9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6" r:id="rId8"/>
    <p:sldId id="257" r:id="rId9"/>
    <p:sldId id="274" r:id="rId10"/>
    <p:sldId id="258" r:id="rId11"/>
    <p:sldId id="259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9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openxmlformats.org/officeDocument/2006/relationships/customXml" Target="../customXml/item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customXml" Target="../customXml/item7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1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9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6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3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0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7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Ambrosia Microservices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1 – Overview of Ambrosia Microservices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8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Learning objectives</a:t>
            </a:r>
            <a:r>
              <a:rPr lang="en-GB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3048" cy="4351338"/>
          </a:xfrm>
        </p:spPr>
        <p:txBody>
          <a:bodyPr/>
          <a:lstStyle/>
          <a:p>
            <a:r>
              <a:rPr lang="en-GB" dirty="0" smtClean="0"/>
              <a:t>Understanding </a:t>
            </a:r>
            <a:r>
              <a:rPr lang="en-GB" dirty="0" smtClean="0"/>
              <a:t>the definition of </a:t>
            </a:r>
            <a:r>
              <a:rPr lang="en-GB" dirty="0" smtClean="0"/>
              <a:t>microservices</a:t>
            </a:r>
          </a:p>
          <a:p>
            <a:r>
              <a:rPr lang="en-GB" dirty="0" smtClean="0"/>
              <a:t>Understanding the benefits of using microservices</a:t>
            </a:r>
            <a:endParaRPr lang="en-GB" dirty="0" smtClean="0"/>
          </a:p>
          <a:p>
            <a:r>
              <a:rPr lang="en-GB" dirty="0" smtClean="0"/>
              <a:t>Explaining the design goals behind Citi’s Ambrosia microservices implementation</a:t>
            </a:r>
            <a:endParaRPr lang="en-GB" dirty="0" smtClean="0"/>
          </a:p>
          <a:p>
            <a:r>
              <a:rPr lang="en-GB" dirty="0" smtClean="0"/>
              <a:t>Describing the plug and play design catalogue for Ambrosia</a:t>
            </a:r>
            <a:endParaRPr lang="en-GB" dirty="0" smtClean="0"/>
          </a:p>
          <a:p>
            <a:r>
              <a:rPr lang="en-GB" dirty="0" smtClean="0"/>
              <a:t>Overview of the ambrosia component architecture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64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Microservice </a:t>
            </a:r>
            <a:r>
              <a:rPr lang="en-GB" dirty="0" smtClean="0"/>
              <a:t>features </a:t>
            </a:r>
            <a:r>
              <a:rPr lang="en-GB" dirty="0"/>
              <a:t>r</a:t>
            </a:r>
            <a:r>
              <a:rPr lang="en-GB" dirty="0" smtClean="0"/>
              <a:t>ecap 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i="1" dirty="0" smtClean="0"/>
              <a:t>Do one thing and do it well (Unix philosophy)</a:t>
            </a:r>
            <a:endParaRPr lang="en-GB" sz="2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Features</a:t>
            </a:r>
          </a:p>
          <a:p>
            <a:endParaRPr lang="en-GB" dirty="0" smtClean="0"/>
          </a:p>
          <a:p>
            <a:r>
              <a:rPr lang="en-GB" dirty="0" smtClean="0"/>
              <a:t>Loosely Coupled Services </a:t>
            </a:r>
          </a:p>
          <a:p>
            <a:r>
              <a:rPr lang="en-GB" dirty="0" smtClean="0"/>
              <a:t>Fine grained</a:t>
            </a:r>
          </a:p>
          <a:p>
            <a:r>
              <a:rPr lang="en-GB" dirty="0" smtClean="0"/>
              <a:t>Lightweight Protocols</a:t>
            </a:r>
          </a:p>
          <a:p>
            <a:r>
              <a:rPr lang="en-GB" dirty="0" smtClean="0"/>
              <a:t>Deploy services independently</a:t>
            </a:r>
          </a:p>
          <a:p>
            <a:r>
              <a:rPr lang="en-GB" dirty="0" smtClean="0"/>
              <a:t>Scale independently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Benefits</a:t>
            </a:r>
          </a:p>
          <a:p>
            <a:endParaRPr lang="en-GB" dirty="0"/>
          </a:p>
          <a:p>
            <a:r>
              <a:rPr lang="en-GB" dirty="0" smtClean="0"/>
              <a:t>Easier to understand</a:t>
            </a:r>
          </a:p>
          <a:p>
            <a:r>
              <a:rPr lang="en-GB" dirty="0" smtClean="0"/>
              <a:t>Easier to develop / refactor</a:t>
            </a:r>
          </a:p>
          <a:p>
            <a:r>
              <a:rPr lang="en-GB" dirty="0" smtClean="0"/>
              <a:t>Easier to test</a:t>
            </a:r>
          </a:p>
          <a:p>
            <a:r>
              <a:rPr lang="en-GB" dirty="0" smtClean="0"/>
              <a:t>Resilient to architecture erosion</a:t>
            </a:r>
          </a:p>
          <a:p>
            <a:r>
              <a:rPr lang="en-GB" dirty="0" smtClean="0"/>
              <a:t>Parallelizes development</a:t>
            </a:r>
          </a:p>
          <a:p>
            <a:r>
              <a:rPr lang="en-GB" dirty="0" smtClean="0"/>
              <a:t>Continuous delivery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04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Ambrosia </a:t>
            </a:r>
            <a:r>
              <a:rPr lang="en-GB" dirty="0" smtClean="0"/>
              <a:t>microservices </a:t>
            </a:r>
            <a:r>
              <a:rPr lang="en-GB" dirty="0" smtClean="0"/>
              <a:t>– </a:t>
            </a:r>
            <a:r>
              <a:rPr lang="en-GB" dirty="0" smtClean="0"/>
              <a:t>feature </a:t>
            </a:r>
            <a:r>
              <a:rPr lang="en-GB" dirty="0"/>
              <a:t>o</a:t>
            </a:r>
            <a:r>
              <a:rPr lang="en-GB" dirty="0" smtClean="0"/>
              <a:t>verview 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i="1" dirty="0"/>
              <a:t>Low </a:t>
            </a:r>
            <a:r>
              <a:rPr lang="en-GB" sz="2000" i="1" dirty="0"/>
              <a:t>l</a:t>
            </a:r>
            <a:r>
              <a:rPr lang="en-GB" sz="2000" i="1" dirty="0" smtClean="0"/>
              <a:t>atency </a:t>
            </a:r>
            <a:r>
              <a:rPr lang="en-GB" sz="2000" i="1" dirty="0"/>
              <a:t>m</a:t>
            </a:r>
            <a:r>
              <a:rPr lang="en-GB" sz="2000" i="1" dirty="0" smtClean="0"/>
              <a:t>icroservices </a:t>
            </a:r>
            <a:r>
              <a:rPr lang="en-GB" sz="2000" i="1" dirty="0"/>
              <a:t>at Citi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63107" cy="4351338"/>
          </a:xfrm>
        </p:spPr>
        <p:txBody>
          <a:bodyPr/>
          <a:lstStyle/>
          <a:p>
            <a:r>
              <a:rPr lang="en-GB" dirty="0" smtClean="0"/>
              <a:t>Java implementation designed for </a:t>
            </a:r>
            <a:r>
              <a:rPr lang="en-GB" dirty="0" smtClean="0">
                <a:solidFill>
                  <a:srgbClr val="FF0000"/>
                </a:solidFill>
              </a:rPr>
              <a:t>speed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productivity</a:t>
            </a:r>
          </a:p>
          <a:p>
            <a:r>
              <a:rPr lang="en-GB" dirty="0" smtClean="0"/>
              <a:t>Ultra low latency enabled &lt;1us between services</a:t>
            </a:r>
          </a:p>
          <a:p>
            <a:r>
              <a:rPr lang="en-GB" dirty="0" smtClean="0"/>
              <a:t>Zero GC model designed into the implementation</a:t>
            </a:r>
          </a:p>
          <a:p>
            <a:r>
              <a:rPr lang="en-GB" dirty="0" smtClean="0"/>
              <a:t>Single threaded event loop</a:t>
            </a:r>
          </a:p>
          <a:p>
            <a:r>
              <a:rPr lang="en-GB" dirty="0" smtClean="0"/>
              <a:t>Built on a shared memory communication</a:t>
            </a:r>
          </a:p>
          <a:p>
            <a:r>
              <a:rPr lang="en-GB" dirty="0" smtClean="0"/>
              <a:t>Thread affinity, low latency logging, service and pod monitoring, inter-pod communication.  Replication and failover.</a:t>
            </a:r>
          </a:p>
        </p:txBody>
      </p:sp>
    </p:spTree>
    <p:extLst>
      <p:ext uri="{BB962C8B-B14F-4D97-AF65-F5344CB8AC3E}">
        <p14:creationId xmlns:p14="http://schemas.microsoft.com/office/powerpoint/2010/main" val="5368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Citi libraries plug and play  </a:t>
            </a:r>
            <a:br>
              <a:rPr lang="en-GB" dirty="0" smtClean="0"/>
            </a:br>
            <a:r>
              <a:rPr lang="en-GB" sz="2000" i="1" dirty="0"/>
              <a:t>Low </a:t>
            </a:r>
            <a:r>
              <a:rPr lang="en-GB" sz="2000" i="1" dirty="0" smtClean="0"/>
              <a:t>Latency Microservices </a:t>
            </a:r>
            <a:r>
              <a:rPr lang="en-GB" sz="2000" i="1" dirty="0"/>
              <a:t>at Citi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6310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aim is to build up a catalogue of useful </a:t>
            </a:r>
            <a:r>
              <a:rPr lang="en-GB" dirty="0" smtClean="0"/>
              <a:t>components within Citi.  </a:t>
            </a:r>
            <a:r>
              <a:rPr lang="en-GB" dirty="0" smtClean="0"/>
              <a:t>Here are some </a:t>
            </a:r>
            <a:r>
              <a:rPr lang="en-GB" dirty="0" smtClean="0"/>
              <a:t>services that </a:t>
            </a:r>
            <a:r>
              <a:rPr lang="en-GB" dirty="0" smtClean="0"/>
              <a:t>already exist.</a:t>
            </a:r>
          </a:p>
          <a:p>
            <a:endParaRPr lang="en-GB" dirty="0" smtClean="0"/>
          </a:p>
          <a:p>
            <a:r>
              <a:rPr lang="en-GB" dirty="0" smtClean="0"/>
              <a:t>Reference data microservices</a:t>
            </a:r>
          </a:p>
          <a:p>
            <a:r>
              <a:rPr lang="en-GB" dirty="0" smtClean="0"/>
              <a:t>Market data microservices</a:t>
            </a:r>
          </a:p>
          <a:p>
            <a:r>
              <a:rPr lang="en-GB" dirty="0" smtClean="0"/>
              <a:t>KDB microservice</a:t>
            </a:r>
          </a:p>
          <a:p>
            <a:r>
              <a:rPr lang="en-GB" dirty="0" smtClean="0"/>
              <a:t>DNA microservice</a:t>
            </a:r>
          </a:p>
          <a:p>
            <a:r>
              <a:rPr lang="en-GB" dirty="0" err="1" smtClean="0"/>
              <a:t>Tibco</a:t>
            </a:r>
            <a:r>
              <a:rPr lang="en-GB" dirty="0" smtClean="0"/>
              <a:t> bridge microservices</a:t>
            </a:r>
          </a:p>
          <a:p>
            <a:r>
              <a:rPr lang="en-GB" dirty="0" smtClean="0"/>
              <a:t>Fix gateway microservice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0067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3358" y="1820411"/>
            <a:ext cx="8682605" cy="30032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ambrosia-bom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89" y="390292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Ambrosia </a:t>
            </a:r>
            <a:r>
              <a:rPr lang="en-GB" dirty="0" smtClean="0"/>
              <a:t>microservices </a:t>
            </a:r>
            <a:r>
              <a:rPr lang="en-GB" dirty="0"/>
              <a:t>c</a:t>
            </a:r>
            <a:r>
              <a:rPr lang="en-GB" dirty="0" smtClean="0"/>
              <a:t>omponents  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84625"/>
              </p:ext>
            </p:extLst>
          </p:nvPr>
        </p:nvGraphicFramePr>
        <p:xfrm>
          <a:off x="2224947" y="2221295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02727116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7188087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19104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81895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67651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410656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423130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72684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core-foundation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700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microservices-core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microservices-logger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core-</a:t>
                      </a:r>
                      <a:r>
                        <a:rPr lang="en-GB" dirty="0" err="1" smtClean="0"/>
                        <a:t>tcp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3989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podmaster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472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microservices-replication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microservices-bridge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6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core-gateway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core-</a:t>
                      </a:r>
                      <a:r>
                        <a:rPr lang="en-GB" dirty="0" err="1" smtClean="0"/>
                        <a:t>marketdata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core-</a:t>
                      </a:r>
                      <a:r>
                        <a:rPr lang="en-GB" dirty="0" err="1" smtClean="0"/>
                        <a:t>dna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core-exergy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core-reference-data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2875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22041" y="5083728"/>
            <a:ext cx="3162650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microservices-demo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12592" y="5083728"/>
            <a:ext cx="3162650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your-project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21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Further reading  </a:t>
            </a:r>
            <a:br>
              <a:rPr lang="en-GB" dirty="0" smtClean="0"/>
            </a:br>
            <a:r>
              <a:rPr lang="en-GB" sz="2000" i="1" dirty="0"/>
              <a:t>Low </a:t>
            </a:r>
            <a:r>
              <a:rPr lang="en-GB" sz="2000" i="1" dirty="0" smtClean="0"/>
              <a:t>Latency Microservices </a:t>
            </a:r>
            <a:r>
              <a:rPr lang="en-GB" sz="2000" i="1" dirty="0"/>
              <a:t>at Citi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63107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Microservices Competency Centre</a:t>
            </a:r>
            <a:br>
              <a:rPr lang="en-GB" dirty="0" smtClean="0"/>
            </a:br>
            <a:r>
              <a:rPr lang="en-GB" sz="2000" dirty="0" smtClean="0"/>
              <a:t>https://icgshare.eur.citi.net/sites/CELT/SitePages/Microservices%20Competency%20Centre.aspx</a:t>
            </a:r>
          </a:p>
          <a:p>
            <a:r>
              <a:rPr lang="en-GB" dirty="0" smtClean="0"/>
              <a:t>Ambrosia Wiki</a:t>
            </a:r>
          </a:p>
          <a:p>
            <a:r>
              <a:rPr lang="en-GB" sz="2000" dirty="0" smtClean="0"/>
              <a:t>https://cedt-confluence.nam.nsroot.net/confluence/pages/viewpage.action?spaceKey=Chronology&amp;title=Ambrosia+Microservices</a:t>
            </a:r>
          </a:p>
        </p:txBody>
      </p:sp>
    </p:spTree>
    <p:extLst>
      <p:ext uri="{BB962C8B-B14F-4D97-AF65-F5344CB8AC3E}">
        <p14:creationId xmlns:p14="http://schemas.microsoft.com/office/powerpoint/2010/main" val="151343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XMLData TextToDisplay="%USERNAME%">ds12887</XMLData>
</file>

<file path=customXml/item2.xml><?xml version="1.0" encoding="utf-8"?>
<XMLData TextToDisplay="%HOSTNAME%">LDNCITNA320512.eur.nsroot.net</XMLData>
</file>

<file path=customXml/item3.xml><?xml version="1.0" encoding="utf-8"?>
<XMLData TextToDisplay="%CLASSIFICATIONDATETIME%">13:20 27/12/2018</XMLData>
</file>

<file path=customXml/item4.xml><?xml version="1.0" encoding="utf-8"?>
<XMLData TextToDisplay="%DOCUMENTGUID%">{00000000-0000-0000-0000-000000000000}</XMLData>
</file>

<file path=customXml/item5.xml><?xml version="1.0" encoding="utf-8"?>
<XMLData TextToDisplay="%EMAILADDRESS%">ds12887@imceu.eu.ssmb.com</XMLData>
</file>

<file path=customXml/item6.xml><?xml version="1.0" encoding="utf-8"?>
<XMLData TextToDisplay="RightsWATCHMark">8|CITI-No PII-Internal|{00000000-0000-0000-0000-000000000000}</XMLData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83328B38E772499573A7858DDFBC0A" ma:contentTypeVersion="1" ma:contentTypeDescription="Create a new document." ma:contentTypeScope="" ma:versionID="1e363943181a25ef9fd0acefc2a845da">
  <xsd:schema xmlns:xsd="http://www.w3.org/2001/XMLSchema" xmlns:xs="http://www.w3.org/2001/XMLSchema" xmlns:p="http://schemas.microsoft.com/office/2006/metadata/properties" xmlns:ns2="5fc0c2a1-5a74-49b6-a14a-096e16aa18b7" targetNamespace="http://schemas.microsoft.com/office/2006/metadata/properties" ma:root="true" ma:fieldsID="511661f1aa035f8532de10065376fc65" ns2:_="">
    <xsd:import namespace="5fc0c2a1-5a74-49b6-a14a-096e16aa18b7"/>
    <xsd:element name="properties">
      <xsd:complexType>
        <xsd:sequence>
          <xsd:element name="documentManagement">
            <xsd:complexType>
              <xsd:all>
                <xsd:element ref="ns2:Call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0c2a1-5a74-49b6-a14a-096e16aa18b7" elementFormDefault="qualified">
    <xsd:import namespace="http://schemas.microsoft.com/office/2006/documentManagement/types"/>
    <xsd:import namespace="http://schemas.microsoft.com/office/infopath/2007/PartnerControls"/>
    <xsd:element name="CallName" ma:index="8" nillable="true" ma:displayName="Time" ma:internalName="Call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llName xmlns="5fc0c2a1-5a74-49b6-a14a-096e16aa18b7" xsi:nil="true"/>
  </documentManagement>
</p:properties>
</file>

<file path=customXml/itemProps1.xml><?xml version="1.0" encoding="utf-8"?>
<ds:datastoreItem xmlns:ds="http://schemas.openxmlformats.org/officeDocument/2006/customXml" ds:itemID="{E3B75114-381F-407E-9C4F-1C0A55C1B1D5}">
  <ds:schemaRefs/>
</ds:datastoreItem>
</file>

<file path=customXml/itemProps2.xml><?xml version="1.0" encoding="utf-8"?>
<ds:datastoreItem xmlns:ds="http://schemas.openxmlformats.org/officeDocument/2006/customXml" ds:itemID="{8A3CDDE7-E553-4E5A-B104-4B76EF94E869}">
  <ds:schemaRefs/>
</ds:datastoreItem>
</file>

<file path=customXml/itemProps3.xml><?xml version="1.0" encoding="utf-8"?>
<ds:datastoreItem xmlns:ds="http://schemas.openxmlformats.org/officeDocument/2006/customXml" ds:itemID="{4B7E8693-3882-4316-A7AD-F81AEFC51342}">
  <ds:schemaRefs/>
</ds:datastoreItem>
</file>

<file path=customXml/itemProps4.xml><?xml version="1.0" encoding="utf-8"?>
<ds:datastoreItem xmlns:ds="http://schemas.openxmlformats.org/officeDocument/2006/customXml" ds:itemID="{84D12333-0A7A-46C5-A6C6-3D9BEB768840}">
  <ds:schemaRefs/>
</ds:datastoreItem>
</file>

<file path=customXml/itemProps5.xml><?xml version="1.0" encoding="utf-8"?>
<ds:datastoreItem xmlns:ds="http://schemas.openxmlformats.org/officeDocument/2006/customXml" ds:itemID="{2552D7A1-2EE8-4707-8E17-AA5D3E5F35A5}">
  <ds:schemaRefs/>
</ds:datastoreItem>
</file>

<file path=customXml/itemProps6.xml><?xml version="1.0" encoding="utf-8"?>
<ds:datastoreItem xmlns:ds="http://schemas.openxmlformats.org/officeDocument/2006/customXml" ds:itemID="{56DA628A-CBAD-4B29-9C39-0F824AC6B9B1}">
  <ds:schemaRefs/>
</ds:datastoreItem>
</file>

<file path=customXml/itemProps7.xml><?xml version="1.0" encoding="utf-8"?>
<ds:datastoreItem xmlns:ds="http://schemas.openxmlformats.org/officeDocument/2006/customXml" ds:itemID="{BB452BF8-98DB-4947-A592-C5135C2FF53A}"/>
</file>

<file path=customXml/itemProps8.xml><?xml version="1.0" encoding="utf-8"?>
<ds:datastoreItem xmlns:ds="http://schemas.openxmlformats.org/officeDocument/2006/customXml" ds:itemID="{69D7A187-CB84-4842-8DF2-02428504A468}"/>
</file>

<file path=customXml/itemProps9.xml><?xml version="1.0" encoding="utf-8"?>
<ds:datastoreItem xmlns:ds="http://schemas.openxmlformats.org/officeDocument/2006/customXml" ds:itemID="{A4663F74-B39B-4988-AB76-3D781328FD3C}"/>
</file>

<file path=docProps/app.xml><?xml version="1.0" encoding="utf-8"?>
<Properties xmlns="http://schemas.openxmlformats.org/officeDocument/2006/extended-properties" xmlns:vt="http://schemas.openxmlformats.org/officeDocument/2006/docPropsVTypes">
  <TotalTime>10071</TotalTime>
  <Words>204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Ambrosia Microservices</vt:lpstr>
      <vt:lpstr>Learning objectives  </vt:lpstr>
      <vt:lpstr>Microservice features recap   Do one thing and do it well (Unix philosophy)</vt:lpstr>
      <vt:lpstr>Ambrosia microservices – feature overview   Low latency microservices at Citi</vt:lpstr>
      <vt:lpstr>Citi libraries plug and play   Low Latency Microservices at Citi</vt:lpstr>
      <vt:lpstr>Ambrosia microservices components  </vt:lpstr>
      <vt:lpstr>Further reading   Low Latency Microservices at Citi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Ambrosia Microservices</dc:title>
  <dc:creator>Shaya, Daniel [ICG-IT NE]</dc:creator>
  <cp:lastModifiedBy>Shaya, Daniel [ICG-IT NE]</cp:lastModifiedBy>
  <cp:revision>36</cp:revision>
  <dcterms:created xsi:type="dcterms:W3CDTF">2018-12-24T12:36:04Z</dcterms:created>
  <dcterms:modified xsi:type="dcterms:W3CDTF">2018-12-31T13:18:47Z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8|CITI-No PII-Internal|{00000000-0000-0000-0000-000000000000}</vt:lpwstr>
  </property>
  <property fmtid="{D5CDD505-2E9C-101B-9397-08002B2CF9AE}" pid="3" name="ContentTypeId">
    <vt:lpwstr>0x0101008F83328B38E772499573A7858DDFBC0A</vt:lpwstr>
  </property>
</Properties>
</file>