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3.xml" ContentType="application/vnd.openxmlformats-officedocument.customXml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9.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sldIdLst>
    <p:sldId id="275" r:id="rId8"/>
    <p:sldId id="272" r:id="rId9"/>
    <p:sldId id="260" r:id="rId10"/>
    <p:sldId id="276" r:id="rId11"/>
    <p:sldId id="273" r:id="rId12"/>
    <p:sldId id="261" r:id="rId13"/>
    <p:sldId id="262" r:id="rId14"/>
    <p:sldId id="263" r:id="rId15"/>
    <p:sldId id="264" r:id="rId16"/>
    <p:sldId id="265" r:id="rId17"/>
    <p:sldId id="267" r:id="rId18"/>
    <p:sldId id="268" r:id="rId19"/>
    <p:sldId id="269" r:id="rId20"/>
    <p:sldId id="271" r:id="rId21"/>
    <p:sldId id="270" r:id="rId22"/>
    <p:sldId id="266"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114" d="100"/>
          <a:sy n="114" d="100"/>
        </p:scale>
        <p:origin x="18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ustomXml" Target="../customXml/item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ustomXml" Target="../customXml/item9.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 Id="rId30" Type="http://schemas.openxmlformats.org/officeDocument/2006/relationships/customXml" Target="../customXml/item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31/12/2018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225741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31/12/2018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1959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31/12/2018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51759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B37D04A-B388-48D1-80A9-6ACBCB38A5E4}" type="datetimeFigureOut">
              <a:rPr lang="en-GB" smtClean="0"/>
              <a:t>31/12/2018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152558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37D04A-B388-48D1-80A9-6ACBCB38A5E4}" type="datetimeFigureOut">
              <a:rPr lang="en-GB" smtClean="0"/>
              <a:t>31/12/2018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53050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B37D04A-B388-48D1-80A9-6ACBCB38A5E4}" type="datetimeFigureOut">
              <a:rPr lang="en-GB" smtClean="0"/>
              <a:t>31/12/2018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65173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B37D04A-B388-48D1-80A9-6ACBCB38A5E4}" type="datetimeFigureOut">
              <a:rPr lang="en-GB" smtClean="0"/>
              <a:t>31/12/2018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50834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B37D04A-B388-48D1-80A9-6ACBCB38A5E4}" type="datetimeFigureOut">
              <a:rPr lang="en-GB" smtClean="0"/>
              <a:t>31/12/2018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285161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7D04A-B388-48D1-80A9-6ACBCB38A5E4}" type="datetimeFigureOut">
              <a:rPr lang="en-GB" smtClean="0"/>
              <a:t>31/12/2018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300303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37D04A-B388-48D1-80A9-6ACBCB38A5E4}" type="datetimeFigureOut">
              <a:rPr lang="en-GB" smtClean="0"/>
              <a:t>31/12/2018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4564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37D04A-B388-48D1-80A9-6ACBCB38A5E4}" type="datetimeFigureOut">
              <a:rPr lang="en-GB" smtClean="0"/>
              <a:t>31/12/2018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3B1B1D-D3B8-4C45-81B4-248C4C9D2C9A}" type="slidenum">
              <a:rPr lang="en-GB" smtClean="0"/>
              <a:t>‹#›</a:t>
            </a:fld>
            <a:endParaRPr lang="en-GB"/>
          </a:p>
        </p:txBody>
      </p:sp>
    </p:spTree>
    <p:extLst>
      <p:ext uri="{BB962C8B-B14F-4D97-AF65-F5344CB8AC3E}">
        <p14:creationId xmlns:p14="http://schemas.microsoft.com/office/powerpoint/2010/main" val="409100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7D04A-B388-48D1-80A9-6ACBCB38A5E4}" type="datetimeFigureOut">
              <a:rPr lang="en-GB" smtClean="0"/>
              <a:t>31/12/2018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B1B1D-D3B8-4C45-81B4-248C4C9D2C9A}" type="slidenum">
              <a:rPr lang="en-GB" smtClean="0"/>
              <a:t>‹#›</a:t>
            </a:fld>
            <a:endParaRPr lang="en-GB"/>
          </a:p>
        </p:txBody>
      </p:sp>
    </p:spTree>
    <p:extLst>
      <p:ext uri="{BB962C8B-B14F-4D97-AF65-F5344CB8AC3E}">
        <p14:creationId xmlns:p14="http://schemas.microsoft.com/office/powerpoint/2010/main" val="3074577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cedt-icg-bitbucket.nam.nsroot.net/bitbucket/projects/MICRO/repos/microservices-demo/brows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Ambrosia Microservices</a:t>
            </a:r>
            <a:endParaRPr lang="en-GB" dirty="0"/>
          </a:p>
        </p:txBody>
      </p:sp>
      <p:sp>
        <p:nvSpPr>
          <p:cNvPr id="3" name="Subtitle 2"/>
          <p:cNvSpPr>
            <a:spLocks noGrp="1"/>
          </p:cNvSpPr>
          <p:nvPr>
            <p:ph type="subTitle" idx="1"/>
          </p:nvPr>
        </p:nvSpPr>
        <p:spPr/>
        <p:txBody>
          <a:bodyPr/>
          <a:lstStyle/>
          <a:p>
            <a:r>
              <a:rPr lang="en-GB" dirty="0" smtClean="0"/>
              <a:t>Lesson 2 – HelloWorld </a:t>
            </a:r>
          </a:p>
          <a:p>
            <a:r>
              <a:rPr lang="en-GB" dirty="0" smtClean="0"/>
              <a:t>Getting your first pod of microservices up and running!</a:t>
            </a:r>
            <a:endParaRPr lang="en-GB" dirty="0"/>
          </a:p>
        </p:txBody>
      </p:sp>
    </p:spTree>
    <p:extLst>
      <p:ext uri="{BB962C8B-B14F-4D97-AF65-F5344CB8AC3E}">
        <p14:creationId xmlns:p14="http://schemas.microsoft.com/office/powerpoint/2010/main" val="398309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HelloWorld - </a:t>
            </a:r>
            <a:r>
              <a:rPr lang="en-GB" dirty="0" err="1" smtClean="0"/>
              <a:t>SinkService</a:t>
            </a: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pPr marL="0" indent="0">
              <a:buNone/>
            </a:pPr>
            <a:r>
              <a:rPr lang="en-GB" dirty="0" smtClean="0"/>
              <a:t>A service that reads from the </a:t>
            </a:r>
            <a:r>
              <a:rPr lang="en-GB" dirty="0" err="1" smtClean="0"/>
              <a:t>HelloWorldReply</a:t>
            </a:r>
            <a:r>
              <a:rPr lang="en-GB" dirty="0" smtClean="0"/>
              <a:t> queue and logs messages to </a:t>
            </a:r>
            <a:r>
              <a:rPr lang="en-GB" dirty="0" err="1" smtClean="0"/>
              <a:t>stdout</a:t>
            </a:r>
            <a:r>
              <a:rPr lang="en-GB" dirty="0" smtClean="0"/>
              <a:t>.</a:t>
            </a:r>
          </a:p>
          <a:p>
            <a:pPr marL="0" indent="0">
              <a:buNone/>
            </a:pPr>
            <a:endParaRPr lang="en-GB" dirty="0"/>
          </a:p>
          <a:p>
            <a:pPr marL="0" indent="0">
              <a:buNone/>
            </a:pPr>
            <a:endParaRPr lang="en-GB" dirty="0" smtClean="0"/>
          </a:p>
        </p:txBody>
      </p:sp>
      <p:sp>
        <p:nvSpPr>
          <p:cNvPr id="6" name="Rectangle 5"/>
          <p:cNvSpPr/>
          <p:nvPr/>
        </p:nvSpPr>
        <p:spPr>
          <a:xfrm>
            <a:off x="5276677" y="4035106"/>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dirty="0" smtClean="0"/>
              <a:t>reply(</a:t>
            </a:r>
            <a:r>
              <a:rPr lang="en-GB" dirty="0" err="1" smtClean="0"/>
              <a:t>HelloWorldReply</a:t>
            </a:r>
            <a:r>
              <a:rPr lang="en-GB" dirty="0" smtClean="0"/>
              <a:t>)</a:t>
            </a:r>
            <a:endParaRPr lang="en-GB" dirty="0"/>
          </a:p>
          <a:p>
            <a:endParaRPr lang="en-GB" dirty="0" smtClean="0"/>
          </a:p>
          <a:p>
            <a:pPr algn="r"/>
            <a:r>
              <a:rPr lang="en-GB" dirty="0" err="1" smtClean="0"/>
              <a:t>SinkService</a:t>
            </a:r>
            <a:endParaRPr lang="en-GB" dirty="0"/>
          </a:p>
        </p:txBody>
      </p:sp>
      <p:sp>
        <p:nvSpPr>
          <p:cNvPr id="7" name="U-Turn Arrow 6"/>
          <p:cNvSpPr/>
          <p:nvPr/>
        </p:nvSpPr>
        <p:spPr>
          <a:xfrm>
            <a:off x="3338820" y="3246539"/>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ight Arrow 8"/>
          <p:cNvSpPr/>
          <p:nvPr/>
        </p:nvSpPr>
        <p:spPr>
          <a:xfrm>
            <a:off x="1543574" y="4676609"/>
            <a:ext cx="1879136"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HelloWorldReply</a:t>
            </a:r>
            <a:endParaRPr lang="en-GB" dirty="0"/>
          </a:p>
        </p:txBody>
      </p:sp>
      <p:sp>
        <p:nvSpPr>
          <p:cNvPr id="2" name="TextBox 1"/>
          <p:cNvSpPr txBox="1"/>
          <p:nvPr/>
        </p:nvSpPr>
        <p:spPr>
          <a:xfrm>
            <a:off x="8045042" y="4135772"/>
            <a:ext cx="3825380" cy="707886"/>
          </a:xfrm>
          <a:prstGeom prst="rect">
            <a:avLst/>
          </a:prstGeom>
          <a:noFill/>
        </p:spPr>
        <p:txBody>
          <a:bodyPr wrap="square" rtlCol="0">
            <a:spAutoFit/>
          </a:bodyPr>
          <a:lstStyle/>
          <a:p>
            <a:r>
              <a:rPr lang="en-GB" sz="800" dirty="0" err="1" smtClean="0"/>
              <a:t>com.citi.icg.demo.ambrosia.microservice.helloworld.SinkService</a:t>
            </a:r>
            <a:r>
              <a:rPr lang="en-GB" sz="800" dirty="0" smtClean="0"/>
              <a:t> - [QUEUE-IN] '...well hello, that was quick!'</a:t>
            </a:r>
          </a:p>
          <a:p>
            <a:r>
              <a:rPr lang="en-GB" sz="800" dirty="0" smtClean="0"/>
              <a:t>12:11:21.564734 [</a:t>
            </a:r>
            <a:r>
              <a:rPr lang="en-GB" sz="800" dirty="0" err="1" smtClean="0"/>
              <a:t>helloworld</a:t>
            </a:r>
            <a:r>
              <a:rPr lang="en-GB" sz="800" dirty="0" smtClean="0"/>
              <a:t>-sink] INFO  </a:t>
            </a:r>
            <a:r>
              <a:rPr lang="en-GB" sz="800" dirty="0" err="1" smtClean="0"/>
              <a:t>com.citi.icg.demo.ambrosia.microservice.helloworld.SinkService</a:t>
            </a:r>
            <a:r>
              <a:rPr lang="en-GB" sz="800" dirty="0" smtClean="0"/>
              <a:t> - [QUEUE-IN] '...well hello, that was quick!'</a:t>
            </a:r>
          </a:p>
        </p:txBody>
      </p:sp>
    </p:spTree>
    <p:extLst>
      <p:ext uri="{BB962C8B-B14F-4D97-AF65-F5344CB8AC3E}">
        <p14:creationId xmlns:p14="http://schemas.microsoft.com/office/powerpoint/2010/main" val="319198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GB" dirty="0" smtClean="0"/>
              <a:t>Configuring Ambrosia Microservices  </a:t>
            </a:r>
            <a:br>
              <a:rPr lang="en-GB" dirty="0" smtClean="0"/>
            </a:br>
            <a:endParaRPr lang="en-GB" sz="2000" i="1" dirty="0"/>
          </a:p>
        </p:txBody>
      </p:sp>
      <p:sp>
        <p:nvSpPr>
          <p:cNvPr id="12" name="Content Placeholder 11"/>
          <p:cNvSpPr>
            <a:spLocks noGrp="1"/>
          </p:cNvSpPr>
          <p:nvPr>
            <p:ph sz="half" idx="1"/>
          </p:nvPr>
        </p:nvSpPr>
        <p:spPr/>
        <p:txBody>
          <a:bodyPr/>
          <a:lstStyle/>
          <a:p>
            <a:r>
              <a:rPr lang="en-GB" dirty="0" smtClean="0"/>
              <a:t>Ambrosia services can be configured using a configuration file typically referred to as ‘</a:t>
            </a:r>
            <a:r>
              <a:rPr lang="en-GB" dirty="0" err="1" smtClean="0"/>
              <a:t>services.yaml</a:t>
            </a:r>
            <a:r>
              <a:rPr lang="en-GB" dirty="0" smtClean="0"/>
              <a:t>’.</a:t>
            </a:r>
          </a:p>
          <a:p>
            <a:r>
              <a:rPr lang="en-GB" dirty="0" smtClean="0"/>
              <a:t>In the HelloWorld example it looks like this </a:t>
            </a:r>
            <a:r>
              <a:rPr lang="en-GB" dirty="0" smtClean="0">
                <a:sym typeface="Wingdings" panose="05000000000000000000" pitchFamily="2" charset="2"/>
              </a:rPr>
              <a:t></a:t>
            </a:r>
            <a:endParaRPr lang="en-GB" dirty="0" smtClean="0"/>
          </a:p>
          <a:p>
            <a:r>
              <a:rPr lang="en-GB" dirty="0" smtClean="0"/>
              <a:t>There are 3 services each with their own implementation and inputs where applicable. </a:t>
            </a:r>
            <a:endParaRPr lang="en-GB" dirty="0"/>
          </a:p>
        </p:txBody>
      </p:sp>
      <p:pic>
        <p:nvPicPr>
          <p:cNvPr id="14" name="Content Placeholder 13"/>
          <p:cNvPicPr>
            <a:picLocks noGrp="1" noChangeAspect="1"/>
          </p:cNvPicPr>
          <p:nvPr>
            <p:ph sz="half" idx="2"/>
          </p:nvPr>
        </p:nvPicPr>
        <p:blipFill>
          <a:blip r:embed="rId2"/>
          <a:stretch>
            <a:fillRect/>
          </a:stretch>
        </p:blipFill>
        <p:spPr>
          <a:xfrm>
            <a:off x="6172200" y="2840976"/>
            <a:ext cx="5181600" cy="2320636"/>
          </a:xfrm>
          <a:prstGeom prst="rect">
            <a:avLst/>
          </a:prstGeom>
        </p:spPr>
      </p:pic>
    </p:spTree>
    <p:extLst>
      <p:ext uri="{BB962C8B-B14F-4D97-AF65-F5344CB8AC3E}">
        <p14:creationId xmlns:p14="http://schemas.microsoft.com/office/powerpoint/2010/main" val="345954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GB" dirty="0" smtClean="0"/>
              <a:t>Starting Ambrosia Microservices  </a:t>
            </a:r>
            <a:br>
              <a:rPr lang="en-GB" dirty="0" smtClean="0"/>
            </a:br>
            <a:endParaRPr lang="en-GB" sz="2000" i="1" dirty="0"/>
          </a:p>
        </p:txBody>
      </p:sp>
      <p:sp>
        <p:nvSpPr>
          <p:cNvPr id="12" name="Content Placeholder 11"/>
          <p:cNvSpPr>
            <a:spLocks noGrp="1"/>
          </p:cNvSpPr>
          <p:nvPr>
            <p:ph sz="half" idx="1"/>
          </p:nvPr>
        </p:nvSpPr>
        <p:spPr/>
        <p:txBody>
          <a:bodyPr>
            <a:normAutofit/>
          </a:bodyPr>
          <a:lstStyle/>
          <a:p>
            <a:r>
              <a:rPr lang="en-GB" sz="2000" dirty="0" smtClean="0"/>
              <a:t>Ambrosia services are launched from </a:t>
            </a:r>
            <a:r>
              <a:rPr lang="en-GB" sz="2000" dirty="0" err="1" smtClean="0"/>
              <a:t>com.citi.icg.ambrosia.Microservice.main</a:t>
            </a:r>
            <a:r>
              <a:rPr lang="en-GB" sz="2000" dirty="0" smtClean="0"/>
              <a:t>()</a:t>
            </a:r>
          </a:p>
          <a:p>
            <a:r>
              <a:rPr lang="en-GB" sz="2000" dirty="0" smtClean="0"/>
              <a:t>It takes as parameters at least a service file and a service name.  If you want to start all the services in the service file then you can pass the token ‘all’ as a parameter. Typically that would only be done in testing or demonstration scenarios.</a:t>
            </a:r>
          </a:p>
          <a:p>
            <a:r>
              <a:rPr lang="en-GB" sz="2000" dirty="0" smtClean="0"/>
              <a:t>You can also pass other parameters into to it that will be delivered to the service if they are constructed to accept those arguments. We’ll see more about those later.</a:t>
            </a:r>
          </a:p>
          <a:p>
            <a:endParaRPr lang="en-GB" sz="2000" dirty="0"/>
          </a:p>
        </p:txBody>
      </p:sp>
      <p:sp>
        <p:nvSpPr>
          <p:cNvPr id="2" name="Content Placeholder 1"/>
          <p:cNvSpPr>
            <a:spLocks noGrp="1"/>
          </p:cNvSpPr>
          <p:nvPr>
            <p:ph sz="half" idx="2"/>
          </p:nvPr>
        </p:nvSpPr>
        <p:spPr/>
        <p:txBody>
          <a:bodyPr>
            <a:normAutofit/>
          </a:bodyPr>
          <a:lstStyle/>
          <a:p>
            <a:pPr marL="0" indent="0">
              <a:buNone/>
            </a:pPr>
            <a:r>
              <a:rPr lang="en-GB" sz="1600" dirty="0" smtClean="0"/>
              <a:t>public final class </a:t>
            </a:r>
            <a:r>
              <a:rPr lang="en-GB" sz="1600" dirty="0" err="1" smtClean="0"/>
              <a:t>HelloWorldMain</a:t>
            </a:r>
            <a:r>
              <a:rPr lang="en-GB" sz="1600" dirty="0" smtClean="0"/>
              <a:t> {</a:t>
            </a:r>
          </a:p>
          <a:p>
            <a:pPr marL="0" indent="0">
              <a:buNone/>
            </a:pPr>
            <a:endParaRPr lang="en-GB" sz="1600" dirty="0" smtClean="0"/>
          </a:p>
          <a:p>
            <a:pPr marL="0" indent="0">
              <a:buNone/>
            </a:pPr>
            <a:r>
              <a:rPr lang="en-GB" sz="1600" dirty="0" smtClean="0"/>
              <a:t>    private </a:t>
            </a:r>
            <a:r>
              <a:rPr lang="en-GB" sz="1600" dirty="0" err="1" smtClean="0"/>
              <a:t>HelloWorldMain</a:t>
            </a:r>
            <a:r>
              <a:rPr lang="en-GB" sz="1600" dirty="0" smtClean="0"/>
              <a:t>() {</a:t>
            </a:r>
          </a:p>
          <a:p>
            <a:pPr marL="0" indent="0">
              <a:buNone/>
            </a:pPr>
            <a:r>
              <a:rPr lang="en-GB" sz="1600" dirty="0" smtClean="0"/>
              <a:t>    }</a:t>
            </a:r>
          </a:p>
          <a:p>
            <a:pPr marL="0" indent="0">
              <a:buNone/>
            </a:pPr>
            <a:endParaRPr lang="en-GB" sz="1600" dirty="0" smtClean="0"/>
          </a:p>
          <a:p>
            <a:pPr marL="0" indent="0">
              <a:buNone/>
            </a:pPr>
            <a:r>
              <a:rPr lang="en-GB" sz="1600" dirty="0" smtClean="0"/>
              <a:t>    public static void main(String... </a:t>
            </a:r>
            <a:r>
              <a:rPr lang="en-GB" sz="1600" dirty="0" err="1" smtClean="0"/>
              <a:t>args</a:t>
            </a:r>
            <a:r>
              <a:rPr lang="en-GB" sz="1600" dirty="0" smtClean="0"/>
              <a:t>) throws Exception {</a:t>
            </a:r>
          </a:p>
          <a:p>
            <a:pPr marL="0" indent="0">
              <a:buNone/>
            </a:pPr>
            <a:r>
              <a:rPr lang="en-GB" sz="1600" dirty="0" smtClean="0"/>
              <a:t>        </a:t>
            </a:r>
            <a:r>
              <a:rPr lang="en-GB" sz="1600" dirty="0" err="1" smtClean="0"/>
              <a:t>Microservice.main</a:t>
            </a:r>
            <a:r>
              <a:rPr lang="en-GB" sz="1600" dirty="0" smtClean="0"/>
              <a:t>("</a:t>
            </a:r>
            <a:r>
              <a:rPr lang="en-GB" sz="1600" dirty="0" err="1" smtClean="0"/>
              <a:t>helloworld-services.yaml</a:t>
            </a:r>
            <a:r>
              <a:rPr lang="en-GB" sz="1600" dirty="0" smtClean="0"/>
              <a:t>", "All");</a:t>
            </a:r>
          </a:p>
          <a:p>
            <a:pPr marL="0" indent="0">
              <a:buNone/>
            </a:pPr>
            <a:r>
              <a:rPr lang="en-GB" sz="1600" dirty="0" smtClean="0"/>
              <a:t>    }</a:t>
            </a:r>
          </a:p>
          <a:p>
            <a:pPr marL="0" indent="0">
              <a:buNone/>
            </a:pPr>
            <a:r>
              <a:rPr lang="en-GB" sz="1600" dirty="0" smtClean="0"/>
              <a:t>}</a:t>
            </a:r>
          </a:p>
          <a:p>
            <a:endParaRPr lang="en-GB" dirty="0"/>
          </a:p>
        </p:txBody>
      </p:sp>
    </p:spTree>
    <p:extLst>
      <p:ext uri="{BB962C8B-B14F-4D97-AF65-F5344CB8AC3E}">
        <p14:creationId xmlns:p14="http://schemas.microsoft.com/office/powerpoint/2010/main" val="39692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dirty="0" smtClean="0"/>
              <a:t>Ambrosia Microservices Modelling the Messages  </a:t>
            </a:r>
            <a:br>
              <a:rPr lang="en-GB" dirty="0" smtClean="0"/>
            </a:br>
            <a:endParaRPr lang="en-GB" sz="2000" i="1" dirty="0"/>
          </a:p>
        </p:txBody>
      </p:sp>
      <p:sp>
        <p:nvSpPr>
          <p:cNvPr id="12" name="Content Placeholder 11"/>
          <p:cNvSpPr>
            <a:spLocks noGrp="1"/>
          </p:cNvSpPr>
          <p:nvPr>
            <p:ph sz="half" idx="1"/>
          </p:nvPr>
        </p:nvSpPr>
        <p:spPr/>
        <p:txBody>
          <a:bodyPr>
            <a:normAutofit/>
          </a:bodyPr>
          <a:lstStyle/>
          <a:p>
            <a:r>
              <a:rPr lang="en-GB" sz="2000" dirty="0"/>
              <a:t>T</a:t>
            </a:r>
            <a:r>
              <a:rPr lang="en-GB" sz="2000" dirty="0" smtClean="0"/>
              <a:t>he best way to start building an Ambrosia microservice is by modelling the messages that are going to be passed between the services.</a:t>
            </a:r>
          </a:p>
          <a:p>
            <a:r>
              <a:rPr lang="en-GB" sz="2000" dirty="0" smtClean="0"/>
              <a:t>Each message maps onto a method call annotated with the </a:t>
            </a:r>
            <a:r>
              <a:rPr lang="en-GB" sz="2000" dirty="0" smtClean="0">
                <a:latin typeface="Courier New" panose="02070309020205020404" pitchFamily="49" charset="0"/>
                <a:cs typeface="Courier New" panose="02070309020205020404" pitchFamily="49" charset="0"/>
              </a:rPr>
              <a:t>@</a:t>
            </a:r>
            <a:r>
              <a:rPr lang="en-GB" sz="2000" dirty="0" err="1" smtClean="0">
                <a:latin typeface="Courier New" panose="02070309020205020404" pitchFamily="49" charset="0"/>
                <a:cs typeface="Courier New" panose="02070309020205020404" pitchFamily="49" charset="0"/>
              </a:rPr>
              <a:t>MethodAPI</a:t>
            </a:r>
            <a:r>
              <a:rPr lang="en-GB" sz="2000" dirty="0" smtClean="0">
                <a:latin typeface="Courier New" panose="02070309020205020404" pitchFamily="49" charset="0"/>
                <a:cs typeface="Courier New" panose="02070309020205020404" pitchFamily="49" charset="0"/>
              </a:rPr>
              <a:t>() </a:t>
            </a:r>
            <a:r>
              <a:rPr lang="en-GB" sz="2000" dirty="0" smtClean="0"/>
              <a:t>annotation.  These methods must be collated in interfaces annotated with the </a:t>
            </a:r>
            <a:r>
              <a:rPr lang="en-GB" sz="2000" dirty="0" smtClean="0">
                <a:latin typeface="Courier New" panose="02070309020205020404" pitchFamily="49" charset="0"/>
                <a:cs typeface="Courier New" panose="02070309020205020404" pitchFamily="49" charset="0"/>
              </a:rPr>
              <a:t>@</a:t>
            </a:r>
            <a:r>
              <a:rPr lang="en-GB" sz="2000" dirty="0" err="1" smtClean="0">
                <a:latin typeface="Courier New" panose="02070309020205020404" pitchFamily="49" charset="0"/>
                <a:cs typeface="Courier New" panose="02070309020205020404" pitchFamily="49" charset="0"/>
              </a:rPr>
              <a:t>ServiceAPI</a:t>
            </a:r>
            <a:r>
              <a:rPr lang="en-GB" sz="2000" dirty="0" smtClean="0">
                <a:latin typeface="Courier New" panose="02070309020205020404" pitchFamily="49" charset="0"/>
                <a:cs typeface="Courier New" panose="02070309020205020404" pitchFamily="49" charset="0"/>
              </a:rPr>
              <a:t> </a:t>
            </a:r>
            <a:r>
              <a:rPr lang="en-GB" sz="2000" dirty="0" smtClean="0">
                <a:cs typeface="Courier New" panose="02070309020205020404" pitchFamily="49" charset="0"/>
              </a:rPr>
              <a:t>annotation.</a:t>
            </a:r>
          </a:p>
          <a:p>
            <a:r>
              <a:rPr lang="en-GB" sz="2000" dirty="0" smtClean="0">
                <a:cs typeface="Courier New" panose="02070309020205020404" pitchFamily="49" charset="0"/>
              </a:rPr>
              <a:t>The </a:t>
            </a:r>
            <a:r>
              <a:rPr lang="en-GB" sz="2000" dirty="0" smtClean="0">
                <a:latin typeface="Courier New" panose="02070309020205020404" pitchFamily="49" charset="0"/>
                <a:cs typeface="Courier New" panose="02070309020205020404" pitchFamily="49" charset="0"/>
              </a:rPr>
              <a:t>@</a:t>
            </a:r>
            <a:r>
              <a:rPr lang="en-GB" sz="2000" dirty="0" err="1" smtClean="0">
                <a:latin typeface="Courier New" panose="02070309020205020404" pitchFamily="49" charset="0"/>
                <a:cs typeface="Courier New" panose="02070309020205020404" pitchFamily="49" charset="0"/>
              </a:rPr>
              <a:t>MethodAPI</a:t>
            </a:r>
            <a:r>
              <a:rPr lang="en-GB" sz="2000" dirty="0" smtClean="0">
                <a:latin typeface="Courier New" panose="02070309020205020404" pitchFamily="49" charset="0"/>
                <a:cs typeface="Courier New" panose="02070309020205020404" pitchFamily="49" charset="0"/>
              </a:rPr>
              <a:t>() </a:t>
            </a:r>
            <a:r>
              <a:rPr lang="en-GB" sz="2000" dirty="0" smtClean="0">
                <a:cs typeface="Courier New" panose="02070309020205020404" pitchFamily="49" charset="0"/>
              </a:rPr>
              <a:t>must be created with an integer unique for that service.</a:t>
            </a:r>
            <a:endParaRPr lang="en-GB" sz="2000" dirty="0">
              <a:cs typeface="Courier New" panose="02070309020205020404" pitchFamily="49" charset="0"/>
            </a:endParaRPr>
          </a:p>
        </p:txBody>
      </p:sp>
      <p:sp>
        <p:nvSpPr>
          <p:cNvPr id="2" name="Content Placeholder 1"/>
          <p:cNvSpPr>
            <a:spLocks noGrp="1"/>
          </p:cNvSpPr>
          <p:nvPr>
            <p:ph sz="half" idx="2"/>
          </p:nvPr>
        </p:nvSpPr>
        <p:spPr/>
        <p:txBody>
          <a:bodyPr>
            <a:normAutofit/>
          </a:bodyPr>
          <a:lstStyle/>
          <a:p>
            <a:pPr marL="0" indent="0">
              <a:buNone/>
            </a:pP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ServiceAPI</a:t>
            </a:r>
            <a:endParaRPr lang="en-GB" sz="1400" dirty="0" smtClean="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public interface HelloWorld {</a:t>
            </a:r>
          </a:p>
          <a:p>
            <a:pPr marL="0" indent="0">
              <a:buNone/>
            </a:pPr>
            <a:endParaRPr lang="en-GB" sz="1400" dirty="0" smtClean="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MethodId</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MethodIds.HELLO_WORLD_SAY_HELLO</a:t>
            </a:r>
            <a:r>
              <a:rPr lang="en-GB" sz="1400" dirty="0" smtClean="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    void </a:t>
            </a:r>
            <a:r>
              <a:rPr lang="en-GB" sz="1400" dirty="0" err="1" smtClean="0">
                <a:latin typeface="Courier New" panose="02070309020205020404" pitchFamily="49" charset="0"/>
                <a:cs typeface="Courier New" panose="02070309020205020404" pitchFamily="49" charset="0"/>
              </a:rPr>
              <a:t>sayHello</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HelloPayload</a:t>
            </a:r>
            <a:r>
              <a:rPr lang="en-GB" sz="1400" dirty="0" smtClean="0">
                <a:latin typeface="Courier New" panose="02070309020205020404" pitchFamily="49" charset="0"/>
                <a:cs typeface="Courier New" panose="02070309020205020404" pitchFamily="49" charset="0"/>
              </a:rPr>
              <a:t> payload);</a:t>
            </a:r>
          </a:p>
          <a:p>
            <a:pPr marL="0" indent="0">
              <a:buNone/>
            </a:pPr>
            <a:r>
              <a:rPr lang="en-GB" sz="1400" dirty="0" smtClean="0">
                <a:latin typeface="Courier New" panose="02070309020205020404" pitchFamily="49" charset="0"/>
                <a:cs typeface="Courier New" panose="02070309020205020404" pitchFamily="49" charset="0"/>
              </a:rPr>
              <a:t>}</a:t>
            </a:r>
            <a:endParaRPr lang="en-GB" sz="1400" dirty="0"/>
          </a:p>
        </p:txBody>
      </p:sp>
    </p:spTree>
    <p:extLst>
      <p:ext uri="{BB962C8B-B14F-4D97-AF65-F5344CB8AC3E}">
        <p14:creationId xmlns:p14="http://schemas.microsoft.com/office/powerpoint/2010/main" val="70021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GB" dirty="0" smtClean="0"/>
              <a:t>Structuring Ambrosia Microservices  </a:t>
            </a:r>
            <a:br>
              <a:rPr lang="en-GB" dirty="0" smtClean="0"/>
            </a:br>
            <a:endParaRPr lang="en-GB" sz="2000" i="1" dirty="0"/>
          </a:p>
        </p:txBody>
      </p:sp>
      <p:sp>
        <p:nvSpPr>
          <p:cNvPr id="12" name="Content Placeholder 11"/>
          <p:cNvSpPr>
            <a:spLocks noGrp="1"/>
          </p:cNvSpPr>
          <p:nvPr>
            <p:ph sz="half" idx="1"/>
          </p:nvPr>
        </p:nvSpPr>
        <p:spPr/>
        <p:txBody>
          <a:bodyPr>
            <a:normAutofit/>
          </a:bodyPr>
          <a:lstStyle/>
          <a:p>
            <a:r>
              <a:rPr lang="en-GB" sz="2000" dirty="0" smtClean="0"/>
              <a:t>As shown in the </a:t>
            </a:r>
            <a:r>
              <a:rPr lang="en-GB" sz="2000" dirty="0" err="1" smtClean="0"/>
              <a:t>services.yaml</a:t>
            </a:r>
            <a:r>
              <a:rPr lang="en-GB" sz="2000" dirty="0" smtClean="0"/>
              <a:t> configuration file there is one service implementation per service. </a:t>
            </a:r>
          </a:p>
          <a:p>
            <a:r>
              <a:rPr lang="en-GB" sz="2000" dirty="0" smtClean="0"/>
              <a:t>That class must be annotated with the </a:t>
            </a:r>
            <a:r>
              <a:rPr lang="en-GB" sz="2000" dirty="0" smtClean="0">
                <a:latin typeface="Courier New" panose="02070309020205020404" pitchFamily="49" charset="0"/>
                <a:cs typeface="Courier New" panose="02070309020205020404" pitchFamily="49" charset="0"/>
              </a:rPr>
              <a:t>@Service </a:t>
            </a:r>
            <a:r>
              <a:rPr lang="en-GB" sz="2000" dirty="0" smtClean="0"/>
              <a:t>annotation</a:t>
            </a:r>
          </a:p>
          <a:p>
            <a:r>
              <a:rPr lang="en-GB" sz="2000" dirty="0" smtClean="0"/>
              <a:t>The class might implement </a:t>
            </a:r>
            <a:r>
              <a:rPr lang="en-GB" sz="2000" dirty="0" smtClean="0">
                <a:latin typeface="Courier New" panose="02070309020205020404" pitchFamily="49" charset="0"/>
                <a:cs typeface="Courier New" panose="02070309020205020404" pitchFamily="49" charset="0"/>
              </a:rPr>
              <a:t>Microservice</a:t>
            </a:r>
            <a:r>
              <a:rPr lang="en-GB" sz="2000" dirty="0" smtClean="0"/>
              <a:t> as this will allow it to hook into lifecycle events such as </a:t>
            </a:r>
            <a:r>
              <a:rPr lang="en-GB" sz="2000" dirty="0" err="1" smtClean="0">
                <a:latin typeface="Courier New" panose="02070309020205020404" pitchFamily="49" charset="0"/>
                <a:cs typeface="Courier New" panose="02070309020205020404" pitchFamily="49" charset="0"/>
              </a:rPr>
              <a:t>onActive</a:t>
            </a:r>
            <a:r>
              <a:rPr lang="en-GB" sz="2000" dirty="0" smtClean="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onRecovering</a:t>
            </a:r>
            <a:r>
              <a:rPr lang="en-GB" sz="2000" dirty="0" smtClean="0">
                <a:latin typeface="Courier New" panose="02070309020205020404" pitchFamily="49" charset="0"/>
                <a:cs typeface="Courier New" panose="02070309020205020404" pitchFamily="49" charset="0"/>
              </a:rPr>
              <a:t>(), </a:t>
            </a:r>
            <a:r>
              <a:rPr lang="en-GB" sz="2000" dirty="0" err="1" smtClean="0">
                <a:latin typeface="Courier New" panose="02070309020205020404" pitchFamily="49" charset="0"/>
                <a:cs typeface="Courier New" panose="02070309020205020404" pitchFamily="49" charset="0"/>
              </a:rPr>
              <a:t>onIdle</a:t>
            </a:r>
            <a:r>
              <a:rPr lang="en-GB" sz="2000" dirty="0" smtClean="0">
                <a:latin typeface="Courier New" panose="02070309020205020404" pitchFamily="49" charset="0"/>
                <a:cs typeface="Courier New" panose="02070309020205020404" pitchFamily="49" charset="0"/>
              </a:rPr>
              <a:t>()</a:t>
            </a:r>
            <a:r>
              <a:rPr lang="en-GB" sz="2000" dirty="0" smtClean="0"/>
              <a:t> …</a:t>
            </a:r>
          </a:p>
          <a:p>
            <a:r>
              <a:rPr lang="en-GB" sz="2000" dirty="0" smtClean="0"/>
              <a:t> The class should implement any </a:t>
            </a:r>
            <a:r>
              <a:rPr lang="en-GB" sz="2000" dirty="0" err="1" smtClean="0">
                <a:latin typeface="Courier New" panose="02070309020205020404" pitchFamily="49" charset="0"/>
                <a:cs typeface="Courier New" panose="02070309020205020404" pitchFamily="49" charset="0"/>
              </a:rPr>
              <a:t>ServiceAPI</a:t>
            </a:r>
            <a:r>
              <a:rPr lang="en-GB" sz="2000" dirty="0" smtClean="0"/>
              <a:t> interfaces that it wants to process as these </a:t>
            </a:r>
            <a:r>
              <a:rPr lang="en-GB" sz="2000" dirty="0" err="1" smtClean="0"/>
              <a:t>callbacks</a:t>
            </a:r>
            <a:r>
              <a:rPr lang="en-GB" sz="2000" dirty="0" smtClean="0"/>
              <a:t> will be triggered when the input queue reader meets a message of that description.</a:t>
            </a:r>
            <a:endParaRPr lang="en-GB" sz="2000" dirty="0"/>
          </a:p>
        </p:txBody>
      </p:sp>
      <p:sp>
        <p:nvSpPr>
          <p:cNvPr id="2" name="Content Placeholder 1"/>
          <p:cNvSpPr>
            <a:spLocks noGrp="1"/>
          </p:cNvSpPr>
          <p:nvPr>
            <p:ph sz="half" idx="2"/>
          </p:nvPr>
        </p:nvSpPr>
        <p:spPr/>
        <p:txBody>
          <a:bodyPr>
            <a:normAutofit/>
          </a:bodyPr>
          <a:lstStyle/>
          <a:p>
            <a:pPr marL="0" indent="0">
              <a:buNone/>
            </a:pPr>
            <a:r>
              <a:rPr lang="en-GB" dirty="0" smtClean="0">
                <a:latin typeface="Courier New" panose="02070309020205020404" pitchFamily="49" charset="0"/>
                <a:cs typeface="Courier New" panose="02070309020205020404" pitchFamily="49" charset="0"/>
              </a:rPr>
              <a:t>@Service</a:t>
            </a:r>
          </a:p>
          <a:p>
            <a:pPr marL="0" indent="0">
              <a:buNone/>
            </a:pPr>
            <a:r>
              <a:rPr lang="en-GB" dirty="0" smtClean="0">
                <a:latin typeface="Courier New" panose="02070309020205020404" pitchFamily="49" charset="0"/>
                <a:cs typeface="Courier New" panose="02070309020205020404" pitchFamily="49" charset="0"/>
              </a:rPr>
              <a:t>public class </a:t>
            </a:r>
            <a:r>
              <a:rPr lang="en-GB" dirty="0" err="1" smtClean="0">
                <a:latin typeface="Courier New" panose="02070309020205020404" pitchFamily="49" charset="0"/>
                <a:cs typeface="Courier New" panose="02070309020205020404" pitchFamily="49" charset="0"/>
              </a:rPr>
              <a:t>HelloWorldService</a:t>
            </a:r>
            <a:r>
              <a:rPr lang="en-GB" dirty="0" smtClean="0">
                <a:latin typeface="Courier New" panose="02070309020205020404" pitchFamily="49" charset="0"/>
                <a:cs typeface="Courier New" panose="02070309020205020404" pitchFamily="49" charset="0"/>
              </a:rPr>
              <a:t> implements Microservice, HelloWorld {</a:t>
            </a:r>
          </a:p>
          <a:p>
            <a:pPr marL="0" indent="0">
              <a:buNone/>
            </a:pP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a:t>
            </a:r>
            <a:endParaRPr lang="en-GB" dirty="0" smtClean="0">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19613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GB" dirty="0" smtClean="0"/>
              <a:t>Constructing Ambrosia Microservices  </a:t>
            </a:r>
            <a:br>
              <a:rPr lang="en-GB" dirty="0" smtClean="0"/>
            </a:br>
            <a:endParaRPr lang="en-GB" sz="2000" i="1" dirty="0"/>
          </a:p>
        </p:txBody>
      </p:sp>
      <p:sp>
        <p:nvSpPr>
          <p:cNvPr id="12" name="Content Placeholder 11"/>
          <p:cNvSpPr>
            <a:spLocks noGrp="1"/>
          </p:cNvSpPr>
          <p:nvPr>
            <p:ph sz="half" idx="1"/>
          </p:nvPr>
        </p:nvSpPr>
        <p:spPr/>
        <p:txBody>
          <a:bodyPr>
            <a:noAutofit/>
          </a:bodyPr>
          <a:lstStyle/>
          <a:p>
            <a:r>
              <a:rPr lang="en-GB" sz="1600" dirty="0" smtClean="0"/>
              <a:t>There are a number of ways to overload the constructor of the service class that will give the class access to hooks and data in the Ambrosia container.</a:t>
            </a:r>
          </a:p>
          <a:p>
            <a:r>
              <a:rPr lang="en-GB" sz="1600" dirty="0" smtClean="0"/>
              <a:t>In the simplest case no constructor is necessary. For example in the </a:t>
            </a:r>
            <a:r>
              <a:rPr lang="en-GB" sz="1600" dirty="0" err="1" smtClean="0">
                <a:latin typeface="Courier New" panose="02070309020205020404" pitchFamily="49" charset="0"/>
                <a:cs typeface="Courier New" panose="02070309020205020404" pitchFamily="49" charset="0"/>
              </a:rPr>
              <a:t>SinkService</a:t>
            </a:r>
            <a:r>
              <a:rPr lang="en-GB" sz="1600" dirty="0">
                <a:latin typeface="Courier New" panose="02070309020205020404" pitchFamily="49" charset="0"/>
                <a:cs typeface="Courier New" panose="02070309020205020404" pitchFamily="49" charset="0"/>
              </a:rPr>
              <a:t> </a:t>
            </a:r>
            <a:r>
              <a:rPr lang="en-GB" sz="1600" dirty="0" smtClean="0"/>
              <a:t>where nothing </a:t>
            </a:r>
            <a:r>
              <a:rPr lang="en-GB" sz="1600" dirty="0"/>
              <a:t>is written </a:t>
            </a:r>
            <a:r>
              <a:rPr lang="en-GB" sz="1600" dirty="0" smtClean="0"/>
              <a:t>out of the service.</a:t>
            </a:r>
          </a:p>
          <a:p>
            <a:r>
              <a:rPr lang="en-GB" sz="1600" dirty="0" smtClean="0"/>
              <a:t>More commonly the service will want a reference to the </a:t>
            </a:r>
            <a:r>
              <a:rPr lang="en-GB" sz="1600" dirty="0" err="1" smtClean="0"/>
              <a:t>ServiceAPI</a:t>
            </a:r>
            <a:r>
              <a:rPr lang="en-GB" sz="1600" dirty="0" smtClean="0"/>
              <a:t> that represents its output. For example the </a:t>
            </a:r>
            <a:r>
              <a:rPr lang="en-GB" sz="1600" dirty="0" err="1" smtClean="0"/>
              <a:t>HelloWorldService</a:t>
            </a:r>
            <a:r>
              <a:rPr lang="en-GB" sz="1600" dirty="0" smtClean="0"/>
              <a:t>.</a:t>
            </a:r>
          </a:p>
          <a:p>
            <a:r>
              <a:rPr lang="en-GB" sz="1600" dirty="0" smtClean="0"/>
              <a:t>The constructor can be overloaded to provide a reference to the </a:t>
            </a:r>
            <a:r>
              <a:rPr lang="en-GB" sz="1600" dirty="0" err="1" smtClean="0"/>
              <a:t>ServiceBuilder</a:t>
            </a:r>
            <a:r>
              <a:rPr lang="en-GB" sz="1600" dirty="0" smtClean="0"/>
              <a:t> which provides many useful features such as the ability to add timers. The </a:t>
            </a:r>
            <a:r>
              <a:rPr lang="en-GB" sz="1600" dirty="0" err="1" smtClean="0"/>
              <a:t>SrcService</a:t>
            </a:r>
            <a:r>
              <a:rPr lang="en-GB" sz="1600" dirty="0" smtClean="0"/>
              <a:t> uses this feature in its construction.</a:t>
            </a:r>
          </a:p>
          <a:p>
            <a:r>
              <a:rPr lang="en-GB" sz="1600" dirty="0" smtClean="0"/>
              <a:t>More advanced overloading options include the ability to get hold of the </a:t>
            </a:r>
            <a:r>
              <a:rPr lang="en-GB" sz="1600" dirty="0" err="1" smtClean="0"/>
              <a:t>AffinityMapper</a:t>
            </a:r>
            <a:r>
              <a:rPr lang="en-GB" sz="1600" dirty="0" smtClean="0"/>
              <a:t> as well as arguments to the program which can be passed into the service constructor.  </a:t>
            </a:r>
            <a:endParaRPr lang="en-GB" sz="1600" dirty="0"/>
          </a:p>
        </p:txBody>
      </p:sp>
      <p:sp>
        <p:nvSpPr>
          <p:cNvPr id="2" name="Content Placeholder 1"/>
          <p:cNvSpPr>
            <a:spLocks noGrp="1"/>
          </p:cNvSpPr>
          <p:nvPr>
            <p:ph sz="half" idx="2"/>
          </p:nvPr>
        </p:nvSpPr>
        <p:spPr>
          <a:xfrm>
            <a:off x="6172199" y="1825625"/>
            <a:ext cx="5740167" cy="4351338"/>
          </a:xfrm>
        </p:spPr>
        <p:txBody>
          <a:bodyPr>
            <a:normAutofit/>
          </a:bodyPr>
          <a:lstStyle/>
          <a:p>
            <a:pPr marL="0" indent="0">
              <a:buNone/>
            </a:pPr>
            <a:r>
              <a:rPr lang="en-GB" sz="1400" dirty="0" smtClean="0">
                <a:latin typeface="Courier New" panose="02070309020205020404" pitchFamily="49" charset="0"/>
                <a:cs typeface="Courier New" panose="02070309020205020404" pitchFamily="49" charset="0"/>
              </a:rPr>
              <a:t>public </a:t>
            </a:r>
            <a:r>
              <a:rPr lang="en-GB" sz="1400" dirty="0" err="1" smtClean="0">
                <a:latin typeface="Courier New" panose="02070309020205020404" pitchFamily="49" charset="0"/>
                <a:cs typeface="Courier New" panose="02070309020205020404" pitchFamily="49" charset="0"/>
              </a:rPr>
              <a:t>HelloWorldService</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HelloWorldReply</a:t>
            </a:r>
            <a:r>
              <a:rPr lang="en-GB" sz="1400" dirty="0" smtClean="0">
                <a:latin typeface="Courier New" panose="02070309020205020404" pitchFamily="49" charset="0"/>
                <a:cs typeface="Courier New" panose="02070309020205020404" pitchFamily="49" charset="0"/>
              </a:rPr>
              <a:t> out) {</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this.out</a:t>
            </a:r>
            <a:r>
              <a:rPr lang="en-GB" sz="1400" dirty="0" smtClean="0">
                <a:latin typeface="Courier New" panose="02070309020205020404" pitchFamily="49" charset="0"/>
                <a:cs typeface="Courier New" panose="02070309020205020404" pitchFamily="49" charset="0"/>
              </a:rPr>
              <a:t> = out;</a:t>
            </a:r>
          </a:p>
          <a:p>
            <a:pPr marL="0" indent="0">
              <a:buNone/>
            </a:pPr>
            <a:r>
              <a:rPr lang="en-GB" sz="1400" dirty="0" smtClean="0">
                <a:latin typeface="Courier New" panose="02070309020205020404" pitchFamily="49" charset="0"/>
                <a:cs typeface="Courier New" panose="02070309020205020404" pitchFamily="49" charset="0"/>
              </a:rPr>
              <a:t>}</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public </a:t>
            </a:r>
            <a:r>
              <a:rPr lang="en-GB" sz="1400" dirty="0" err="1" smtClean="0">
                <a:latin typeface="Courier New" panose="02070309020205020404" pitchFamily="49" charset="0"/>
                <a:cs typeface="Courier New" panose="02070309020205020404" pitchFamily="49" charset="0"/>
              </a:rPr>
              <a:t>SrcService</a:t>
            </a:r>
            <a:r>
              <a:rPr lang="en-GB" sz="1400" dirty="0" smtClean="0">
                <a:latin typeface="Courier New" panose="02070309020205020404" pitchFamily="49" charset="0"/>
                <a:cs typeface="Courier New" panose="02070309020205020404" pitchFamily="49" charset="0"/>
              </a:rPr>
              <a:t>(</a:t>
            </a:r>
            <a:r>
              <a:rPr lang="en-GB" sz="1400" dirty="0" err="1" smtClean="0">
                <a:latin typeface="Courier New" panose="02070309020205020404" pitchFamily="49" charset="0"/>
                <a:cs typeface="Courier New" panose="02070309020205020404" pitchFamily="49" charset="0"/>
              </a:rPr>
              <a:t>ServiceBuilder</a:t>
            </a:r>
            <a:r>
              <a:rPr lang="en-GB"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serviceBuilder</a:t>
            </a:r>
            <a:r>
              <a:rPr lang="en-GB" sz="1400" dirty="0" smtClean="0">
                <a:latin typeface="Courier New" panose="02070309020205020404" pitchFamily="49" charset="0"/>
                <a:cs typeface="Courier New" panose="02070309020205020404" pitchFamily="49" charset="0"/>
              </a:rPr>
              <a:t>, HelloWorld out) {</a:t>
            </a:r>
          </a:p>
          <a:p>
            <a:pPr marL="0" indent="0">
              <a:buNone/>
            </a:pPr>
            <a:r>
              <a:rPr lang="en-GB" sz="1400" dirty="0" smtClean="0">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this.out</a:t>
            </a:r>
            <a:r>
              <a:rPr lang="en-GB" sz="1400" dirty="0" smtClean="0">
                <a:latin typeface="Courier New" panose="02070309020205020404" pitchFamily="49" charset="0"/>
                <a:cs typeface="Courier New" panose="02070309020205020404" pitchFamily="49" charset="0"/>
              </a:rPr>
              <a:t> = out;</a:t>
            </a:r>
          </a:p>
          <a:p>
            <a:pPr marL="0" indent="0">
              <a:buNone/>
            </a:pPr>
            <a:endParaRPr lang="en-GB" sz="1400" dirty="0" smtClean="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final </a:t>
            </a:r>
            <a:r>
              <a:rPr lang="en-GB" sz="1400" dirty="0" err="1" smtClean="0">
                <a:latin typeface="Courier New" panose="02070309020205020404" pitchFamily="49" charset="0"/>
                <a:cs typeface="Courier New" panose="02070309020205020404" pitchFamily="49" charset="0"/>
              </a:rPr>
              <a:t>ServiceController</a:t>
            </a:r>
            <a:r>
              <a:rPr lang="en-GB" sz="1400" dirty="0" smtClean="0">
                <a:latin typeface="Courier New" panose="02070309020205020404" pitchFamily="49" charset="0"/>
                <a:cs typeface="Courier New" panose="02070309020205020404" pitchFamily="49" charset="0"/>
              </a:rPr>
              <a:t> controller = </a:t>
            </a:r>
            <a:r>
              <a:rPr lang="en-GB" sz="1400" dirty="0" err="1" smtClean="0">
                <a:latin typeface="Courier New" panose="02070309020205020404" pitchFamily="49" charset="0"/>
                <a:cs typeface="Courier New" panose="02070309020205020404" pitchFamily="49" charset="0"/>
              </a:rPr>
              <a:t>serviceBuilder.getController</a:t>
            </a:r>
            <a:r>
              <a:rPr lang="en-GB" sz="1400" dirty="0" smtClean="0">
                <a:latin typeface="Courier New" panose="02070309020205020404" pitchFamily="49" charset="0"/>
                <a:cs typeface="Courier New" panose="02070309020205020404" pitchFamily="49" charset="0"/>
              </a:rPr>
              <a:t>();</a:t>
            </a:r>
          </a:p>
          <a:p>
            <a:pPr marL="0" indent="0">
              <a:buNone/>
            </a:pPr>
            <a:endParaRPr lang="en-GB" sz="1400" dirty="0" smtClean="0">
              <a:latin typeface="Courier New" panose="02070309020205020404" pitchFamily="49" charset="0"/>
              <a:cs typeface="Courier New" panose="02070309020205020404" pitchFamily="49" charset="0"/>
            </a:endParaRPr>
          </a:p>
          <a:p>
            <a:pPr marL="0" indent="0">
              <a:buNone/>
            </a:pPr>
            <a:r>
              <a:rPr lang="en-GB" sz="1400" dirty="0" smtClean="0">
                <a:latin typeface="Courier New" panose="02070309020205020404" pitchFamily="49" charset="0"/>
                <a:cs typeface="Courier New" panose="02070309020205020404" pitchFamily="49" charset="0"/>
              </a:rPr>
              <a:t>        timer = </a:t>
            </a:r>
            <a:r>
              <a:rPr lang="en-GB" sz="1400" dirty="0" err="1" smtClean="0">
                <a:latin typeface="Courier New" panose="02070309020205020404" pitchFamily="49" charset="0"/>
                <a:cs typeface="Courier New" panose="02070309020205020404" pitchFamily="49" charset="0"/>
              </a:rPr>
              <a:t>controller.createTimer</a:t>
            </a:r>
            <a:r>
              <a:rPr lang="en-GB" sz="1400" dirty="0" smtClean="0">
                <a:latin typeface="Courier New" panose="02070309020205020404" pitchFamily="49" charset="0"/>
                <a:cs typeface="Courier New" panose="02070309020205020404" pitchFamily="49" charset="0"/>
              </a:rPr>
              <a:t>(this::</a:t>
            </a:r>
            <a:r>
              <a:rPr lang="en-GB" sz="1400" dirty="0" err="1" smtClean="0">
                <a:latin typeface="Courier New" panose="02070309020205020404" pitchFamily="49" charset="0"/>
                <a:cs typeface="Courier New" panose="02070309020205020404" pitchFamily="49" charset="0"/>
              </a:rPr>
              <a:t>sayHello</a:t>
            </a:r>
            <a:r>
              <a:rPr lang="en-GB" sz="1400" dirty="0" smtClean="0">
                <a:latin typeface="Courier New" panose="02070309020205020404" pitchFamily="49" charset="0"/>
                <a:cs typeface="Courier New" panose="02070309020205020404" pitchFamily="49" charset="0"/>
              </a:rPr>
              <a:t>);</a:t>
            </a:r>
          </a:p>
          <a:p>
            <a:pPr marL="0" indent="0">
              <a:buNone/>
            </a:pPr>
            <a:r>
              <a:rPr lang="en-GB" sz="1400" dirty="0" smtClean="0">
                <a:latin typeface="Courier New" panose="02070309020205020404" pitchFamily="49" charset="0"/>
                <a:cs typeface="Courier New" panose="02070309020205020404" pitchFamily="49" charset="0"/>
              </a:rPr>
              <a:t>}</a:t>
            </a:r>
            <a:endParaRPr lang="en-GB"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505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dirty="0" smtClean="0"/>
              <a:t>Putting it all together - Taking a look at the code </a:t>
            </a:r>
            <a:br>
              <a:rPr lang="en-GB" dirty="0" smtClean="0"/>
            </a:b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r>
              <a:rPr lang="en-GB" dirty="0" smtClean="0"/>
              <a:t>The code can be found in microservices-demo:</a:t>
            </a:r>
            <a:br>
              <a:rPr lang="en-GB" dirty="0" smtClean="0"/>
            </a:br>
            <a:r>
              <a:rPr lang="en-GB" sz="1800" dirty="0" smtClean="0">
                <a:hlinkClick r:id="rId2"/>
              </a:rPr>
              <a:t>https://cedt-icg-bitbucket.nam.nsroot.net/bitbucket/projects/MICRO/repos/microservices-demo/browse</a:t>
            </a:r>
            <a:endParaRPr lang="en-GB" sz="1800" dirty="0" smtClean="0"/>
          </a:p>
          <a:p>
            <a:endParaRPr lang="en-GB" sz="1800" dirty="0"/>
          </a:p>
        </p:txBody>
      </p:sp>
    </p:spTree>
    <p:extLst>
      <p:ext uri="{BB962C8B-B14F-4D97-AF65-F5344CB8AC3E}">
        <p14:creationId xmlns:p14="http://schemas.microsoft.com/office/powerpoint/2010/main" val="58648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dirty="0" smtClean="0"/>
              <a:t>After running the demo – Examining the data directory with </a:t>
            </a:r>
            <a:r>
              <a:rPr lang="en-GB" dirty="0" err="1" smtClean="0"/>
              <a:t>QueueCat</a:t>
            </a:r>
            <a:r>
              <a:rPr lang="en-GB" dirty="0" smtClean="0"/>
              <a:t> </a:t>
            </a:r>
            <a:br>
              <a:rPr lang="en-GB" dirty="0" smtClean="0"/>
            </a:b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r>
              <a:rPr lang="en-GB" sz="1800" dirty="0" smtClean="0"/>
              <a:t>The messages that were produced in the demo were stored in a directory called ‘data’.</a:t>
            </a:r>
          </a:p>
          <a:p>
            <a:r>
              <a:rPr lang="en-GB" sz="1800" dirty="0" smtClean="0"/>
              <a:t>The sub directories will be named after the microservices in the </a:t>
            </a:r>
            <a:r>
              <a:rPr lang="en-GB" sz="1800" dirty="0" err="1" smtClean="0"/>
              <a:t>services.yaml</a:t>
            </a:r>
            <a:r>
              <a:rPr lang="en-GB" sz="1800" dirty="0" smtClean="0"/>
              <a:t> file. </a:t>
            </a:r>
          </a:p>
          <a:p>
            <a:r>
              <a:rPr lang="en-GB" sz="1800" dirty="0" smtClean="0"/>
              <a:t>Run </a:t>
            </a:r>
            <a:r>
              <a:rPr lang="en-GB" sz="1800" dirty="0" err="1" smtClean="0"/>
              <a:t>QueueCat</a:t>
            </a:r>
            <a:r>
              <a:rPr lang="en-GB" sz="1800" dirty="0" smtClean="0"/>
              <a:t> against them to see the contents of the files.</a:t>
            </a:r>
          </a:p>
          <a:p>
            <a:r>
              <a:rPr lang="en-GB" sz="1800" dirty="0" smtClean="0"/>
              <a:t>These files will be critical to understanding the next lesson which is ‘recovery with Ambrosia </a:t>
            </a:r>
            <a:r>
              <a:rPr lang="en-GB" sz="1800" dirty="0" err="1" smtClean="0"/>
              <a:t>MicroServices</a:t>
            </a:r>
            <a:r>
              <a:rPr lang="en-GB" sz="1800" dirty="0" smtClean="0"/>
              <a:t>’. </a:t>
            </a:r>
            <a:endParaRPr lang="en-GB" sz="1800" dirty="0"/>
          </a:p>
        </p:txBody>
      </p:sp>
    </p:spTree>
    <p:extLst>
      <p:ext uri="{BB962C8B-B14F-4D97-AF65-F5344CB8AC3E}">
        <p14:creationId xmlns:p14="http://schemas.microsoft.com/office/powerpoint/2010/main" val="23961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Learning Objectives</a:t>
            </a:r>
            <a:endParaRPr lang="en-GB" dirty="0"/>
          </a:p>
        </p:txBody>
      </p:sp>
      <p:sp>
        <p:nvSpPr>
          <p:cNvPr id="4" name="Content Placeholder 3"/>
          <p:cNvSpPr>
            <a:spLocks noGrp="1"/>
          </p:cNvSpPr>
          <p:nvPr>
            <p:ph idx="1"/>
          </p:nvPr>
        </p:nvSpPr>
        <p:spPr/>
        <p:txBody>
          <a:bodyPr/>
          <a:lstStyle/>
          <a:p>
            <a:r>
              <a:rPr lang="en-GB" dirty="0" smtClean="0"/>
              <a:t>Through developing a HelloWorld pod of microservices we will learn</a:t>
            </a:r>
          </a:p>
          <a:p>
            <a:pPr lvl="1"/>
            <a:r>
              <a:rPr lang="en-GB" dirty="0" smtClean="0"/>
              <a:t>The structure of an ambrosia microservice</a:t>
            </a:r>
          </a:p>
          <a:p>
            <a:pPr lvl="1"/>
            <a:r>
              <a:rPr lang="en-GB" dirty="0" smtClean="0"/>
              <a:t>The event loop single threaded architecture</a:t>
            </a:r>
          </a:p>
          <a:p>
            <a:pPr lvl="1"/>
            <a:r>
              <a:rPr lang="en-GB" dirty="0"/>
              <a:t>How to use the special annotations to build Ambrosia </a:t>
            </a:r>
            <a:r>
              <a:rPr lang="en-GB" dirty="0" smtClean="0"/>
              <a:t>microservices</a:t>
            </a:r>
          </a:p>
          <a:p>
            <a:pPr lvl="1"/>
            <a:r>
              <a:rPr lang="en-GB" dirty="0" smtClean="0"/>
              <a:t>Ambrosia message serialisation to and from queues</a:t>
            </a:r>
          </a:p>
          <a:p>
            <a:pPr lvl="1"/>
            <a:r>
              <a:rPr lang="en-GB" dirty="0" smtClean="0"/>
              <a:t>How to use timers in microservices</a:t>
            </a:r>
          </a:p>
          <a:p>
            <a:pPr lvl="1"/>
            <a:r>
              <a:rPr lang="en-GB" dirty="0" smtClean="0"/>
              <a:t>How to create a microservices landscape </a:t>
            </a:r>
          </a:p>
          <a:p>
            <a:pPr lvl="1"/>
            <a:r>
              <a:rPr lang="en-GB" dirty="0" smtClean="0"/>
              <a:t>How to start microservices</a:t>
            </a:r>
          </a:p>
          <a:p>
            <a:pPr lvl="1"/>
            <a:r>
              <a:rPr lang="en-GB" dirty="0" smtClean="0"/>
              <a:t>How to read and write messages to and from a microservice</a:t>
            </a:r>
          </a:p>
          <a:p>
            <a:pPr lvl="1"/>
            <a:endParaRPr lang="en-GB" dirty="0" smtClean="0"/>
          </a:p>
          <a:p>
            <a:pPr lvl="1"/>
            <a:endParaRPr lang="en-GB" dirty="0"/>
          </a:p>
        </p:txBody>
      </p:sp>
    </p:spTree>
    <p:extLst>
      <p:ext uri="{BB962C8B-B14F-4D97-AF65-F5344CB8AC3E}">
        <p14:creationId xmlns:p14="http://schemas.microsoft.com/office/powerpoint/2010/main" val="181989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Ambrosia microservices - definitions</a:t>
            </a:r>
            <a:endParaRPr lang="en-GB" sz="2000" i="1" dirty="0"/>
          </a:p>
        </p:txBody>
      </p:sp>
      <p:sp>
        <p:nvSpPr>
          <p:cNvPr id="3" name="Rectangle 2"/>
          <p:cNvSpPr/>
          <p:nvPr/>
        </p:nvSpPr>
        <p:spPr>
          <a:xfrm>
            <a:off x="1266738" y="3053592"/>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MS</a:t>
            </a:r>
          </a:p>
        </p:txBody>
      </p:sp>
      <p:sp>
        <p:nvSpPr>
          <p:cNvPr id="11" name="Rectangle 10"/>
          <p:cNvSpPr/>
          <p:nvPr/>
        </p:nvSpPr>
        <p:spPr>
          <a:xfrm>
            <a:off x="1438712" y="3793918"/>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endParaRPr lang="en-GB" sz="1400" dirty="0"/>
          </a:p>
          <a:p>
            <a:r>
              <a:rPr lang="en-GB" sz="1400" dirty="0" smtClean="0"/>
              <a:t>MS</a:t>
            </a:r>
            <a:endParaRPr lang="en-GB" sz="1400" dirty="0"/>
          </a:p>
          <a:p>
            <a:endParaRPr lang="en-GB" sz="1400" dirty="0" smtClean="0"/>
          </a:p>
          <a:p>
            <a:r>
              <a:rPr lang="en-GB" sz="1400" dirty="0" smtClean="0"/>
              <a:t>MS</a:t>
            </a:r>
            <a:endParaRPr lang="en-GB" sz="1400" dirty="0"/>
          </a:p>
        </p:txBody>
      </p:sp>
      <p:sp>
        <p:nvSpPr>
          <p:cNvPr id="12" name="Rectangle 11"/>
          <p:cNvSpPr/>
          <p:nvPr/>
        </p:nvSpPr>
        <p:spPr>
          <a:xfrm>
            <a:off x="2329341" y="3793919"/>
            <a:ext cx="576044"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p:txBody>
      </p:sp>
      <p:sp>
        <p:nvSpPr>
          <p:cNvPr id="13" name="Rectangle 12"/>
          <p:cNvSpPr/>
          <p:nvPr/>
        </p:nvSpPr>
        <p:spPr>
          <a:xfrm>
            <a:off x="2477547" y="3053592"/>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sz="1400" dirty="0" smtClean="0"/>
          </a:p>
          <a:p>
            <a:r>
              <a:rPr lang="en-GB" sz="1400" dirty="0" smtClean="0"/>
              <a:t>MS</a:t>
            </a:r>
            <a:endParaRPr lang="en-GB" sz="1400" dirty="0"/>
          </a:p>
          <a:p>
            <a:endParaRPr lang="en-GB" dirty="0"/>
          </a:p>
          <a:p>
            <a:endParaRPr lang="en-GB" dirty="0" smtClean="0"/>
          </a:p>
          <a:p>
            <a:r>
              <a:rPr lang="en-GB" sz="1400" dirty="0" smtClean="0"/>
              <a:t>MS</a:t>
            </a:r>
            <a:endParaRPr lang="en-GB" sz="1400" dirty="0"/>
          </a:p>
        </p:txBody>
      </p:sp>
      <p:sp>
        <p:nvSpPr>
          <p:cNvPr id="14" name="Rectangle 13"/>
          <p:cNvSpPr/>
          <p:nvPr/>
        </p:nvSpPr>
        <p:spPr>
          <a:xfrm>
            <a:off x="1866550" y="2440298"/>
            <a:ext cx="427838" cy="36072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sz="1400" dirty="0" smtClean="0"/>
              <a:t>MS</a:t>
            </a:r>
            <a:endParaRPr lang="en-GB" sz="1400" dirty="0"/>
          </a:p>
          <a:p>
            <a:endParaRPr lang="en-GB" dirty="0" smtClean="0"/>
          </a:p>
          <a:p>
            <a:r>
              <a:rPr lang="en-GB" dirty="0" smtClean="0"/>
              <a:t>MS</a:t>
            </a:r>
            <a:endParaRPr lang="en-GB" dirty="0"/>
          </a:p>
        </p:txBody>
      </p:sp>
      <p:cxnSp>
        <p:nvCxnSpPr>
          <p:cNvPr id="16" name="Straight Arrow Connector 15"/>
          <p:cNvCxnSpPr>
            <a:stCxn id="3" idx="0"/>
            <a:endCxn id="14" idx="1"/>
          </p:cNvCxnSpPr>
          <p:nvPr/>
        </p:nvCxnSpPr>
        <p:spPr>
          <a:xfrm flipV="1">
            <a:off x="1480657" y="2620662"/>
            <a:ext cx="385893"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 idx="3"/>
            <a:endCxn id="13" idx="1"/>
          </p:cNvCxnSpPr>
          <p:nvPr/>
        </p:nvCxnSpPr>
        <p:spPr>
          <a:xfrm>
            <a:off x="1694576" y="3233956"/>
            <a:ext cx="782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13" idx="0"/>
          </p:cNvCxnSpPr>
          <p:nvPr/>
        </p:nvCxnSpPr>
        <p:spPr>
          <a:xfrm>
            <a:off x="2294388" y="2620662"/>
            <a:ext cx="397078"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2" idx="0"/>
          </p:cNvCxnSpPr>
          <p:nvPr/>
        </p:nvCxnSpPr>
        <p:spPr>
          <a:xfrm flipH="1">
            <a:off x="2617363" y="3414319"/>
            <a:ext cx="74103" cy="3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 idx="2"/>
            <a:endCxn id="11" idx="0"/>
          </p:cNvCxnSpPr>
          <p:nvPr/>
        </p:nvCxnSpPr>
        <p:spPr>
          <a:xfrm>
            <a:off x="1480657" y="3414319"/>
            <a:ext cx="171974" cy="37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2" idx="1"/>
          </p:cNvCxnSpPr>
          <p:nvPr/>
        </p:nvCxnSpPr>
        <p:spPr>
          <a:xfrm>
            <a:off x="1866550" y="3974282"/>
            <a:ext cx="462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49568" y="3053592"/>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MS</a:t>
            </a:r>
          </a:p>
        </p:txBody>
      </p:sp>
      <p:sp>
        <p:nvSpPr>
          <p:cNvPr id="32" name="Rectangle 31"/>
          <p:cNvSpPr/>
          <p:nvPr/>
        </p:nvSpPr>
        <p:spPr>
          <a:xfrm>
            <a:off x="4921542" y="3793918"/>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endParaRPr lang="en-GB" sz="1400" dirty="0"/>
          </a:p>
          <a:p>
            <a:r>
              <a:rPr lang="en-GB" sz="1400" dirty="0" smtClean="0"/>
              <a:t>MS</a:t>
            </a:r>
            <a:endParaRPr lang="en-GB" sz="1400" dirty="0"/>
          </a:p>
          <a:p>
            <a:endParaRPr lang="en-GB" sz="1400" dirty="0" smtClean="0"/>
          </a:p>
          <a:p>
            <a:r>
              <a:rPr lang="en-GB" sz="1400" dirty="0" smtClean="0"/>
              <a:t>MS</a:t>
            </a:r>
            <a:endParaRPr lang="en-GB" sz="1400" dirty="0"/>
          </a:p>
        </p:txBody>
      </p:sp>
      <p:sp>
        <p:nvSpPr>
          <p:cNvPr id="33" name="Rectangle 32"/>
          <p:cNvSpPr/>
          <p:nvPr/>
        </p:nvSpPr>
        <p:spPr>
          <a:xfrm>
            <a:off x="5812171" y="3793919"/>
            <a:ext cx="576044"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p:txBody>
      </p:sp>
      <p:sp>
        <p:nvSpPr>
          <p:cNvPr id="34" name="Rectangle 33"/>
          <p:cNvSpPr/>
          <p:nvPr/>
        </p:nvSpPr>
        <p:spPr>
          <a:xfrm>
            <a:off x="5960377" y="3053592"/>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sz="1400" dirty="0" smtClean="0"/>
          </a:p>
          <a:p>
            <a:r>
              <a:rPr lang="en-GB" sz="1400" dirty="0" smtClean="0"/>
              <a:t>MS</a:t>
            </a:r>
            <a:endParaRPr lang="en-GB" sz="1400" dirty="0"/>
          </a:p>
          <a:p>
            <a:endParaRPr lang="en-GB" dirty="0"/>
          </a:p>
          <a:p>
            <a:endParaRPr lang="en-GB" dirty="0" smtClean="0"/>
          </a:p>
          <a:p>
            <a:r>
              <a:rPr lang="en-GB" sz="1400" dirty="0" smtClean="0"/>
              <a:t>MS</a:t>
            </a:r>
            <a:endParaRPr lang="en-GB" sz="1400" dirty="0"/>
          </a:p>
        </p:txBody>
      </p:sp>
      <p:sp>
        <p:nvSpPr>
          <p:cNvPr id="35" name="Rectangle 34"/>
          <p:cNvSpPr/>
          <p:nvPr/>
        </p:nvSpPr>
        <p:spPr>
          <a:xfrm>
            <a:off x="5349380" y="2440298"/>
            <a:ext cx="427838" cy="36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sz="1400" dirty="0" smtClean="0"/>
              <a:t>MS</a:t>
            </a:r>
            <a:endParaRPr lang="en-GB" sz="1400" dirty="0"/>
          </a:p>
          <a:p>
            <a:endParaRPr lang="en-GB" dirty="0" smtClean="0"/>
          </a:p>
          <a:p>
            <a:r>
              <a:rPr lang="en-GB" dirty="0" smtClean="0"/>
              <a:t>MS</a:t>
            </a:r>
            <a:endParaRPr lang="en-GB" dirty="0"/>
          </a:p>
        </p:txBody>
      </p:sp>
      <p:cxnSp>
        <p:nvCxnSpPr>
          <p:cNvPr id="36" name="Straight Arrow Connector 35"/>
          <p:cNvCxnSpPr>
            <a:stCxn id="31" idx="0"/>
            <a:endCxn id="35" idx="1"/>
          </p:cNvCxnSpPr>
          <p:nvPr/>
        </p:nvCxnSpPr>
        <p:spPr>
          <a:xfrm flipV="1">
            <a:off x="4963487" y="2620662"/>
            <a:ext cx="385893"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34" idx="1"/>
          </p:cNvCxnSpPr>
          <p:nvPr/>
        </p:nvCxnSpPr>
        <p:spPr>
          <a:xfrm>
            <a:off x="5177406" y="3233956"/>
            <a:ext cx="782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3"/>
            <a:endCxn id="34" idx="0"/>
          </p:cNvCxnSpPr>
          <p:nvPr/>
        </p:nvCxnSpPr>
        <p:spPr>
          <a:xfrm>
            <a:off x="5777218" y="2620662"/>
            <a:ext cx="397078"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2"/>
            <a:endCxn id="33" idx="0"/>
          </p:cNvCxnSpPr>
          <p:nvPr/>
        </p:nvCxnSpPr>
        <p:spPr>
          <a:xfrm flipH="1">
            <a:off x="6100193" y="3414319"/>
            <a:ext cx="74103" cy="3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32" idx="0"/>
          </p:cNvCxnSpPr>
          <p:nvPr/>
        </p:nvCxnSpPr>
        <p:spPr>
          <a:xfrm>
            <a:off x="4963487" y="3414319"/>
            <a:ext cx="171974" cy="37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3"/>
            <a:endCxn id="33" idx="1"/>
          </p:cNvCxnSpPr>
          <p:nvPr/>
        </p:nvCxnSpPr>
        <p:spPr>
          <a:xfrm>
            <a:off x="5349380" y="3974282"/>
            <a:ext cx="462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985086" y="5227738"/>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MS</a:t>
            </a:r>
          </a:p>
        </p:txBody>
      </p:sp>
      <p:sp>
        <p:nvSpPr>
          <p:cNvPr id="43" name="Rectangle 42"/>
          <p:cNvSpPr/>
          <p:nvPr/>
        </p:nvSpPr>
        <p:spPr>
          <a:xfrm>
            <a:off x="3157060" y="5968064"/>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endParaRPr lang="en-GB" sz="1400" dirty="0"/>
          </a:p>
          <a:p>
            <a:r>
              <a:rPr lang="en-GB" sz="1400" dirty="0" smtClean="0"/>
              <a:t>MS</a:t>
            </a:r>
            <a:endParaRPr lang="en-GB" sz="1400" dirty="0"/>
          </a:p>
          <a:p>
            <a:endParaRPr lang="en-GB" sz="1400" dirty="0" smtClean="0"/>
          </a:p>
          <a:p>
            <a:r>
              <a:rPr lang="en-GB" sz="1400" dirty="0" smtClean="0"/>
              <a:t>MS</a:t>
            </a:r>
            <a:endParaRPr lang="en-GB" sz="1400" dirty="0"/>
          </a:p>
        </p:txBody>
      </p:sp>
      <p:sp>
        <p:nvSpPr>
          <p:cNvPr id="44" name="Rectangle 43"/>
          <p:cNvSpPr/>
          <p:nvPr/>
        </p:nvSpPr>
        <p:spPr>
          <a:xfrm>
            <a:off x="4047689" y="5968065"/>
            <a:ext cx="576044"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endParaRPr lang="en-GB" dirty="0"/>
          </a:p>
        </p:txBody>
      </p:sp>
      <p:sp>
        <p:nvSpPr>
          <p:cNvPr id="45" name="Rectangle 44"/>
          <p:cNvSpPr/>
          <p:nvPr/>
        </p:nvSpPr>
        <p:spPr>
          <a:xfrm>
            <a:off x="4195895" y="5227738"/>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sz="1400" dirty="0" smtClean="0"/>
          </a:p>
          <a:p>
            <a:r>
              <a:rPr lang="en-GB" sz="1400" dirty="0" smtClean="0"/>
              <a:t>MS</a:t>
            </a:r>
            <a:endParaRPr lang="en-GB" sz="1400" dirty="0"/>
          </a:p>
          <a:p>
            <a:endParaRPr lang="en-GB" dirty="0"/>
          </a:p>
          <a:p>
            <a:endParaRPr lang="en-GB" dirty="0" smtClean="0"/>
          </a:p>
          <a:p>
            <a:r>
              <a:rPr lang="en-GB" sz="1400" dirty="0" smtClean="0"/>
              <a:t>MS</a:t>
            </a:r>
            <a:endParaRPr lang="en-GB" sz="1400" dirty="0"/>
          </a:p>
        </p:txBody>
      </p:sp>
      <p:sp>
        <p:nvSpPr>
          <p:cNvPr id="46" name="Rectangle 45"/>
          <p:cNvSpPr/>
          <p:nvPr/>
        </p:nvSpPr>
        <p:spPr>
          <a:xfrm>
            <a:off x="3584898" y="4614444"/>
            <a:ext cx="427838" cy="360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r>
              <a:rPr lang="en-GB" sz="1400" dirty="0" smtClean="0"/>
              <a:t>MS</a:t>
            </a:r>
            <a:endParaRPr lang="en-GB" sz="1400" dirty="0"/>
          </a:p>
          <a:p>
            <a:endParaRPr lang="en-GB" dirty="0" smtClean="0"/>
          </a:p>
          <a:p>
            <a:r>
              <a:rPr lang="en-GB" dirty="0" smtClean="0"/>
              <a:t>MS</a:t>
            </a:r>
            <a:endParaRPr lang="en-GB" dirty="0"/>
          </a:p>
        </p:txBody>
      </p:sp>
      <p:cxnSp>
        <p:nvCxnSpPr>
          <p:cNvPr id="47" name="Straight Arrow Connector 46"/>
          <p:cNvCxnSpPr>
            <a:stCxn id="42" idx="0"/>
            <a:endCxn id="46" idx="1"/>
          </p:cNvCxnSpPr>
          <p:nvPr/>
        </p:nvCxnSpPr>
        <p:spPr>
          <a:xfrm flipV="1">
            <a:off x="3199005" y="4794808"/>
            <a:ext cx="385893"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3"/>
            <a:endCxn id="45" idx="1"/>
          </p:cNvCxnSpPr>
          <p:nvPr/>
        </p:nvCxnSpPr>
        <p:spPr>
          <a:xfrm>
            <a:off x="3412924" y="5408102"/>
            <a:ext cx="782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3"/>
            <a:endCxn id="45" idx="0"/>
          </p:cNvCxnSpPr>
          <p:nvPr/>
        </p:nvCxnSpPr>
        <p:spPr>
          <a:xfrm>
            <a:off x="4012736" y="4794808"/>
            <a:ext cx="397078" cy="432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2"/>
            <a:endCxn id="44" idx="0"/>
          </p:cNvCxnSpPr>
          <p:nvPr/>
        </p:nvCxnSpPr>
        <p:spPr>
          <a:xfrm flipH="1">
            <a:off x="4335711" y="5588465"/>
            <a:ext cx="74103" cy="37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2"/>
            <a:endCxn id="43" idx="0"/>
          </p:cNvCxnSpPr>
          <p:nvPr/>
        </p:nvCxnSpPr>
        <p:spPr>
          <a:xfrm>
            <a:off x="3199005" y="5588465"/>
            <a:ext cx="171974" cy="379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3" idx="3"/>
            <a:endCxn id="44" idx="1"/>
          </p:cNvCxnSpPr>
          <p:nvPr/>
        </p:nvCxnSpPr>
        <p:spPr>
          <a:xfrm>
            <a:off x="3584898" y="6148428"/>
            <a:ext cx="462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477547" y="2197916"/>
            <a:ext cx="893432" cy="60310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Podmaster</a:t>
            </a:r>
            <a:endParaRPr lang="en-GB" sz="1200" dirty="0"/>
          </a:p>
        </p:txBody>
      </p:sp>
      <p:sp>
        <p:nvSpPr>
          <p:cNvPr id="65" name="Rectangle 64"/>
          <p:cNvSpPr/>
          <p:nvPr/>
        </p:nvSpPr>
        <p:spPr>
          <a:xfrm>
            <a:off x="4208473" y="2192075"/>
            <a:ext cx="893432" cy="60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Podmaster</a:t>
            </a:r>
            <a:endParaRPr lang="en-GB" sz="1200" dirty="0"/>
          </a:p>
        </p:txBody>
      </p:sp>
      <p:sp>
        <p:nvSpPr>
          <p:cNvPr id="66" name="Rectangle 65"/>
          <p:cNvSpPr/>
          <p:nvPr/>
        </p:nvSpPr>
        <p:spPr>
          <a:xfrm>
            <a:off x="4226654" y="4416496"/>
            <a:ext cx="893432" cy="6031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Podmaster</a:t>
            </a:r>
            <a:endParaRPr lang="en-GB" sz="1200" dirty="0"/>
          </a:p>
        </p:txBody>
      </p:sp>
      <p:cxnSp>
        <p:nvCxnSpPr>
          <p:cNvPr id="68" name="Straight Arrow Connector 67"/>
          <p:cNvCxnSpPr>
            <a:stCxn id="53" idx="3"/>
            <a:endCxn id="65" idx="1"/>
          </p:cNvCxnSpPr>
          <p:nvPr/>
        </p:nvCxnSpPr>
        <p:spPr>
          <a:xfrm flipV="1">
            <a:off x="3370979" y="2493630"/>
            <a:ext cx="837494" cy="58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3" idx="2"/>
            <a:endCxn id="66" idx="0"/>
          </p:cNvCxnSpPr>
          <p:nvPr/>
        </p:nvCxnSpPr>
        <p:spPr>
          <a:xfrm>
            <a:off x="2924263" y="2801025"/>
            <a:ext cx="1749107" cy="16154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2"/>
            <a:endCxn id="66" idx="0"/>
          </p:cNvCxnSpPr>
          <p:nvPr/>
        </p:nvCxnSpPr>
        <p:spPr>
          <a:xfrm>
            <a:off x="4655189" y="2795184"/>
            <a:ext cx="18181" cy="1621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449424" y="2192075"/>
            <a:ext cx="4320330" cy="3139321"/>
          </a:xfrm>
          <a:prstGeom prst="rect">
            <a:avLst/>
          </a:prstGeom>
          <a:noFill/>
        </p:spPr>
        <p:txBody>
          <a:bodyPr wrap="square" rtlCol="0">
            <a:spAutoFit/>
          </a:bodyPr>
          <a:lstStyle/>
          <a:p>
            <a:r>
              <a:rPr lang="en-GB" dirty="0" smtClean="0"/>
              <a:t>Microservices (small boxes) communicate with each other via queues (arrows).</a:t>
            </a:r>
          </a:p>
          <a:p>
            <a:r>
              <a:rPr lang="en-GB" dirty="0" smtClean="0"/>
              <a:t>Groups of microservices are called pods and live on single server. You can have more than one pod on a big server.</a:t>
            </a:r>
          </a:p>
          <a:p>
            <a:r>
              <a:rPr lang="en-GB" dirty="0" smtClean="0"/>
              <a:t>Each pod may have a podmaster.</a:t>
            </a:r>
          </a:p>
          <a:p>
            <a:r>
              <a:rPr lang="en-GB" dirty="0" smtClean="0"/>
              <a:t>Pods can communicate with each other through their podmasters.</a:t>
            </a:r>
          </a:p>
          <a:p>
            <a:r>
              <a:rPr lang="en-GB" dirty="0" smtClean="0"/>
              <a:t>Pods can share data with each other using replication or bridge communication (more of that later).</a:t>
            </a:r>
            <a:endParaRPr lang="en-GB" dirty="0"/>
          </a:p>
        </p:txBody>
      </p:sp>
      <p:cxnSp>
        <p:nvCxnSpPr>
          <p:cNvPr id="75" name="Straight Arrow Connector 74"/>
          <p:cNvCxnSpPr>
            <a:stCxn id="13" idx="3"/>
            <a:endCxn id="31" idx="1"/>
          </p:cNvCxnSpPr>
          <p:nvPr/>
        </p:nvCxnSpPr>
        <p:spPr>
          <a:xfrm>
            <a:off x="2905385" y="3233956"/>
            <a:ext cx="1844183" cy="0"/>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12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The anatomy of an Ambrosia microservice</a:t>
            </a: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pPr marL="0" indent="0">
              <a:buNone/>
            </a:pPr>
            <a:r>
              <a:rPr lang="en-GB" dirty="0" smtClean="0"/>
              <a:t>.</a:t>
            </a:r>
          </a:p>
        </p:txBody>
      </p:sp>
      <p:sp>
        <p:nvSpPr>
          <p:cNvPr id="3" name="Rectangle 2"/>
          <p:cNvSpPr/>
          <p:nvPr/>
        </p:nvSpPr>
        <p:spPr>
          <a:xfrm>
            <a:off x="3665989" y="2810312"/>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r>
              <a:rPr lang="en-GB" dirty="0" smtClean="0"/>
              <a:t>Microservice</a:t>
            </a:r>
            <a:endParaRPr lang="en-GB" dirty="0"/>
          </a:p>
        </p:txBody>
      </p:sp>
      <p:sp>
        <p:nvSpPr>
          <p:cNvPr id="8" name="U-Turn Arrow 7"/>
          <p:cNvSpPr/>
          <p:nvPr/>
        </p:nvSpPr>
        <p:spPr>
          <a:xfrm>
            <a:off x="2197916" y="2382472"/>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981511" y="3829320"/>
            <a:ext cx="1644242" cy="343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in 2</a:t>
            </a:r>
            <a:endParaRPr lang="en-GB" dirty="0"/>
          </a:p>
        </p:txBody>
      </p:sp>
      <p:sp>
        <p:nvSpPr>
          <p:cNvPr id="2" name="Right Arrow 1"/>
          <p:cNvSpPr/>
          <p:nvPr/>
        </p:nvSpPr>
        <p:spPr>
          <a:xfrm>
            <a:off x="981511" y="3120705"/>
            <a:ext cx="1644242" cy="343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in 1</a:t>
            </a:r>
            <a:endParaRPr lang="en-GB" dirty="0"/>
          </a:p>
        </p:txBody>
      </p:sp>
      <p:sp>
        <p:nvSpPr>
          <p:cNvPr id="9" name="Right Arrow 8"/>
          <p:cNvSpPr/>
          <p:nvPr/>
        </p:nvSpPr>
        <p:spPr>
          <a:xfrm>
            <a:off x="6056852" y="3829320"/>
            <a:ext cx="1644242" cy="343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out</a:t>
            </a:r>
            <a:endParaRPr lang="en-GB" dirty="0"/>
          </a:p>
        </p:txBody>
      </p:sp>
      <p:sp>
        <p:nvSpPr>
          <p:cNvPr id="10" name="TextBox 9"/>
          <p:cNvSpPr txBox="1"/>
          <p:nvPr/>
        </p:nvSpPr>
        <p:spPr>
          <a:xfrm>
            <a:off x="7340367" y="2197375"/>
            <a:ext cx="3741490" cy="1754326"/>
          </a:xfrm>
          <a:prstGeom prst="rect">
            <a:avLst/>
          </a:prstGeom>
          <a:noFill/>
        </p:spPr>
        <p:txBody>
          <a:bodyPr wrap="square" rtlCol="0">
            <a:spAutoFit/>
          </a:bodyPr>
          <a:lstStyle/>
          <a:p>
            <a:r>
              <a:rPr lang="en-GB" dirty="0" smtClean="0"/>
              <a:t>Single threaded event loop reading data off input queues, processing it  and writing to an output queue.</a:t>
            </a:r>
          </a:p>
          <a:p>
            <a:r>
              <a:rPr lang="en-GB" dirty="0" smtClean="0"/>
              <a:t>The key thing to stress at this point is the single threaded nature of the microservice.</a:t>
            </a:r>
            <a:endParaRPr lang="en-GB" dirty="0"/>
          </a:p>
        </p:txBody>
      </p:sp>
    </p:spTree>
    <p:extLst>
      <p:ext uri="{BB962C8B-B14F-4D97-AF65-F5344CB8AC3E}">
        <p14:creationId xmlns:p14="http://schemas.microsoft.com/office/powerpoint/2010/main" val="102240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HelloWorld Microservice</a:t>
            </a:r>
            <a:endParaRPr lang="en-GB" sz="2000" i="1" dirty="0"/>
          </a:p>
        </p:txBody>
      </p:sp>
      <p:sp>
        <p:nvSpPr>
          <p:cNvPr id="3" name="Rectangle 2"/>
          <p:cNvSpPr/>
          <p:nvPr/>
        </p:nvSpPr>
        <p:spPr>
          <a:xfrm>
            <a:off x="1065402" y="2718033"/>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SrcMicroservice writes a HelloWorld message </a:t>
            </a:r>
            <a:endParaRPr lang="en-GB" dirty="0"/>
          </a:p>
        </p:txBody>
      </p:sp>
      <p:sp>
        <p:nvSpPr>
          <p:cNvPr id="11" name="Rectangle 10"/>
          <p:cNvSpPr/>
          <p:nvPr/>
        </p:nvSpPr>
        <p:spPr>
          <a:xfrm>
            <a:off x="4162337" y="2718033"/>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HelloWorld Microservice reads the </a:t>
            </a:r>
            <a:r>
              <a:rPr lang="en-GB" dirty="0"/>
              <a:t>HelloWorld </a:t>
            </a:r>
            <a:r>
              <a:rPr lang="en-GB" dirty="0" smtClean="0"/>
              <a:t>message and writes a </a:t>
            </a:r>
            <a:r>
              <a:rPr lang="en-GB" dirty="0" err="1" smtClean="0"/>
              <a:t>HelloWorldReply</a:t>
            </a:r>
            <a:r>
              <a:rPr lang="en-GB" dirty="0" smtClean="0"/>
              <a:t> message </a:t>
            </a:r>
            <a:endParaRPr lang="en-GB" dirty="0"/>
          </a:p>
        </p:txBody>
      </p:sp>
      <p:sp>
        <p:nvSpPr>
          <p:cNvPr id="12" name="Rectangle 11"/>
          <p:cNvSpPr/>
          <p:nvPr/>
        </p:nvSpPr>
        <p:spPr>
          <a:xfrm>
            <a:off x="7259272" y="2718033"/>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SinkMicroservice</a:t>
            </a:r>
            <a:r>
              <a:rPr lang="en-GB" dirty="0" smtClean="0"/>
              <a:t> reads the </a:t>
            </a:r>
            <a:r>
              <a:rPr lang="en-GB" dirty="0" err="1" smtClean="0"/>
              <a:t>HelloWorldReply</a:t>
            </a:r>
            <a:r>
              <a:rPr lang="en-GB" dirty="0" smtClean="0"/>
              <a:t> message and write a confirmation to </a:t>
            </a:r>
            <a:r>
              <a:rPr lang="en-GB" dirty="0" err="1" smtClean="0"/>
              <a:t>sdout</a:t>
            </a:r>
            <a:r>
              <a:rPr lang="en-GB" dirty="0" smtClean="0"/>
              <a:t> </a:t>
            </a:r>
            <a:endParaRPr lang="en-GB" dirty="0"/>
          </a:p>
        </p:txBody>
      </p:sp>
      <p:sp>
        <p:nvSpPr>
          <p:cNvPr id="13" name="Right Arrow 12"/>
          <p:cNvSpPr/>
          <p:nvPr/>
        </p:nvSpPr>
        <p:spPr>
          <a:xfrm>
            <a:off x="3682767" y="3598877"/>
            <a:ext cx="479570" cy="26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p:cNvSpPr/>
          <p:nvPr/>
        </p:nvSpPr>
        <p:spPr>
          <a:xfrm>
            <a:off x="6779702" y="3598877"/>
            <a:ext cx="479570" cy="260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3229761" y="5201174"/>
            <a:ext cx="4420999" cy="646331"/>
          </a:xfrm>
          <a:prstGeom prst="rect">
            <a:avLst/>
          </a:prstGeom>
          <a:noFill/>
        </p:spPr>
        <p:txBody>
          <a:bodyPr wrap="square" rtlCol="0">
            <a:spAutoFit/>
          </a:bodyPr>
          <a:lstStyle/>
          <a:p>
            <a:pPr algn="ctr"/>
            <a:r>
              <a:rPr lang="en-GB" dirty="0" smtClean="0"/>
              <a:t>Three microservices collaborating to produce a HelloWorld message.</a:t>
            </a:r>
            <a:endParaRPr lang="en-GB" dirty="0"/>
          </a:p>
        </p:txBody>
      </p:sp>
    </p:spTree>
    <p:extLst>
      <p:ext uri="{BB962C8B-B14F-4D97-AF65-F5344CB8AC3E}">
        <p14:creationId xmlns:p14="http://schemas.microsoft.com/office/powerpoint/2010/main" val="195950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The Ambrosia </a:t>
            </a:r>
            <a:r>
              <a:rPr lang="en-GB" dirty="0"/>
              <a:t>e</a:t>
            </a:r>
            <a:r>
              <a:rPr lang="en-GB" dirty="0" smtClean="0"/>
              <a:t>vent </a:t>
            </a:r>
            <a:r>
              <a:rPr lang="en-GB" dirty="0"/>
              <a:t>l</a:t>
            </a:r>
            <a:r>
              <a:rPr lang="en-GB" dirty="0" smtClean="0"/>
              <a:t>oop</a:t>
            </a: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pPr marL="0" indent="0">
              <a:buNone/>
            </a:pPr>
            <a:r>
              <a:rPr lang="en-GB" dirty="0" smtClean="0"/>
              <a:t>.</a:t>
            </a:r>
          </a:p>
        </p:txBody>
      </p:sp>
      <p:sp>
        <p:nvSpPr>
          <p:cNvPr id="3" name="Rectangle 2"/>
          <p:cNvSpPr/>
          <p:nvPr/>
        </p:nvSpPr>
        <p:spPr>
          <a:xfrm>
            <a:off x="4135773" y="3028426"/>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endParaRPr lang="en-GB" dirty="0"/>
          </a:p>
          <a:p>
            <a:endParaRPr lang="en-GB" dirty="0" smtClean="0"/>
          </a:p>
          <a:p>
            <a:pPr algn="r"/>
            <a:r>
              <a:rPr lang="en-GB" dirty="0" smtClean="0"/>
              <a:t>Microservice</a:t>
            </a:r>
            <a:endParaRPr lang="en-GB" dirty="0"/>
          </a:p>
        </p:txBody>
      </p:sp>
      <p:sp>
        <p:nvSpPr>
          <p:cNvPr id="8" name="U-Turn Arrow 7"/>
          <p:cNvSpPr/>
          <p:nvPr/>
        </p:nvSpPr>
        <p:spPr>
          <a:xfrm>
            <a:off x="2197916" y="2382472"/>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Right Arrow 5"/>
          <p:cNvSpPr/>
          <p:nvPr/>
        </p:nvSpPr>
        <p:spPr>
          <a:xfrm>
            <a:off x="696285" y="3829320"/>
            <a:ext cx="1644242" cy="343948"/>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in 2</a:t>
            </a:r>
          </a:p>
        </p:txBody>
      </p:sp>
      <p:sp>
        <p:nvSpPr>
          <p:cNvPr id="2" name="Right Arrow 1"/>
          <p:cNvSpPr/>
          <p:nvPr/>
        </p:nvSpPr>
        <p:spPr>
          <a:xfrm>
            <a:off x="704674" y="3120705"/>
            <a:ext cx="1644242" cy="343948"/>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in 1</a:t>
            </a:r>
            <a:endParaRPr lang="en-GB" dirty="0"/>
          </a:p>
        </p:txBody>
      </p:sp>
      <p:sp>
        <p:nvSpPr>
          <p:cNvPr id="10" name="TextBox 9"/>
          <p:cNvSpPr txBox="1"/>
          <p:nvPr/>
        </p:nvSpPr>
        <p:spPr>
          <a:xfrm>
            <a:off x="7340367" y="2197375"/>
            <a:ext cx="3741490" cy="3139321"/>
          </a:xfrm>
          <a:prstGeom prst="rect">
            <a:avLst/>
          </a:prstGeom>
          <a:noFill/>
        </p:spPr>
        <p:txBody>
          <a:bodyPr wrap="square" rtlCol="0">
            <a:spAutoFit/>
          </a:bodyPr>
          <a:lstStyle/>
          <a:p>
            <a:r>
              <a:rPr lang="en-GB" dirty="0" smtClean="0"/>
              <a:t>The event loop </a:t>
            </a:r>
            <a:r>
              <a:rPr lang="en-GB" dirty="0" smtClean="0"/>
              <a:t>provides </a:t>
            </a:r>
            <a:r>
              <a:rPr lang="en-GB" dirty="0" smtClean="0"/>
              <a:t>the </a:t>
            </a:r>
            <a:r>
              <a:rPr lang="en-GB" dirty="0" smtClean="0"/>
              <a:t>pulse for the </a:t>
            </a:r>
            <a:r>
              <a:rPr lang="en-GB" dirty="0" smtClean="0"/>
              <a:t>service. As well as reading inputs from queues as a trigger for work, timers and service tasks can be added to it to keep the all tasks in the service single threaded.</a:t>
            </a:r>
          </a:p>
          <a:p>
            <a:endParaRPr lang="en-GB" dirty="0"/>
          </a:p>
          <a:p>
            <a:r>
              <a:rPr lang="en-GB" dirty="0" smtClean="0"/>
              <a:t>The event loop can be called in busy (spinning mode) or in various sleepy modes depending on how much CPU is available to the service.</a:t>
            </a:r>
            <a:endParaRPr lang="en-GB" dirty="0"/>
          </a:p>
        </p:txBody>
      </p:sp>
      <p:sp>
        <p:nvSpPr>
          <p:cNvPr id="7" name="Left Arrow 6"/>
          <p:cNvSpPr/>
          <p:nvPr/>
        </p:nvSpPr>
        <p:spPr>
          <a:xfrm>
            <a:off x="2692866" y="3154260"/>
            <a:ext cx="1635852" cy="649892"/>
          </a:xfrm>
          <a:prstGeom prst="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Timer: call back every 5 seconds</a:t>
            </a:r>
            <a:endParaRPr lang="en-GB" sz="1200" dirty="0"/>
          </a:p>
        </p:txBody>
      </p:sp>
      <p:sp>
        <p:nvSpPr>
          <p:cNvPr id="11" name="Left Arrow 10"/>
          <p:cNvSpPr/>
          <p:nvPr/>
        </p:nvSpPr>
        <p:spPr>
          <a:xfrm>
            <a:off x="2685175" y="3881878"/>
            <a:ext cx="1643543" cy="649892"/>
          </a:xfrm>
          <a:prstGeom prst="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Service task: check for data on a socket</a:t>
            </a:r>
          </a:p>
        </p:txBody>
      </p:sp>
    </p:spTree>
    <p:extLst>
      <p:ext uri="{BB962C8B-B14F-4D97-AF65-F5344CB8AC3E}">
        <p14:creationId xmlns:p14="http://schemas.microsoft.com/office/powerpoint/2010/main" val="3585698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Ambrosia Serialisation</a:t>
            </a:r>
            <a:endParaRPr lang="en-GB" sz="2000" i="1" dirty="0"/>
          </a:p>
        </p:txBody>
      </p:sp>
      <p:sp>
        <p:nvSpPr>
          <p:cNvPr id="10" name="TextBox 9"/>
          <p:cNvSpPr txBox="1"/>
          <p:nvPr/>
        </p:nvSpPr>
        <p:spPr>
          <a:xfrm>
            <a:off x="1216404" y="4303011"/>
            <a:ext cx="8632271" cy="2031325"/>
          </a:xfrm>
          <a:prstGeom prst="rect">
            <a:avLst/>
          </a:prstGeom>
          <a:noFill/>
        </p:spPr>
        <p:txBody>
          <a:bodyPr wrap="square" rtlCol="0">
            <a:spAutoFit/>
          </a:bodyPr>
          <a:lstStyle/>
          <a:p>
            <a:r>
              <a:rPr lang="en-GB" dirty="0" smtClean="0"/>
              <a:t>Microservices communicate with each other by writing messages to queues stored in shared memory accessible to the pod.</a:t>
            </a:r>
          </a:p>
          <a:p>
            <a:r>
              <a:rPr lang="en-GB" dirty="0" smtClean="0"/>
              <a:t> </a:t>
            </a:r>
          </a:p>
          <a:p>
            <a:r>
              <a:rPr lang="en-GB" dirty="0" smtClean="0"/>
              <a:t>One of the key features in Ambrosia is the efficient manner in which it serialises or marshals data from shared memory to and from the service where it appears to the service as a POJO. All the developer has to do is use the Java @</a:t>
            </a:r>
            <a:r>
              <a:rPr lang="en-GB" dirty="0" err="1" smtClean="0"/>
              <a:t>ServiceDTO</a:t>
            </a:r>
            <a:r>
              <a:rPr lang="en-GB" dirty="0" smtClean="0"/>
              <a:t> annotation on a class and this will happen automagically, we will see this in the code shortly. </a:t>
            </a:r>
            <a:endParaRPr lang="en-GB" dirty="0"/>
          </a:p>
        </p:txBody>
      </p:sp>
      <p:sp>
        <p:nvSpPr>
          <p:cNvPr id="12" name="Right Arrow 11"/>
          <p:cNvSpPr/>
          <p:nvPr/>
        </p:nvSpPr>
        <p:spPr>
          <a:xfrm>
            <a:off x="1216404" y="2147581"/>
            <a:ext cx="2751589" cy="124157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001011110000000010</a:t>
            </a:r>
            <a:endParaRPr lang="en-GB" dirty="0">
              <a:solidFill>
                <a:schemeClr val="tx1"/>
              </a:solidFill>
            </a:endParaRPr>
          </a:p>
        </p:txBody>
      </p:sp>
      <p:sp>
        <p:nvSpPr>
          <p:cNvPr id="14" name="Right Arrow 13"/>
          <p:cNvSpPr/>
          <p:nvPr/>
        </p:nvSpPr>
        <p:spPr>
          <a:xfrm>
            <a:off x="6695813" y="2147580"/>
            <a:ext cx="2751589" cy="124157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001011110000000010</a:t>
            </a:r>
            <a:endParaRPr lang="en-GB" dirty="0">
              <a:solidFill>
                <a:schemeClr val="tx1"/>
              </a:solidFill>
            </a:endParaRPr>
          </a:p>
        </p:txBody>
      </p:sp>
      <p:sp>
        <p:nvSpPr>
          <p:cNvPr id="15" name="Wave 14"/>
          <p:cNvSpPr/>
          <p:nvPr/>
        </p:nvSpPr>
        <p:spPr>
          <a:xfrm>
            <a:off x="4186106" y="2046912"/>
            <a:ext cx="2265028" cy="151002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solidFill>
                  <a:schemeClr val="tx1"/>
                </a:solidFill>
              </a:rPr>
              <a:t>ServiceDTO</a:t>
            </a:r>
            <a:r>
              <a:rPr lang="en-GB" sz="1400" dirty="0" smtClean="0">
                <a:solidFill>
                  <a:schemeClr val="tx1"/>
                </a:solidFill>
              </a:rPr>
              <a:t/>
            </a:r>
            <a:br>
              <a:rPr lang="en-GB" sz="1400" dirty="0" smtClean="0">
                <a:solidFill>
                  <a:schemeClr val="tx1"/>
                </a:solidFill>
              </a:rPr>
            </a:br>
            <a:endParaRPr lang="en-GB" sz="1400" dirty="0" smtClean="0">
              <a:solidFill>
                <a:schemeClr val="tx1"/>
              </a:solidFill>
            </a:endParaRPr>
          </a:p>
          <a:p>
            <a:pPr algn="ctr"/>
            <a:r>
              <a:rPr lang="en-GB" sz="1400" dirty="0" err="1" smtClean="0">
                <a:solidFill>
                  <a:schemeClr val="tx1"/>
                </a:solidFill>
              </a:rPr>
              <a:t>setId</a:t>
            </a:r>
            <a:r>
              <a:rPr lang="en-GB" sz="1400" dirty="0" smtClean="0">
                <a:solidFill>
                  <a:schemeClr val="tx1"/>
                </a:solidFill>
              </a:rPr>
              <a:t>()</a:t>
            </a:r>
          </a:p>
          <a:p>
            <a:pPr algn="ctr"/>
            <a:r>
              <a:rPr lang="en-GB" sz="1400" dirty="0" err="1" smtClean="0">
                <a:solidFill>
                  <a:schemeClr val="tx1"/>
                </a:solidFill>
              </a:rPr>
              <a:t>getId</a:t>
            </a:r>
            <a:r>
              <a:rPr lang="en-GB" sz="1400" dirty="0" smtClean="0">
                <a:solidFill>
                  <a:schemeClr val="tx1"/>
                </a:solidFill>
              </a:rPr>
              <a:t>()</a:t>
            </a:r>
          </a:p>
          <a:p>
            <a:pPr algn="ctr"/>
            <a:r>
              <a:rPr lang="en-GB" sz="1400" dirty="0" err="1" smtClean="0">
                <a:solidFill>
                  <a:schemeClr val="tx1"/>
                </a:solidFill>
              </a:rPr>
              <a:t>setPrice</a:t>
            </a:r>
            <a:r>
              <a:rPr lang="en-GB" sz="1400" dirty="0" smtClean="0">
                <a:solidFill>
                  <a:schemeClr val="tx1"/>
                </a:solidFill>
              </a:rPr>
              <a:t>()</a:t>
            </a:r>
          </a:p>
          <a:p>
            <a:pPr algn="ctr"/>
            <a:r>
              <a:rPr lang="en-GB" sz="1400" dirty="0" err="1" smtClean="0">
                <a:solidFill>
                  <a:schemeClr val="tx1"/>
                </a:solidFill>
              </a:rPr>
              <a:t>getPrice</a:t>
            </a:r>
            <a:r>
              <a:rPr lang="en-GB" sz="1400" dirty="0" smtClean="0">
                <a:solidFill>
                  <a:schemeClr val="tx1"/>
                </a:solidFill>
              </a:rPr>
              <a:t>()</a:t>
            </a:r>
          </a:p>
          <a:p>
            <a:pPr algn="ctr"/>
            <a:endParaRPr lang="en-GB" dirty="0"/>
          </a:p>
        </p:txBody>
      </p:sp>
    </p:spTree>
    <p:extLst>
      <p:ext uri="{BB962C8B-B14F-4D97-AF65-F5344CB8AC3E}">
        <p14:creationId xmlns:p14="http://schemas.microsoft.com/office/powerpoint/2010/main" val="360488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HelloWorld - </a:t>
            </a:r>
            <a:r>
              <a:rPr lang="en-GB" dirty="0" err="1" smtClean="0"/>
              <a:t>SrcService</a:t>
            </a:r>
            <a:endParaRPr lang="en-GB" sz="2000" i="1" dirty="0"/>
          </a:p>
        </p:txBody>
      </p:sp>
      <p:sp>
        <p:nvSpPr>
          <p:cNvPr id="5" name="Content Placeholder 4"/>
          <p:cNvSpPr>
            <a:spLocks noGrp="1"/>
          </p:cNvSpPr>
          <p:nvPr>
            <p:ph sz="half" idx="1"/>
          </p:nvPr>
        </p:nvSpPr>
        <p:spPr>
          <a:xfrm>
            <a:off x="838199" y="1825625"/>
            <a:ext cx="10663107" cy="4351338"/>
          </a:xfrm>
        </p:spPr>
        <p:txBody>
          <a:bodyPr>
            <a:normAutofit/>
          </a:bodyPr>
          <a:lstStyle/>
          <a:p>
            <a:pPr marL="0" indent="0">
              <a:buNone/>
            </a:pPr>
            <a:r>
              <a:rPr lang="en-GB" dirty="0" smtClean="0"/>
              <a:t>A service to generate numbers and write them into the </a:t>
            </a:r>
            <a:r>
              <a:rPr lang="en-GB" dirty="0" err="1" smtClean="0"/>
              <a:t>HelloPayload</a:t>
            </a:r>
            <a:r>
              <a:rPr lang="en-GB" dirty="0" smtClean="0"/>
              <a:t> shared memory queue.</a:t>
            </a:r>
          </a:p>
          <a:p>
            <a:pPr marL="0" indent="0">
              <a:buNone/>
            </a:pPr>
            <a:endParaRPr lang="en-GB" dirty="0"/>
          </a:p>
          <a:p>
            <a:pPr marL="0" indent="0">
              <a:buNone/>
            </a:pPr>
            <a:endParaRPr lang="en-GB" dirty="0" smtClean="0"/>
          </a:p>
        </p:txBody>
      </p:sp>
      <p:sp>
        <p:nvSpPr>
          <p:cNvPr id="6" name="Rectangle 5"/>
          <p:cNvSpPr/>
          <p:nvPr/>
        </p:nvSpPr>
        <p:spPr>
          <a:xfrm>
            <a:off x="5276677" y="4035106"/>
            <a:ext cx="2617365" cy="1929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endParaRPr lang="en-GB" dirty="0" smtClean="0"/>
          </a:p>
          <a:p>
            <a:pPr algn="r"/>
            <a:r>
              <a:rPr lang="en-GB" dirty="0" err="1" smtClean="0"/>
              <a:t>sayHello</a:t>
            </a:r>
            <a:r>
              <a:rPr lang="en-GB" dirty="0" smtClean="0"/>
              <a:t>()</a:t>
            </a:r>
            <a:endParaRPr lang="en-GB" dirty="0"/>
          </a:p>
          <a:p>
            <a:endParaRPr lang="en-GB" dirty="0" smtClean="0"/>
          </a:p>
          <a:p>
            <a:pPr algn="r"/>
            <a:r>
              <a:rPr lang="en-GB" dirty="0" err="1" smtClean="0"/>
              <a:t>SrcService</a:t>
            </a:r>
            <a:endParaRPr lang="en-GB" dirty="0"/>
          </a:p>
        </p:txBody>
      </p:sp>
      <p:sp>
        <p:nvSpPr>
          <p:cNvPr id="7" name="U-Turn Arrow 6"/>
          <p:cNvSpPr/>
          <p:nvPr/>
        </p:nvSpPr>
        <p:spPr>
          <a:xfrm>
            <a:off x="3338820" y="3389152"/>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Left Arrow 7"/>
          <p:cNvSpPr/>
          <p:nvPr/>
        </p:nvSpPr>
        <p:spPr>
          <a:xfrm>
            <a:off x="3833770" y="4160940"/>
            <a:ext cx="1635852" cy="649892"/>
          </a:xfrm>
          <a:prstGeom prst="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Timer: call back every second</a:t>
            </a:r>
            <a:endParaRPr lang="en-GB" sz="1200" dirty="0"/>
          </a:p>
        </p:txBody>
      </p:sp>
      <p:sp>
        <p:nvSpPr>
          <p:cNvPr id="9" name="Right Arrow 8"/>
          <p:cNvSpPr/>
          <p:nvPr/>
        </p:nvSpPr>
        <p:spPr>
          <a:xfrm>
            <a:off x="7969544" y="4911501"/>
            <a:ext cx="1644242"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HelloPayload</a:t>
            </a:r>
            <a:endParaRPr lang="en-GB" dirty="0"/>
          </a:p>
        </p:txBody>
      </p:sp>
    </p:spTree>
    <p:extLst>
      <p:ext uri="{BB962C8B-B14F-4D97-AF65-F5344CB8AC3E}">
        <p14:creationId xmlns:p14="http://schemas.microsoft.com/office/powerpoint/2010/main" val="100308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GB" dirty="0" smtClean="0"/>
              <a:t>HelloWorld - </a:t>
            </a:r>
            <a:r>
              <a:rPr lang="en-GB" dirty="0" err="1" smtClean="0"/>
              <a:t>HelloWorldService</a:t>
            </a:r>
            <a:endParaRPr lang="en-GB" sz="2000" i="1" dirty="0"/>
          </a:p>
        </p:txBody>
      </p:sp>
      <p:sp>
        <p:nvSpPr>
          <p:cNvPr id="5" name="Content Placeholder 4"/>
          <p:cNvSpPr>
            <a:spLocks noGrp="1"/>
          </p:cNvSpPr>
          <p:nvPr>
            <p:ph sz="half" idx="1"/>
          </p:nvPr>
        </p:nvSpPr>
        <p:spPr>
          <a:xfrm>
            <a:off x="838199" y="1825624"/>
            <a:ext cx="7055843" cy="4692621"/>
          </a:xfrm>
        </p:spPr>
        <p:txBody>
          <a:bodyPr>
            <a:normAutofit/>
          </a:bodyPr>
          <a:lstStyle/>
          <a:p>
            <a:pPr marL="0" indent="0">
              <a:buNone/>
            </a:pPr>
            <a:r>
              <a:rPr lang="en-GB" dirty="0" smtClean="0"/>
              <a:t>A service that reads from the </a:t>
            </a:r>
            <a:r>
              <a:rPr lang="en-GB" dirty="0" err="1" smtClean="0"/>
              <a:t>HelloPayload</a:t>
            </a:r>
            <a:r>
              <a:rPr lang="en-GB" dirty="0" smtClean="0"/>
              <a:t> queue and writes to the </a:t>
            </a:r>
            <a:r>
              <a:rPr lang="en-GB" dirty="0" err="1" smtClean="0"/>
              <a:t>HelloWorldReply</a:t>
            </a:r>
            <a:r>
              <a:rPr lang="en-GB" dirty="0" smtClean="0"/>
              <a:t> queue.</a:t>
            </a:r>
          </a:p>
          <a:p>
            <a:pPr marL="0" indent="0">
              <a:buNone/>
            </a:pPr>
            <a:endParaRPr lang="en-GB" dirty="0"/>
          </a:p>
          <a:p>
            <a:pPr marL="0" indent="0">
              <a:buNone/>
            </a:pPr>
            <a:endParaRPr lang="en-GB" dirty="0" smtClean="0"/>
          </a:p>
        </p:txBody>
      </p:sp>
      <p:sp>
        <p:nvSpPr>
          <p:cNvPr id="6" name="Rectangle 5"/>
          <p:cNvSpPr/>
          <p:nvPr/>
        </p:nvSpPr>
        <p:spPr>
          <a:xfrm>
            <a:off x="5276677" y="4035106"/>
            <a:ext cx="2617365" cy="1929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endParaRPr lang="en-GB" dirty="0"/>
          </a:p>
          <a:p>
            <a:r>
              <a:rPr lang="en-GB" dirty="0" err="1" smtClean="0"/>
              <a:t>sayHello</a:t>
            </a:r>
            <a:r>
              <a:rPr lang="en-GB" dirty="0" smtClean="0"/>
              <a:t>(</a:t>
            </a:r>
            <a:r>
              <a:rPr lang="en-GB" dirty="0" err="1" smtClean="0"/>
              <a:t>HelloPL</a:t>
            </a:r>
            <a:r>
              <a:rPr lang="en-GB" dirty="0" smtClean="0"/>
              <a:t>)    reply()</a:t>
            </a:r>
            <a:endParaRPr lang="en-GB" dirty="0"/>
          </a:p>
          <a:p>
            <a:endParaRPr lang="en-GB" dirty="0" smtClean="0"/>
          </a:p>
          <a:p>
            <a:pPr algn="r"/>
            <a:r>
              <a:rPr lang="en-GB" dirty="0" err="1" smtClean="0"/>
              <a:t>HelloWorldService</a:t>
            </a:r>
            <a:endParaRPr lang="en-GB" dirty="0"/>
          </a:p>
        </p:txBody>
      </p:sp>
      <p:sp>
        <p:nvSpPr>
          <p:cNvPr id="7" name="U-Turn Arrow 6"/>
          <p:cNvSpPr/>
          <p:nvPr/>
        </p:nvSpPr>
        <p:spPr>
          <a:xfrm>
            <a:off x="3338820" y="3078759"/>
            <a:ext cx="3498209" cy="2357307"/>
          </a:xfrm>
          <a:prstGeom prst="uturnArrow">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9" name="Right Arrow 8"/>
          <p:cNvSpPr/>
          <p:nvPr/>
        </p:nvSpPr>
        <p:spPr>
          <a:xfrm>
            <a:off x="1778468" y="4676609"/>
            <a:ext cx="1644242"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HelloPayload</a:t>
            </a:r>
            <a:endParaRPr lang="en-GB" dirty="0"/>
          </a:p>
        </p:txBody>
      </p:sp>
      <p:sp>
        <p:nvSpPr>
          <p:cNvPr id="10" name="Right Arrow 9"/>
          <p:cNvSpPr/>
          <p:nvPr/>
        </p:nvSpPr>
        <p:spPr>
          <a:xfrm>
            <a:off x="7861188" y="4785666"/>
            <a:ext cx="2096544" cy="499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HelloWorldReply</a:t>
            </a:r>
            <a:endParaRPr lang="en-GB" dirty="0"/>
          </a:p>
        </p:txBody>
      </p:sp>
    </p:spTree>
    <p:extLst>
      <p:ext uri="{BB962C8B-B14F-4D97-AF65-F5344CB8AC3E}">
        <p14:creationId xmlns:p14="http://schemas.microsoft.com/office/powerpoint/2010/main" val="402251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XMLData TextToDisplay="%USERNAME%">ds12887</XMLData>
</file>

<file path=customXml/item2.xml><?xml version="1.0" encoding="utf-8"?>
<XMLData TextToDisplay="%HOSTNAME%">LDNCITNA320512.eur.nsroot.net</XMLData>
</file>

<file path=customXml/item3.xml><?xml version="1.0" encoding="utf-8"?>
<XMLData TextToDisplay="%CLASSIFICATIONDATETIME%">13:51 31/12/2018</XMLData>
</file>

<file path=customXml/item4.xml><?xml version="1.0" encoding="utf-8"?>
<XMLData TextToDisplay="%DOCUMENTGUID%">{00000000-0000-0000-0000-000000000000}</XMLData>
</file>

<file path=customXml/item5.xml><?xml version="1.0" encoding="utf-8"?>
<XMLData TextToDisplay="%EMAILADDRESS%">ds12887@imceu.eu.ssmb.com</XMLData>
</file>

<file path=customXml/item6.xml><?xml version="1.0" encoding="utf-8"?>
<XMLData TextToDisplay="RightsWATCHMark">8|CITI-No PII-Internal|{00000000-0000-0000-0000-000000000000}</XMLData>
</file>

<file path=customXml/item7.xml><?xml version="1.0" encoding="utf-8"?>
<ct:contentTypeSchema xmlns:ct="http://schemas.microsoft.com/office/2006/metadata/contentType" xmlns:ma="http://schemas.microsoft.com/office/2006/metadata/properties/metaAttributes" ct:_="" ma:_="" ma:contentTypeName="Document" ma:contentTypeID="0x0101008F83328B38E772499573A7858DDFBC0A" ma:contentTypeVersion="1" ma:contentTypeDescription="Create a new document." ma:contentTypeScope="" ma:versionID="1e363943181a25ef9fd0acefc2a845da">
  <xsd:schema xmlns:xsd="http://www.w3.org/2001/XMLSchema" xmlns:xs="http://www.w3.org/2001/XMLSchema" xmlns:p="http://schemas.microsoft.com/office/2006/metadata/properties" xmlns:ns2="5fc0c2a1-5a74-49b6-a14a-096e16aa18b7" targetNamespace="http://schemas.microsoft.com/office/2006/metadata/properties" ma:root="true" ma:fieldsID="511661f1aa035f8532de10065376fc65" ns2:_="">
    <xsd:import namespace="5fc0c2a1-5a74-49b6-a14a-096e16aa18b7"/>
    <xsd:element name="properties">
      <xsd:complexType>
        <xsd:sequence>
          <xsd:element name="documentManagement">
            <xsd:complexType>
              <xsd:all>
                <xsd:element ref="ns2:Call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c0c2a1-5a74-49b6-a14a-096e16aa18b7" elementFormDefault="qualified">
    <xsd:import namespace="http://schemas.microsoft.com/office/2006/documentManagement/types"/>
    <xsd:import namespace="http://schemas.microsoft.com/office/infopath/2007/PartnerControls"/>
    <xsd:element name="CallName" ma:index="8" nillable="true" ma:displayName="Time" ma:internalName="Call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CallName xmlns="5fc0c2a1-5a74-49b6-a14a-096e16aa18b7" xsi:nil="true"/>
  </documentManagement>
</p:properties>
</file>

<file path=customXml/itemProps1.xml><?xml version="1.0" encoding="utf-8"?>
<ds:datastoreItem xmlns:ds="http://schemas.openxmlformats.org/officeDocument/2006/customXml" ds:itemID="{FBC78A4F-8BD8-4903-8FE5-23E233A400AC}">
  <ds:schemaRefs/>
</ds:datastoreItem>
</file>

<file path=customXml/itemProps2.xml><?xml version="1.0" encoding="utf-8"?>
<ds:datastoreItem xmlns:ds="http://schemas.openxmlformats.org/officeDocument/2006/customXml" ds:itemID="{8EFA5CC0-2896-4F08-B53E-0B8E13C43CC6}">
  <ds:schemaRefs/>
</ds:datastoreItem>
</file>

<file path=customXml/itemProps3.xml><?xml version="1.0" encoding="utf-8"?>
<ds:datastoreItem xmlns:ds="http://schemas.openxmlformats.org/officeDocument/2006/customXml" ds:itemID="{11957B51-0788-42BB-80DE-68E67405A3C0}">
  <ds:schemaRefs/>
</ds:datastoreItem>
</file>

<file path=customXml/itemProps4.xml><?xml version="1.0" encoding="utf-8"?>
<ds:datastoreItem xmlns:ds="http://schemas.openxmlformats.org/officeDocument/2006/customXml" ds:itemID="{53674621-AD21-46FE-AF1C-519B24163AEB}">
  <ds:schemaRefs/>
</ds:datastoreItem>
</file>

<file path=customXml/itemProps5.xml><?xml version="1.0" encoding="utf-8"?>
<ds:datastoreItem xmlns:ds="http://schemas.openxmlformats.org/officeDocument/2006/customXml" ds:itemID="{038CF76B-88F1-467D-9453-1684A5AC601F}">
  <ds:schemaRefs/>
</ds:datastoreItem>
</file>

<file path=customXml/itemProps6.xml><?xml version="1.0" encoding="utf-8"?>
<ds:datastoreItem xmlns:ds="http://schemas.openxmlformats.org/officeDocument/2006/customXml" ds:itemID="{CB6A2E93-AA27-436E-80A9-D9901F0A41BD}">
  <ds:schemaRefs/>
</ds:datastoreItem>
</file>

<file path=customXml/itemProps7.xml><?xml version="1.0" encoding="utf-8"?>
<ds:datastoreItem xmlns:ds="http://schemas.openxmlformats.org/officeDocument/2006/customXml" ds:itemID="{152BEA1B-72F7-41A4-B34B-71FFB281C6EE}"/>
</file>

<file path=customXml/itemProps8.xml><?xml version="1.0" encoding="utf-8"?>
<ds:datastoreItem xmlns:ds="http://schemas.openxmlformats.org/officeDocument/2006/customXml" ds:itemID="{4C2576E4-0439-45BB-BF62-87863EC82563}"/>
</file>

<file path=customXml/itemProps9.xml><?xml version="1.0" encoding="utf-8"?>
<ds:datastoreItem xmlns:ds="http://schemas.openxmlformats.org/officeDocument/2006/customXml" ds:itemID="{3286E654-D5DE-47E8-B37E-D4039B01C11B}"/>
</file>

<file path=docProps/app.xml><?xml version="1.0" encoding="utf-8"?>
<Properties xmlns="http://schemas.openxmlformats.org/officeDocument/2006/extended-properties" xmlns:vt="http://schemas.openxmlformats.org/officeDocument/2006/docPropsVTypes">
  <TotalTime>430</TotalTime>
  <Words>1193</Words>
  <Application>Microsoft Office PowerPoint</Application>
  <PresentationFormat>Widescreen</PresentationFormat>
  <Paragraphs>226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Wingdings</vt:lpstr>
      <vt:lpstr>Office Theme</vt:lpstr>
      <vt:lpstr>Ambrosia Microservices</vt:lpstr>
      <vt:lpstr>Learning Objectives</vt:lpstr>
      <vt:lpstr>Ambrosia microservices - definitions</vt:lpstr>
      <vt:lpstr>The anatomy of an Ambrosia microservice</vt:lpstr>
      <vt:lpstr>HelloWorld Microservice</vt:lpstr>
      <vt:lpstr>The Ambrosia event loop</vt:lpstr>
      <vt:lpstr>Ambrosia Serialisation</vt:lpstr>
      <vt:lpstr>HelloWorld - SrcService</vt:lpstr>
      <vt:lpstr>HelloWorld - HelloWorldService</vt:lpstr>
      <vt:lpstr>HelloWorld - SinkService</vt:lpstr>
      <vt:lpstr>Configuring Ambrosia Microservices   </vt:lpstr>
      <vt:lpstr>Starting Ambrosia Microservices   </vt:lpstr>
      <vt:lpstr>Ambrosia Microservices Modelling the Messages   </vt:lpstr>
      <vt:lpstr>Structuring Ambrosia Microservices   </vt:lpstr>
      <vt:lpstr>Constructing Ambrosia Microservices   </vt:lpstr>
      <vt:lpstr>Putting it all together - Taking a look at the code  </vt:lpstr>
      <vt:lpstr>After running the demo – Examining the data directory with QueueCat  </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Ambrosia Microservices</dc:title>
  <dc:creator>Shaya, Daniel [ICG-IT NE]</dc:creator>
  <cp:lastModifiedBy>Shaya, Daniel [ICG-IT NE]</cp:lastModifiedBy>
  <cp:revision>40</cp:revision>
  <dcterms:created xsi:type="dcterms:W3CDTF">2018-12-24T12:36:04Z</dcterms:created>
  <dcterms:modified xsi:type="dcterms:W3CDTF">2018-12-31T16:56:22Z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8|CITI-No PII-Internal|{00000000-0000-0000-0000-000000000000}</vt:lpwstr>
  </property>
  <property fmtid="{D5CDD505-2E9C-101B-9397-08002B2CF9AE}" pid="3" name="ContentTypeId">
    <vt:lpwstr>0x0101008F83328B38E772499573A7858DDFBC0A</vt:lpwstr>
  </property>
</Properties>
</file>