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3.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9.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sldIdLst>
    <p:sldId id="289" r:id="rId8"/>
    <p:sldId id="272" r:id="rId9"/>
    <p:sldId id="281" r:id="rId10"/>
    <p:sldId id="275" r:id="rId11"/>
    <p:sldId id="282" r:id="rId12"/>
    <p:sldId id="260" r:id="rId13"/>
    <p:sldId id="276" r:id="rId14"/>
    <p:sldId id="290" r:id="rId15"/>
    <p:sldId id="277" r:id="rId16"/>
    <p:sldId id="278" r:id="rId17"/>
    <p:sldId id="279" r:id="rId18"/>
    <p:sldId id="280" r:id="rId19"/>
    <p:sldId id="283" r:id="rId20"/>
    <p:sldId id="284" r:id="rId21"/>
    <p:sldId id="285"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114" d="100"/>
          <a:sy n="114" d="100"/>
        </p:scale>
        <p:origin x="18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ustomXml" Target="../customXml/item9.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ustomXml" Target="../customXml/item8.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openxmlformats.org/officeDocument/2006/relationships/customXml" Target="../customXml/item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03/01/2019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225741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03/01/2019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1959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03/01/2019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51759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03/01/2019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15255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7D04A-B388-48D1-80A9-6ACBCB38A5E4}" type="datetimeFigureOut">
              <a:rPr lang="en-GB" smtClean="0"/>
              <a:t>03/01/2019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53050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B37D04A-B388-48D1-80A9-6ACBCB38A5E4}" type="datetimeFigureOut">
              <a:rPr lang="en-GB" smtClean="0"/>
              <a:t>03/01/2019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65173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B37D04A-B388-48D1-80A9-6ACBCB38A5E4}" type="datetimeFigureOut">
              <a:rPr lang="en-GB" smtClean="0"/>
              <a:t>03/01/2019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50834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B37D04A-B388-48D1-80A9-6ACBCB38A5E4}" type="datetimeFigureOut">
              <a:rPr lang="en-GB" smtClean="0"/>
              <a:t>03/01/2019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285161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7D04A-B388-48D1-80A9-6ACBCB38A5E4}" type="datetimeFigureOut">
              <a:rPr lang="en-GB" smtClean="0"/>
              <a:t>03/01/2019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00303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7D04A-B388-48D1-80A9-6ACBCB38A5E4}" type="datetimeFigureOut">
              <a:rPr lang="en-GB" smtClean="0"/>
              <a:t>03/01/2019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4564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7D04A-B388-48D1-80A9-6ACBCB38A5E4}" type="datetimeFigureOut">
              <a:rPr lang="en-GB" smtClean="0"/>
              <a:t>03/01/2019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409100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7D04A-B388-48D1-80A9-6ACBCB38A5E4}" type="datetimeFigureOut">
              <a:rPr lang="en-GB" smtClean="0"/>
              <a:t>03/01/2019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B1B1D-D3B8-4C45-81B4-248C4C9D2C9A}" type="slidenum">
              <a:rPr lang="en-GB" smtClean="0"/>
              <a:t>‹#›</a:t>
            </a:fld>
            <a:endParaRPr lang="en-GB"/>
          </a:p>
        </p:txBody>
      </p:sp>
    </p:spTree>
    <p:extLst>
      <p:ext uri="{BB962C8B-B14F-4D97-AF65-F5344CB8AC3E}">
        <p14:creationId xmlns:p14="http://schemas.microsoft.com/office/powerpoint/2010/main" val="307457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cedt-icg-bitbucket.nam.nsroot.net/bitbucket/projects/MICRO/repos/microservices-demo/brows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Ambrosia Microservices</a:t>
            </a:r>
            <a:endParaRPr lang="en-GB" dirty="0"/>
          </a:p>
        </p:txBody>
      </p:sp>
      <p:sp>
        <p:nvSpPr>
          <p:cNvPr id="3" name="Subtitle 2"/>
          <p:cNvSpPr>
            <a:spLocks noGrp="1"/>
          </p:cNvSpPr>
          <p:nvPr>
            <p:ph type="subTitle" idx="1"/>
          </p:nvPr>
        </p:nvSpPr>
        <p:spPr/>
        <p:txBody>
          <a:bodyPr/>
          <a:lstStyle/>
          <a:p>
            <a:r>
              <a:rPr lang="en-GB" dirty="0" smtClean="0"/>
              <a:t>Lesson 3 – Recovery </a:t>
            </a:r>
          </a:p>
          <a:p>
            <a:r>
              <a:rPr lang="en-GB" dirty="0" smtClean="0"/>
              <a:t>Studying the Ambrosia lifecycle and understanding the recover process </a:t>
            </a:r>
            <a:endParaRPr lang="en-GB" dirty="0"/>
          </a:p>
        </p:txBody>
      </p:sp>
    </p:spTree>
    <p:extLst>
      <p:ext uri="{BB962C8B-B14F-4D97-AF65-F5344CB8AC3E}">
        <p14:creationId xmlns:p14="http://schemas.microsoft.com/office/powerpoint/2010/main" val="10113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52" y="350521"/>
            <a:ext cx="10515600" cy="1325563"/>
          </a:xfrm>
        </p:spPr>
        <p:txBody>
          <a:bodyPr/>
          <a:lstStyle/>
          <a:p>
            <a:pPr algn="ctr"/>
            <a:r>
              <a:rPr lang="en-GB" dirty="0" err="1" smtClean="0"/>
              <a:t>resumeAtEnd</a:t>
            </a:r>
            <a:r>
              <a:rPr lang="en-GB" dirty="0" smtClean="0"/>
              <a:t>()</a:t>
            </a:r>
            <a:endParaRPr lang="en-GB" sz="2000" i="1" dirty="0"/>
          </a:p>
        </p:txBody>
      </p:sp>
      <p:sp>
        <p:nvSpPr>
          <p:cNvPr id="3" name="Rectangle 2"/>
          <p:cNvSpPr/>
          <p:nvPr/>
        </p:nvSpPr>
        <p:spPr>
          <a:xfrm>
            <a:off x="4269995" y="2323750"/>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8" name="U-Turn Arrow 7"/>
          <p:cNvSpPr/>
          <p:nvPr/>
        </p:nvSpPr>
        <p:spPr>
          <a:xfrm>
            <a:off x="2625753" y="1895911"/>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133033"/>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X1,X2</a:t>
            </a:r>
            <a:endParaRPr lang="en-GB" dirty="0"/>
          </a:p>
        </p:txBody>
      </p:sp>
      <p:sp>
        <p:nvSpPr>
          <p:cNvPr id="2" name="Right Arrow 1"/>
          <p:cNvSpPr/>
          <p:nvPr/>
        </p:nvSpPr>
        <p:spPr>
          <a:xfrm>
            <a:off x="981511" y="2323750"/>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I1,I2</a:t>
            </a:r>
            <a:endParaRPr lang="en-GB" dirty="0"/>
          </a:p>
        </p:txBody>
      </p:sp>
      <p:sp>
        <p:nvSpPr>
          <p:cNvPr id="9" name="Right Arrow 8"/>
          <p:cNvSpPr/>
          <p:nvPr/>
        </p:nvSpPr>
        <p:spPr>
          <a:xfrm>
            <a:off x="6056852" y="2973641"/>
            <a:ext cx="2172748" cy="45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0" name="TextBox 9"/>
          <p:cNvSpPr txBox="1"/>
          <p:nvPr/>
        </p:nvSpPr>
        <p:spPr>
          <a:xfrm>
            <a:off x="7474590" y="1803092"/>
            <a:ext cx="3951215" cy="923330"/>
          </a:xfrm>
          <a:prstGeom prst="rect">
            <a:avLst/>
          </a:prstGeom>
          <a:noFill/>
        </p:spPr>
        <p:txBody>
          <a:bodyPr wrap="square" rtlCol="0">
            <a:spAutoFit/>
          </a:bodyPr>
          <a:lstStyle/>
          <a:p>
            <a:r>
              <a:rPr lang="en-GB" dirty="0" smtClean="0"/>
              <a:t>Microservice reads 4 input messages resulting in 4 output messages. I1-&gt;OI1, I2-&gt;OI2, X1-</a:t>
            </a:r>
            <a:r>
              <a:rPr lang="en-GB" dirty="0"/>
              <a:t>&gt;</a:t>
            </a:r>
            <a:r>
              <a:rPr lang="en-GB" dirty="0" smtClean="0"/>
              <a:t>OX1</a:t>
            </a:r>
            <a:r>
              <a:rPr lang="en-GB" dirty="0"/>
              <a:t>, </a:t>
            </a:r>
            <a:r>
              <a:rPr lang="en-GB" dirty="0" smtClean="0"/>
              <a:t>X2-</a:t>
            </a:r>
            <a:r>
              <a:rPr lang="en-GB" dirty="0"/>
              <a:t>&gt;</a:t>
            </a:r>
            <a:r>
              <a:rPr lang="en-GB" dirty="0" smtClean="0"/>
              <a:t>OX2. </a:t>
            </a:r>
            <a:endParaRPr lang="en-GB" dirty="0"/>
          </a:p>
        </p:txBody>
      </p:sp>
      <p:sp>
        <p:nvSpPr>
          <p:cNvPr id="11" name="Rectangle 10"/>
          <p:cNvSpPr/>
          <p:nvPr/>
        </p:nvSpPr>
        <p:spPr>
          <a:xfrm>
            <a:off x="4179115" y="4643052"/>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12" name="U-Turn Arrow 11"/>
          <p:cNvSpPr/>
          <p:nvPr/>
        </p:nvSpPr>
        <p:spPr>
          <a:xfrm>
            <a:off x="2534873" y="4215213"/>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Right Arrow 13"/>
          <p:cNvSpPr/>
          <p:nvPr/>
        </p:nvSpPr>
        <p:spPr>
          <a:xfrm>
            <a:off x="890631" y="5617572"/>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X3,X4,X5,X6</a:t>
            </a:r>
            <a:endParaRPr lang="en-GB" dirty="0"/>
          </a:p>
        </p:txBody>
      </p:sp>
      <p:sp>
        <p:nvSpPr>
          <p:cNvPr id="15" name="Right Arrow 14"/>
          <p:cNvSpPr/>
          <p:nvPr/>
        </p:nvSpPr>
        <p:spPr>
          <a:xfrm>
            <a:off x="890631" y="5118682"/>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I3,I4,15,16</a:t>
            </a:r>
            <a:endParaRPr lang="en-GB" dirty="0"/>
          </a:p>
        </p:txBody>
      </p:sp>
      <p:sp>
        <p:nvSpPr>
          <p:cNvPr id="16" name="TextBox 15"/>
          <p:cNvSpPr txBox="1"/>
          <p:nvPr/>
        </p:nvSpPr>
        <p:spPr>
          <a:xfrm>
            <a:off x="6660859" y="4044353"/>
            <a:ext cx="4983060" cy="2585323"/>
          </a:xfrm>
          <a:prstGeom prst="rect">
            <a:avLst/>
          </a:prstGeom>
          <a:noFill/>
        </p:spPr>
        <p:txBody>
          <a:bodyPr wrap="square" rtlCol="0">
            <a:spAutoFit/>
          </a:bodyPr>
          <a:lstStyle/>
          <a:p>
            <a:r>
              <a:rPr lang="en-GB" b="1" dirty="0" smtClean="0"/>
              <a:t>In recovery from </a:t>
            </a:r>
            <a:r>
              <a:rPr lang="en-GB" b="1" dirty="0" smtClean="0"/>
              <a:t>input </a:t>
            </a:r>
            <a:r>
              <a:rPr lang="en-GB" b="1" dirty="0" smtClean="0"/>
              <a:t>mode:</a:t>
            </a:r>
            <a:r>
              <a:rPr lang="en-GB" dirty="0" smtClean="0"/>
              <a:t/>
            </a:r>
            <a:br>
              <a:rPr lang="en-GB" dirty="0" smtClean="0"/>
            </a:br>
            <a:r>
              <a:rPr lang="en-GB" dirty="0" smtClean="0"/>
              <a:t>During </a:t>
            </a:r>
            <a:r>
              <a:rPr lang="en-GB" dirty="0"/>
              <a:t>R</a:t>
            </a:r>
            <a:r>
              <a:rPr lang="en-GB" dirty="0" smtClean="0"/>
              <a:t>ecovery phase the input queues are played  back into the </a:t>
            </a:r>
            <a:r>
              <a:rPr lang="en-GB" dirty="0" smtClean="0"/>
              <a:t>microservice to match the messages committed in the output (1 and 2).  In this scenario, before </a:t>
            </a:r>
            <a:r>
              <a:rPr lang="en-GB" dirty="0" smtClean="0"/>
              <a:t>the service moves into the Active phase messages 3 and 4 appear on the input queues. If </a:t>
            </a:r>
            <a:r>
              <a:rPr lang="en-GB" dirty="0" err="1" smtClean="0"/>
              <a:t>resumeAtEnd</a:t>
            </a:r>
            <a:r>
              <a:rPr lang="en-GB" dirty="0" smtClean="0"/>
              <a:t>() is set then these will be ignored and inputs will start processing from messages 5 and 6.   </a:t>
            </a:r>
            <a:br>
              <a:rPr lang="en-GB" dirty="0" smtClean="0"/>
            </a:br>
            <a:r>
              <a:rPr lang="en-GB" dirty="0" smtClean="0"/>
              <a:t>(The same will be true if recovering from output.)</a:t>
            </a:r>
            <a:endParaRPr lang="en-GB" dirty="0"/>
          </a:p>
        </p:txBody>
      </p:sp>
      <p:sp>
        <p:nvSpPr>
          <p:cNvPr id="17" name="Right Arrow 16"/>
          <p:cNvSpPr/>
          <p:nvPr/>
        </p:nvSpPr>
        <p:spPr>
          <a:xfrm>
            <a:off x="453005" y="4409557"/>
            <a:ext cx="2172748" cy="45745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cxnSp>
        <p:nvCxnSpPr>
          <p:cNvPr id="7" name="Straight Connector 6"/>
          <p:cNvCxnSpPr/>
          <p:nvPr/>
        </p:nvCxnSpPr>
        <p:spPr>
          <a:xfrm>
            <a:off x="1627464" y="4949505"/>
            <a:ext cx="0" cy="1736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2737" y="5958232"/>
            <a:ext cx="1424727" cy="646331"/>
          </a:xfrm>
          <a:prstGeom prst="rect">
            <a:avLst/>
          </a:prstGeom>
          <a:noFill/>
        </p:spPr>
        <p:txBody>
          <a:bodyPr wrap="square" rtlCol="0">
            <a:spAutoFit/>
          </a:bodyPr>
          <a:lstStyle/>
          <a:p>
            <a:r>
              <a:rPr lang="en-GB" dirty="0" smtClean="0"/>
              <a:t>Before Active</a:t>
            </a:r>
            <a:r>
              <a:rPr lang="en-GB" dirty="0" smtClean="0"/>
              <a:t> </a:t>
            </a:r>
            <a:r>
              <a:rPr lang="en-GB" dirty="0" smtClean="0"/>
              <a:t>Phase</a:t>
            </a:r>
            <a:endParaRPr lang="en-GB" dirty="0"/>
          </a:p>
        </p:txBody>
      </p:sp>
      <p:sp>
        <p:nvSpPr>
          <p:cNvPr id="19" name="TextBox 18"/>
          <p:cNvSpPr txBox="1"/>
          <p:nvPr/>
        </p:nvSpPr>
        <p:spPr>
          <a:xfrm>
            <a:off x="1645642" y="5959630"/>
            <a:ext cx="1090568" cy="646331"/>
          </a:xfrm>
          <a:prstGeom prst="rect">
            <a:avLst/>
          </a:prstGeom>
          <a:noFill/>
        </p:spPr>
        <p:txBody>
          <a:bodyPr wrap="square" rtlCol="0">
            <a:spAutoFit/>
          </a:bodyPr>
          <a:lstStyle/>
          <a:p>
            <a:r>
              <a:rPr lang="en-GB" dirty="0" smtClean="0"/>
              <a:t>Active Phase</a:t>
            </a:r>
            <a:endParaRPr lang="en-GB" dirty="0"/>
          </a:p>
        </p:txBody>
      </p:sp>
    </p:spTree>
    <p:extLst>
      <p:ext uri="{BB962C8B-B14F-4D97-AF65-F5344CB8AC3E}">
        <p14:creationId xmlns:p14="http://schemas.microsoft.com/office/powerpoint/2010/main" val="168924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Consuming Recovered Messages</a:t>
            </a:r>
            <a:endParaRPr lang="en-GB" dirty="0"/>
          </a:p>
        </p:txBody>
      </p:sp>
      <p:sp>
        <p:nvSpPr>
          <p:cNvPr id="3" name="Content Placeholder 2"/>
          <p:cNvSpPr>
            <a:spLocks noGrp="1"/>
          </p:cNvSpPr>
          <p:nvPr>
            <p:ph idx="1"/>
          </p:nvPr>
        </p:nvSpPr>
        <p:spPr/>
        <p:txBody>
          <a:bodyPr/>
          <a:lstStyle/>
          <a:p>
            <a:r>
              <a:rPr lang="en-GB" dirty="0" smtClean="0"/>
              <a:t>By default recovered messages will be processed the same way as normal input messages using the same interface implementations. </a:t>
            </a:r>
          </a:p>
          <a:p>
            <a:r>
              <a:rPr lang="en-GB" dirty="0" smtClean="0"/>
              <a:t>This is not always desirable and for this reason the </a:t>
            </a:r>
            <a:r>
              <a:rPr lang="en-GB" dirty="0" err="1" smtClean="0"/>
              <a:t>ServiceBuilder</a:t>
            </a:r>
            <a:r>
              <a:rPr lang="en-GB" dirty="0" smtClean="0"/>
              <a:t> provides a method called </a:t>
            </a:r>
            <a:r>
              <a:rPr lang="en-GB" b="1" dirty="0" err="1" smtClean="0">
                <a:solidFill>
                  <a:srgbClr val="FF0000"/>
                </a:solidFill>
                <a:latin typeface="Courier New" panose="02070309020205020404" pitchFamily="49" charset="0"/>
                <a:cs typeface="Courier New" panose="02070309020205020404" pitchFamily="49" charset="0"/>
              </a:rPr>
              <a:t>consumeOldMessagesWith</a:t>
            </a:r>
            <a:r>
              <a:rPr lang="en-GB" b="1" dirty="0" smtClean="0">
                <a:solidFill>
                  <a:srgbClr val="FF0000"/>
                </a:solidFill>
                <a:latin typeface="Courier New" panose="02070309020205020404" pitchFamily="49" charset="0"/>
                <a:cs typeface="Courier New" panose="02070309020205020404" pitchFamily="49" charset="0"/>
              </a:rPr>
              <a:t>() </a:t>
            </a:r>
            <a:r>
              <a:rPr lang="en-GB" dirty="0" smtClean="0"/>
              <a:t>which allows recovered messages to be processed using a different code path.</a:t>
            </a:r>
          </a:p>
          <a:p>
            <a:r>
              <a:rPr lang="en-GB" dirty="0" smtClean="0"/>
              <a:t>If using </a:t>
            </a:r>
            <a:r>
              <a:rPr lang="en-GB" dirty="0" err="1" smtClean="0"/>
              <a:t>recoverFromOutput</a:t>
            </a:r>
            <a:r>
              <a:rPr lang="en-GB" dirty="0" smtClean="0"/>
              <a:t>() it is almost certain that it will need to be paired with </a:t>
            </a:r>
            <a:r>
              <a:rPr lang="en-GB" b="1" dirty="0" err="1">
                <a:solidFill>
                  <a:srgbClr val="FF0000"/>
                </a:solidFill>
                <a:latin typeface="Courier New" panose="02070309020205020404" pitchFamily="49" charset="0"/>
                <a:cs typeface="Courier New" panose="02070309020205020404" pitchFamily="49" charset="0"/>
              </a:rPr>
              <a:t>consumeOldMessagesWith</a:t>
            </a:r>
            <a:r>
              <a:rPr lang="en-GB" b="1" dirty="0">
                <a:solidFill>
                  <a:srgbClr val="FF0000"/>
                </a:solidFill>
                <a:latin typeface="Courier New" panose="02070309020205020404" pitchFamily="49" charset="0"/>
                <a:cs typeface="Courier New" panose="02070309020205020404" pitchFamily="49" charset="0"/>
              </a:rPr>
              <a:t>()</a:t>
            </a:r>
            <a:r>
              <a:rPr lang="en-GB" dirty="0" smtClean="0"/>
              <a:t>.</a:t>
            </a:r>
            <a:endParaRPr lang="en-GB" dirty="0"/>
          </a:p>
        </p:txBody>
      </p:sp>
    </p:spTree>
    <p:extLst>
      <p:ext uri="{BB962C8B-B14F-4D97-AF65-F5344CB8AC3E}">
        <p14:creationId xmlns:p14="http://schemas.microsoft.com/office/powerpoint/2010/main" val="7498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Gap detection</a:t>
            </a:r>
            <a:endParaRPr lang="en-GB" dirty="0"/>
          </a:p>
        </p:txBody>
      </p:sp>
      <p:sp>
        <p:nvSpPr>
          <p:cNvPr id="3" name="Content Placeholder 2"/>
          <p:cNvSpPr>
            <a:spLocks noGrp="1"/>
          </p:cNvSpPr>
          <p:nvPr>
            <p:ph idx="1"/>
          </p:nvPr>
        </p:nvSpPr>
        <p:spPr>
          <a:xfrm>
            <a:off x="838200" y="1825625"/>
            <a:ext cx="10515600" cy="1412525"/>
          </a:xfrm>
        </p:spPr>
        <p:txBody>
          <a:bodyPr>
            <a:normAutofit/>
          </a:bodyPr>
          <a:lstStyle/>
          <a:p>
            <a:r>
              <a:rPr lang="en-GB" sz="2000" dirty="0" smtClean="0"/>
              <a:t>In normal circumstances every input message has a corresponding output message written on the same thread.</a:t>
            </a:r>
          </a:p>
          <a:p>
            <a:r>
              <a:rPr lang="en-GB" sz="2000" dirty="0" smtClean="0"/>
              <a:t>However sometime the microservice will want to perform some asynchronous processing and will therefore only want to commit the event when the result is fully performed.</a:t>
            </a:r>
          </a:p>
        </p:txBody>
      </p:sp>
      <p:sp>
        <p:nvSpPr>
          <p:cNvPr id="4" name="Rectangle 3"/>
          <p:cNvSpPr/>
          <p:nvPr/>
        </p:nvSpPr>
        <p:spPr>
          <a:xfrm>
            <a:off x="4060272" y="4169328"/>
            <a:ext cx="2114025" cy="2114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2122415" y="4362275"/>
            <a:ext cx="1937857"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174297" y="4488110"/>
            <a:ext cx="662731" cy="8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853806" y="3909270"/>
            <a:ext cx="0" cy="587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877424" y="3892492"/>
            <a:ext cx="39596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877424" y="3909270"/>
            <a:ext cx="8390" cy="1317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 idx="1"/>
          </p:cNvCxnSpPr>
          <p:nvPr/>
        </p:nvCxnSpPr>
        <p:spPr>
          <a:xfrm>
            <a:off x="2877424" y="5226341"/>
            <a:ext cx="118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22414" y="4785919"/>
            <a:ext cx="1937857" cy="8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91342" y="4160939"/>
            <a:ext cx="809540" cy="276999"/>
          </a:xfrm>
          <a:prstGeom prst="rect">
            <a:avLst/>
          </a:prstGeom>
          <a:noFill/>
        </p:spPr>
        <p:txBody>
          <a:bodyPr wrap="square" rtlCol="0">
            <a:spAutoFit/>
          </a:bodyPr>
          <a:lstStyle/>
          <a:p>
            <a:r>
              <a:rPr lang="en-GB" sz="1200" dirty="0" smtClean="0"/>
              <a:t>Event A</a:t>
            </a:r>
            <a:endParaRPr lang="en-GB" sz="1200" dirty="0"/>
          </a:p>
        </p:txBody>
      </p:sp>
      <p:sp>
        <p:nvSpPr>
          <p:cNvPr id="29" name="TextBox 28"/>
          <p:cNvSpPr txBox="1"/>
          <p:nvPr/>
        </p:nvSpPr>
        <p:spPr>
          <a:xfrm>
            <a:off x="6851012" y="3809999"/>
            <a:ext cx="1663814" cy="646331"/>
          </a:xfrm>
          <a:prstGeom prst="rect">
            <a:avLst/>
          </a:prstGeom>
          <a:noFill/>
        </p:spPr>
        <p:txBody>
          <a:bodyPr wrap="square" rtlCol="0">
            <a:spAutoFit/>
          </a:bodyPr>
          <a:lstStyle/>
          <a:p>
            <a:r>
              <a:rPr lang="en-GB" sz="1200" dirty="0" smtClean="0">
                <a:solidFill>
                  <a:schemeClr val="accent1"/>
                </a:solidFill>
              </a:rPr>
              <a:t>Event A goes off to be processed asynchronously </a:t>
            </a:r>
            <a:endParaRPr lang="en-GB" sz="1200" dirty="0">
              <a:solidFill>
                <a:schemeClr val="accent1"/>
              </a:solidFill>
            </a:endParaRPr>
          </a:p>
        </p:txBody>
      </p:sp>
      <p:sp>
        <p:nvSpPr>
          <p:cNvPr id="30" name="TextBox 29"/>
          <p:cNvSpPr txBox="1"/>
          <p:nvPr/>
        </p:nvSpPr>
        <p:spPr>
          <a:xfrm>
            <a:off x="3084351" y="4573398"/>
            <a:ext cx="809540" cy="276999"/>
          </a:xfrm>
          <a:prstGeom prst="rect">
            <a:avLst/>
          </a:prstGeom>
          <a:noFill/>
        </p:spPr>
        <p:txBody>
          <a:bodyPr wrap="square" rtlCol="0">
            <a:spAutoFit/>
          </a:bodyPr>
          <a:lstStyle/>
          <a:p>
            <a:r>
              <a:rPr lang="en-GB" sz="1200" dirty="0" smtClean="0"/>
              <a:t>Event B</a:t>
            </a:r>
            <a:endParaRPr lang="en-GB" sz="1200" dirty="0"/>
          </a:p>
        </p:txBody>
      </p:sp>
      <p:cxnSp>
        <p:nvCxnSpPr>
          <p:cNvPr id="31" name="Straight Connector 30"/>
          <p:cNvCxnSpPr/>
          <p:nvPr/>
        </p:nvCxnSpPr>
        <p:spPr>
          <a:xfrm flipV="1">
            <a:off x="6174297" y="4858625"/>
            <a:ext cx="504738" cy="153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679035" y="3759667"/>
            <a:ext cx="16778" cy="10989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719431" y="3742888"/>
            <a:ext cx="39596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719431" y="3759666"/>
            <a:ext cx="8390" cy="1317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19431" y="5076737"/>
            <a:ext cx="13408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4296" y="4532851"/>
            <a:ext cx="1663814" cy="830997"/>
          </a:xfrm>
          <a:prstGeom prst="rect">
            <a:avLst/>
          </a:prstGeom>
          <a:noFill/>
        </p:spPr>
        <p:txBody>
          <a:bodyPr wrap="square" rtlCol="0">
            <a:spAutoFit/>
          </a:bodyPr>
          <a:lstStyle/>
          <a:p>
            <a:r>
              <a:rPr lang="en-GB" sz="1200" dirty="0" smtClean="0">
                <a:solidFill>
                  <a:srgbClr val="FF0000"/>
                </a:solidFill>
              </a:rPr>
              <a:t>Event B goes off to be processed asynchronously and returns before EventA</a:t>
            </a:r>
            <a:endParaRPr lang="en-GB" sz="1200" dirty="0">
              <a:solidFill>
                <a:srgbClr val="FF0000"/>
              </a:solidFill>
            </a:endParaRPr>
          </a:p>
        </p:txBody>
      </p:sp>
      <p:sp>
        <p:nvSpPr>
          <p:cNvPr id="40" name="TextBox 39"/>
          <p:cNvSpPr txBox="1"/>
          <p:nvPr/>
        </p:nvSpPr>
        <p:spPr>
          <a:xfrm>
            <a:off x="8670025" y="3348605"/>
            <a:ext cx="3192008" cy="2893100"/>
          </a:xfrm>
          <a:prstGeom prst="rect">
            <a:avLst/>
          </a:prstGeom>
          <a:noFill/>
        </p:spPr>
        <p:txBody>
          <a:bodyPr wrap="square" rtlCol="0">
            <a:spAutoFit/>
          </a:bodyPr>
          <a:lstStyle/>
          <a:p>
            <a:r>
              <a:rPr lang="en-GB" sz="1400" dirty="0" smtClean="0"/>
              <a:t>In this scenario EventA comes in followed by EventB. When EventA is initially processed, </a:t>
            </a:r>
            <a:r>
              <a:rPr lang="en-GB" sz="1400" dirty="0" err="1" smtClean="0"/>
              <a:t>deferCommit</a:t>
            </a:r>
            <a:r>
              <a:rPr lang="en-GB" sz="1400" dirty="0" smtClean="0"/>
              <a:t> is set and it is sent off for asynchronous processing. The same happens to EventB. EventB returns from its processing first at which point commit() is called on the </a:t>
            </a:r>
            <a:r>
              <a:rPr lang="en-GB" sz="1400" dirty="0" err="1" smtClean="0"/>
              <a:t>PendingCommit</a:t>
            </a:r>
            <a:r>
              <a:rPr lang="en-GB" sz="1400" dirty="0" smtClean="0"/>
              <a:t>.  The same then happens to EventA. </a:t>
            </a:r>
            <a:endParaRPr lang="en-GB" sz="1400" dirty="0"/>
          </a:p>
          <a:p>
            <a:r>
              <a:rPr lang="en-GB" sz="1400" dirty="0" smtClean="0"/>
              <a:t>In terms of recovery the output queue is built up in terms of the commits. Any messages without a corresponding commit will be deemed unproceesed.</a:t>
            </a:r>
            <a:endParaRPr lang="en-GB" sz="1400" dirty="0"/>
          </a:p>
        </p:txBody>
      </p:sp>
    </p:spTree>
    <p:extLst>
      <p:ext uri="{BB962C8B-B14F-4D97-AF65-F5344CB8AC3E}">
        <p14:creationId xmlns:p14="http://schemas.microsoft.com/office/powerpoint/2010/main" val="225096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FizzBuzz</a:t>
            </a:r>
            <a:r>
              <a:rPr lang="en-GB" dirty="0" smtClean="0"/>
              <a:t> example application</a:t>
            </a:r>
            <a:endParaRPr lang="en-GB" dirty="0"/>
          </a:p>
        </p:txBody>
      </p:sp>
      <p:sp>
        <p:nvSpPr>
          <p:cNvPr id="3" name="Rectangle 2"/>
          <p:cNvSpPr/>
          <p:nvPr/>
        </p:nvSpPr>
        <p:spPr>
          <a:xfrm>
            <a:off x="1065402"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CounterService</a:t>
            </a:r>
            <a:r>
              <a:rPr lang="en-GB" dirty="0" smtClean="0"/>
              <a:t> </a:t>
            </a:r>
            <a:r>
              <a:rPr lang="en-GB" dirty="0"/>
              <a:t>writes a </a:t>
            </a:r>
            <a:r>
              <a:rPr lang="en-GB" dirty="0" smtClean="0"/>
              <a:t>Counter </a:t>
            </a:r>
            <a:r>
              <a:rPr lang="en-GB" dirty="0"/>
              <a:t>message </a:t>
            </a:r>
          </a:p>
        </p:txBody>
      </p:sp>
      <p:sp>
        <p:nvSpPr>
          <p:cNvPr id="4" name="Rectangle 3"/>
          <p:cNvSpPr/>
          <p:nvPr/>
        </p:nvSpPr>
        <p:spPr>
          <a:xfrm>
            <a:off x="4162337"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FizzBuzz</a:t>
            </a:r>
            <a:r>
              <a:rPr lang="en-GB" dirty="0" smtClean="0"/>
              <a:t> Microservice reads the Counter message and writes a </a:t>
            </a:r>
            <a:r>
              <a:rPr lang="en-GB" dirty="0" err="1" smtClean="0"/>
              <a:t>HelloWorldReply</a:t>
            </a:r>
            <a:r>
              <a:rPr lang="en-GB" dirty="0" smtClean="0"/>
              <a:t> message </a:t>
            </a:r>
            <a:endParaRPr lang="en-GB" dirty="0"/>
          </a:p>
        </p:txBody>
      </p:sp>
      <p:sp>
        <p:nvSpPr>
          <p:cNvPr id="5" name="Rectangle 4"/>
          <p:cNvSpPr/>
          <p:nvPr/>
        </p:nvSpPr>
        <p:spPr>
          <a:xfrm>
            <a:off x="7259272"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SinkMicroservice</a:t>
            </a:r>
            <a:r>
              <a:rPr lang="en-GB" dirty="0" smtClean="0"/>
              <a:t> reads the </a:t>
            </a:r>
            <a:r>
              <a:rPr lang="en-GB" dirty="0" err="1" smtClean="0"/>
              <a:t>HelloWorldReply</a:t>
            </a:r>
            <a:r>
              <a:rPr lang="en-GB" dirty="0" smtClean="0"/>
              <a:t> message and write a confirmation to </a:t>
            </a:r>
            <a:r>
              <a:rPr lang="en-GB" dirty="0" err="1" smtClean="0"/>
              <a:t>sdout</a:t>
            </a:r>
            <a:r>
              <a:rPr lang="en-GB" dirty="0" smtClean="0"/>
              <a:t> </a:t>
            </a:r>
            <a:endParaRPr lang="en-GB" dirty="0"/>
          </a:p>
        </p:txBody>
      </p:sp>
      <p:sp>
        <p:nvSpPr>
          <p:cNvPr id="6" name="Right Arrow 5"/>
          <p:cNvSpPr/>
          <p:nvPr/>
        </p:nvSpPr>
        <p:spPr>
          <a:xfrm>
            <a:off x="3682767" y="3598877"/>
            <a:ext cx="479570"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6779702" y="3598877"/>
            <a:ext cx="479570"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29761" y="5201174"/>
            <a:ext cx="4420999" cy="646331"/>
          </a:xfrm>
          <a:prstGeom prst="rect">
            <a:avLst/>
          </a:prstGeom>
          <a:noFill/>
        </p:spPr>
        <p:txBody>
          <a:bodyPr wrap="square" rtlCol="0">
            <a:spAutoFit/>
          </a:bodyPr>
          <a:lstStyle/>
          <a:p>
            <a:pPr algn="ctr"/>
            <a:r>
              <a:rPr lang="en-GB" dirty="0" smtClean="0"/>
              <a:t>Three microservices collaborating to produce a HelloWorld message.</a:t>
            </a:r>
            <a:endParaRPr lang="en-GB" dirty="0"/>
          </a:p>
        </p:txBody>
      </p:sp>
    </p:spTree>
    <p:extLst>
      <p:ext uri="{BB962C8B-B14F-4D97-AF65-F5344CB8AC3E}">
        <p14:creationId xmlns:p14="http://schemas.microsoft.com/office/powerpoint/2010/main" val="230466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err="1" smtClean="0"/>
              <a:t>FizzBuzz</a:t>
            </a:r>
            <a:r>
              <a:rPr lang="en-GB" dirty="0" smtClean="0"/>
              <a:t> - </a:t>
            </a:r>
            <a:r>
              <a:rPr lang="en-GB" dirty="0" err="1" smtClean="0"/>
              <a:t>CounterService</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sz="2000" dirty="0" smtClean="0"/>
              <a:t>A service to generate numbers and write them into the Counter shared memory queue.</a:t>
            </a:r>
          </a:p>
          <a:p>
            <a:pPr marL="0" indent="0">
              <a:buNone/>
            </a:pPr>
            <a:r>
              <a:rPr lang="en-GB" sz="2000" dirty="0" smtClean="0"/>
              <a:t>It is set to </a:t>
            </a:r>
            <a:r>
              <a:rPr lang="en-GB" sz="2000" b="1" dirty="0" err="1" smtClean="0">
                <a:latin typeface="Courier New" panose="02070309020205020404" pitchFamily="49" charset="0"/>
                <a:cs typeface="Courier New" panose="02070309020205020404" pitchFamily="49" charset="0"/>
              </a:rPr>
              <a:t>recoverFromOutput</a:t>
            </a:r>
            <a:r>
              <a:rPr lang="en-GB" sz="2000" b="1" dirty="0" smtClean="0">
                <a:latin typeface="Courier New" panose="02070309020205020404" pitchFamily="49" charset="0"/>
                <a:cs typeface="Courier New" panose="02070309020205020404" pitchFamily="49" charset="0"/>
              </a:rPr>
              <a:t>()</a:t>
            </a:r>
            <a:r>
              <a:rPr lang="en-GB" sz="2000" dirty="0" smtClean="0">
                <a:latin typeface="Courier New" panose="02070309020205020404" pitchFamily="49" charset="0"/>
                <a:cs typeface="Courier New" panose="02070309020205020404" pitchFamily="49" charset="0"/>
              </a:rPr>
              <a:t> </a:t>
            </a:r>
            <a:r>
              <a:rPr lang="en-GB" sz="2000" dirty="0" smtClean="0"/>
              <a:t>and uses </a:t>
            </a:r>
            <a:r>
              <a:rPr lang="en-GB" sz="2000" b="1" dirty="0" err="1" smtClean="0">
                <a:latin typeface="Courier New" panose="02070309020205020404" pitchFamily="49" charset="0"/>
                <a:cs typeface="Courier New" panose="02070309020205020404" pitchFamily="49" charset="0"/>
              </a:rPr>
              <a:t>consumeOldMessagesWith</a:t>
            </a:r>
            <a:r>
              <a:rPr lang="en-GB" sz="2000" b="1" dirty="0" smtClean="0">
                <a:latin typeface="Courier New" panose="02070309020205020404" pitchFamily="49" charset="0"/>
                <a:cs typeface="Courier New" panose="02070309020205020404" pitchFamily="49" charset="0"/>
              </a:rPr>
              <a:t>()</a:t>
            </a:r>
            <a:r>
              <a:rPr lang="en-GB" sz="2000" dirty="0">
                <a:latin typeface="Courier New" panose="02070309020205020404" pitchFamily="49" charset="0"/>
                <a:cs typeface="Courier New" panose="02070309020205020404" pitchFamily="49" charset="0"/>
              </a:rPr>
              <a:t> </a:t>
            </a:r>
            <a:r>
              <a:rPr lang="en-GB" sz="2000" dirty="0" smtClean="0">
                <a:cs typeface="Courier New" panose="02070309020205020404" pitchFamily="49" charset="0"/>
              </a:rPr>
              <a:t>where it just prints the </a:t>
            </a:r>
            <a:r>
              <a:rPr lang="en-GB" sz="2000" dirty="0" smtClean="0">
                <a:cs typeface="Courier New" panose="02070309020205020404" pitchFamily="49" charset="0"/>
              </a:rPr>
              <a:t>recovered </a:t>
            </a:r>
            <a:r>
              <a:rPr lang="en-GB" sz="2000" dirty="0" smtClean="0">
                <a:cs typeface="Courier New" panose="02070309020205020404" pitchFamily="49" charset="0"/>
              </a:rPr>
              <a:t>messages to </a:t>
            </a:r>
            <a:r>
              <a:rPr lang="en-GB" sz="2000" dirty="0" err="1" smtClean="0">
                <a:cs typeface="Courier New" panose="02070309020205020404" pitchFamily="49" charset="0"/>
              </a:rPr>
              <a:t>stdout</a:t>
            </a:r>
            <a:r>
              <a:rPr lang="en-GB" sz="2000" dirty="0" smtClean="0">
                <a:cs typeface="Courier New" panose="02070309020205020404" pitchFamily="49" charset="0"/>
              </a:rPr>
              <a:t>.</a:t>
            </a:r>
          </a:p>
          <a:p>
            <a:pPr marL="0" indent="0">
              <a:buNone/>
            </a:pPr>
            <a:endParaRPr lang="en-GB" dirty="0"/>
          </a:p>
          <a:p>
            <a:pPr marL="0" indent="0">
              <a:buNone/>
            </a:pPr>
            <a:endParaRPr lang="en-GB" dirty="0" smtClean="0"/>
          </a:p>
        </p:txBody>
      </p:sp>
      <p:sp>
        <p:nvSpPr>
          <p:cNvPr id="6" name="Rectangle 5"/>
          <p:cNvSpPr/>
          <p:nvPr/>
        </p:nvSpPr>
        <p:spPr>
          <a:xfrm>
            <a:off x="5276677" y="403510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pPr algn="r"/>
            <a:r>
              <a:rPr lang="en-GB" dirty="0" smtClean="0"/>
              <a:t>next()</a:t>
            </a:r>
            <a:endParaRPr lang="en-GB" dirty="0"/>
          </a:p>
          <a:p>
            <a:endParaRPr lang="en-GB" dirty="0" smtClean="0"/>
          </a:p>
          <a:p>
            <a:pPr algn="r"/>
            <a:r>
              <a:rPr lang="en-GB" dirty="0" err="1" smtClean="0"/>
              <a:t>CounterService</a:t>
            </a:r>
            <a:endParaRPr lang="en-GB" dirty="0"/>
          </a:p>
        </p:txBody>
      </p:sp>
      <p:sp>
        <p:nvSpPr>
          <p:cNvPr id="7" name="U-Turn Arrow 6"/>
          <p:cNvSpPr/>
          <p:nvPr/>
        </p:nvSpPr>
        <p:spPr>
          <a:xfrm>
            <a:off x="3338820" y="3389152"/>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Left Arrow 7"/>
          <p:cNvSpPr/>
          <p:nvPr/>
        </p:nvSpPr>
        <p:spPr>
          <a:xfrm>
            <a:off x="3833770" y="4160940"/>
            <a:ext cx="1635852"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Timer: call back every second</a:t>
            </a:r>
            <a:endParaRPr lang="en-GB" sz="1200" dirty="0"/>
          </a:p>
        </p:txBody>
      </p:sp>
      <p:sp>
        <p:nvSpPr>
          <p:cNvPr id="9" name="Right Arrow 8"/>
          <p:cNvSpPr/>
          <p:nvPr/>
        </p:nvSpPr>
        <p:spPr>
          <a:xfrm>
            <a:off x="7969544" y="4911501"/>
            <a:ext cx="1644242"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a:t>
            </a:r>
            <a:endParaRPr lang="en-GB" dirty="0"/>
          </a:p>
        </p:txBody>
      </p:sp>
      <p:sp>
        <p:nvSpPr>
          <p:cNvPr id="10" name="Right Arrow 9"/>
          <p:cNvSpPr/>
          <p:nvPr/>
        </p:nvSpPr>
        <p:spPr>
          <a:xfrm>
            <a:off x="1694578" y="3911241"/>
            <a:ext cx="1644242" cy="49939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a:t>
            </a:r>
            <a:endParaRPr lang="en-GB" dirty="0"/>
          </a:p>
        </p:txBody>
      </p:sp>
    </p:spTree>
    <p:extLst>
      <p:ext uri="{BB962C8B-B14F-4D97-AF65-F5344CB8AC3E}">
        <p14:creationId xmlns:p14="http://schemas.microsoft.com/office/powerpoint/2010/main" val="33869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err="1" smtClean="0"/>
              <a:t>FizzBuzz</a:t>
            </a:r>
            <a:r>
              <a:rPr lang="en-GB" dirty="0" smtClean="0"/>
              <a:t> - </a:t>
            </a:r>
            <a:r>
              <a:rPr lang="en-GB" dirty="0" err="1" smtClean="0"/>
              <a:t>FizzBuzzService</a:t>
            </a:r>
            <a:endParaRPr lang="en-GB" sz="2000" i="1" dirty="0"/>
          </a:p>
        </p:txBody>
      </p:sp>
      <p:sp>
        <p:nvSpPr>
          <p:cNvPr id="5" name="Content Placeholder 4"/>
          <p:cNvSpPr>
            <a:spLocks noGrp="1"/>
          </p:cNvSpPr>
          <p:nvPr>
            <p:ph sz="half" idx="1"/>
          </p:nvPr>
        </p:nvSpPr>
        <p:spPr>
          <a:xfrm>
            <a:off x="838199" y="1825624"/>
            <a:ext cx="10906388" cy="1155261"/>
          </a:xfrm>
        </p:spPr>
        <p:txBody>
          <a:bodyPr>
            <a:normAutofit lnSpcReduction="10000"/>
          </a:bodyPr>
          <a:lstStyle/>
          <a:p>
            <a:pPr marL="0" indent="0">
              <a:buNone/>
            </a:pPr>
            <a:r>
              <a:rPr lang="en-GB" sz="2000" dirty="0" smtClean="0"/>
              <a:t>A service that reads from the Counter queue and writes to the </a:t>
            </a:r>
            <a:r>
              <a:rPr lang="en-GB" sz="2000" dirty="0" err="1" smtClean="0"/>
              <a:t>FizzBuzzResponse</a:t>
            </a:r>
            <a:r>
              <a:rPr lang="en-GB" sz="2000" dirty="0" smtClean="0"/>
              <a:t> queue.  </a:t>
            </a:r>
            <a:br>
              <a:rPr lang="en-GB" sz="2000" dirty="0" smtClean="0"/>
            </a:br>
            <a:r>
              <a:rPr lang="en-GB" sz="2000" dirty="0" smtClean="0"/>
              <a:t>Recovery set to </a:t>
            </a:r>
            <a:r>
              <a:rPr lang="en-GB" sz="2000" b="1" dirty="0" err="1" smtClean="0">
                <a:latin typeface="Courier New" panose="02070309020205020404" pitchFamily="49" charset="0"/>
                <a:cs typeface="Courier New" panose="02070309020205020404" pitchFamily="49" charset="0"/>
              </a:rPr>
              <a:t>skipProcessedMessages</a:t>
            </a:r>
            <a:r>
              <a:rPr lang="en-GB" sz="2000" b="1" dirty="0" smtClean="0">
                <a:latin typeface="Courier New" panose="02070309020205020404" pitchFamily="49" charset="0"/>
                <a:cs typeface="Courier New" panose="02070309020205020404" pitchFamily="49" charset="0"/>
              </a:rPr>
              <a:t>(). </a:t>
            </a:r>
            <a:r>
              <a:rPr lang="en-GB" sz="2000" dirty="0" smtClean="0">
                <a:cs typeface="Courier New" panose="02070309020205020404" pitchFamily="49" charset="0"/>
              </a:rPr>
              <a:t>This will skip all inputs that have already been processed (and are thus referenced in the output queue).  If there are any inputs that have not been processed these will be processed in the normal way when the process becomes Active. </a:t>
            </a:r>
          </a:p>
          <a:p>
            <a:pPr marL="0" indent="0">
              <a:buNone/>
            </a:pPr>
            <a:endParaRPr lang="en-GB" dirty="0"/>
          </a:p>
          <a:p>
            <a:pPr marL="0" indent="0">
              <a:buNone/>
            </a:pPr>
            <a:endParaRPr lang="en-GB" dirty="0" smtClean="0"/>
          </a:p>
        </p:txBody>
      </p:sp>
      <p:sp>
        <p:nvSpPr>
          <p:cNvPr id="6" name="Rectangle 5"/>
          <p:cNvSpPr/>
          <p:nvPr/>
        </p:nvSpPr>
        <p:spPr>
          <a:xfrm>
            <a:off x="5276677" y="4538446"/>
            <a:ext cx="2617365" cy="192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r>
              <a:rPr lang="en-GB" dirty="0" smtClean="0"/>
              <a:t>next(Counter)           say()</a:t>
            </a:r>
            <a:endParaRPr lang="en-GB" dirty="0"/>
          </a:p>
          <a:p>
            <a:endParaRPr lang="en-GB" dirty="0" smtClean="0"/>
          </a:p>
          <a:p>
            <a:pPr algn="r"/>
            <a:r>
              <a:rPr lang="en-GB" dirty="0" err="1" smtClean="0"/>
              <a:t>FizzBuzzService</a:t>
            </a:r>
            <a:endParaRPr lang="en-GB" dirty="0"/>
          </a:p>
        </p:txBody>
      </p:sp>
      <p:sp>
        <p:nvSpPr>
          <p:cNvPr id="7" name="U-Turn Arrow 6"/>
          <p:cNvSpPr/>
          <p:nvPr/>
        </p:nvSpPr>
        <p:spPr>
          <a:xfrm>
            <a:off x="3338820" y="3489820"/>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ight Arrow 8"/>
          <p:cNvSpPr/>
          <p:nvPr/>
        </p:nvSpPr>
        <p:spPr>
          <a:xfrm>
            <a:off x="1778468" y="5179949"/>
            <a:ext cx="1644242"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a:t>
            </a:r>
            <a:endParaRPr lang="en-GB" dirty="0"/>
          </a:p>
        </p:txBody>
      </p:sp>
      <p:sp>
        <p:nvSpPr>
          <p:cNvPr id="10" name="Right Arrow 9"/>
          <p:cNvSpPr/>
          <p:nvPr/>
        </p:nvSpPr>
        <p:spPr>
          <a:xfrm>
            <a:off x="7861188" y="5289006"/>
            <a:ext cx="2096544"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FizzBuzzResponse</a:t>
            </a:r>
            <a:endParaRPr lang="en-GB" dirty="0"/>
          </a:p>
        </p:txBody>
      </p:sp>
      <p:sp>
        <p:nvSpPr>
          <p:cNvPr id="8" name="Right Arrow 7"/>
          <p:cNvSpPr/>
          <p:nvPr/>
        </p:nvSpPr>
        <p:spPr>
          <a:xfrm>
            <a:off x="1268832" y="4082388"/>
            <a:ext cx="2096544" cy="49939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FizzBuzzResponse</a:t>
            </a:r>
            <a:endParaRPr lang="en-GB" dirty="0"/>
          </a:p>
        </p:txBody>
      </p:sp>
    </p:spTree>
    <p:extLst>
      <p:ext uri="{BB962C8B-B14F-4D97-AF65-F5344CB8AC3E}">
        <p14:creationId xmlns:p14="http://schemas.microsoft.com/office/powerpoint/2010/main" val="348941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err="1" smtClean="0"/>
              <a:t>FizzBuzz</a:t>
            </a:r>
            <a:r>
              <a:rPr lang="en-GB" dirty="0" smtClean="0"/>
              <a:t> - </a:t>
            </a:r>
            <a:r>
              <a:rPr lang="en-GB" dirty="0" err="1" smtClean="0"/>
              <a:t>FizzBuzzValidatorService</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sz="2000" dirty="0" smtClean="0"/>
              <a:t>A service that reads from the </a:t>
            </a:r>
            <a:r>
              <a:rPr lang="en-GB" sz="2000" dirty="0" err="1" smtClean="0"/>
              <a:t>FizzBuzzResponse</a:t>
            </a:r>
            <a:r>
              <a:rPr lang="en-GB" sz="2000" dirty="0" smtClean="0"/>
              <a:t> queue and logs messages to </a:t>
            </a:r>
            <a:r>
              <a:rPr lang="en-GB" sz="2000" dirty="0" err="1" smtClean="0"/>
              <a:t>stdout</a:t>
            </a:r>
            <a:r>
              <a:rPr lang="en-GB" sz="2000" dirty="0" smtClean="0"/>
              <a:t>.</a:t>
            </a:r>
          </a:p>
          <a:p>
            <a:pPr marL="0" indent="0">
              <a:buNone/>
            </a:pPr>
            <a:r>
              <a:rPr lang="en-GB" sz="2000" dirty="0" smtClean="0"/>
              <a:t>No </a:t>
            </a:r>
            <a:r>
              <a:rPr lang="en-GB" sz="2000" dirty="0" smtClean="0"/>
              <a:t>recovery is set meaning that </a:t>
            </a:r>
            <a:r>
              <a:rPr lang="en-GB" sz="2000" dirty="0" smtClean="0"/>
              <a:t>the </a:t>
            </a:r>
            <a:r>
              <a:rPr lang="en-GB" sz="2000" dirty="0" smtClean="0"/>
              <a:t>input queues are played from the start when the service becomes active.</a:t>
            </a:r>
            <a:endParaRPr lang="en-GB" sz="2000" dirty="0"/>
          </a:p>
          <a:p>
            <a:pPr marL="0" indent="0">
              <a:buNone/>
            </a:pPr>
            <a:endParaRPr lang="en-GB" dirty="0" smtClean="0"/>
          </a:p>
        </p:txBody>
      </p:sp>
      <p:sp>
        <p:nvSpPr>
          <p:cNvPr id="6" name="Rectangle 5"/>
          <p:cNvSpPr/>
          <p:nvPr/>
        </p:nvSpPr>
        <p:spPr>
          <a:xfrm>
            <a:off x="5276677" y="403510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dirty="0" smtClean="0"/>
              <a:t>say(</a:t>
            </a:r>
            <a:r>
              <a:rPr lang="en-GB" dirty="0" err="1" smtClean="0"/>
              <a:t>FizzBuzzResponse</a:t>
            </a:r>
            <a:r>
              <a:rPr lang="en-GB" dirty="0" smtClean="0"/>
              <a:t>)</a:t>
            </a:r>
            <a:endParaRPr lang="en-GB" dirty="0"/>
          </a:p>
          <a:p>
            <a:endParaRPr lang="en-GB" dirty="0" smtClean="0"/>
          </a:p>
          <a:p>
            <a:pPr algn="r"/>
            <a:r>
              <a:rPr lang="en-GB" dirty="0" err="1" smtClean="0"/>
              <a:t>FizzBuzzValidatorService</a:t>
            </a:r>
            <a:endParaRPr lang="en-GB" dirty="0"/>
          </a:p>
        </p:txBody>
      </p:sp>
      <p:sp>
        <p:nvSpPr>
          <p:cNvPr id="7" name="U-Turn Arrow 6"/>
          <p:cNvSpPr/>
          <p:nvPr/>
        </p:nvSpPr>
        <p:spPr>
          <a:xfrm>
            <a:off x="3338820" y="3246539"/>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ight Arrow 8"/>
          <p:cNvSpPr/>
          <p:nvPr/>
        </p:nvSpPr>
        <p:spPr>
          <a:xfrm>
            <a:off x="1300294" y="4676609"/>
            <a:ext cx="2122416"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FizzBuzzResponse</a:t>
            </a:r>
            <a:endParaRPr lang="en-GB" dirty="0"/>
          </a:p>
        </p:txBody>
      </p:sp>
      <p:sp>
        <p:nvSpPr>
          <p:cNvPr id="8" name="Right Arrow 7"/>
          <p:cNvSpPr/>
          <p:nvPr/>
        </p:nvSpPr>
        <p:spPr>
          <a:xfrm>
            <a:off x="1259747" y="3780384"/>
            <a:ext cx="2122416" cy="49939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FizzBuzzResponse</a:t>
            </a:r>
            <a:endParaRPr lang="en-GB" dirty="0"/>
          </a:p>
        </p:txBody>
      </p:sp>
    </p:spTree>
    <p:extLst>
      <p:ext uri="{BB962C8B-B14F-4D97-AF65-F5344CB8AC3E}">
        <p14:creationId xmlns:p14="http://schemas.microsoft.com/office/powerpoint/2010/main" val="189814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dirty="0" smtClean="0"/>
              <a:t>Putting it all together - Taking a look at the code </a:t>
            </a:r>
            <a:br>
              <a:rPr lang="en-GB" dirty="0" smtClean="0"/>
            </a:b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r>
              <a:rPr lang="en-GB" dirty="0" smtClean="0"/>
              <a:t>The code can be found in microservices-demo:</a:t>
            </a:r>
            <a:br>
              <a:rPr lang="en-GB" dirty="0" smtClean="0"/>
            </a:br>
            <a:r>
              <a:rPr lang="en-GB" sz="1800" dirty="0" smtClean="0">
                <a:hlinkClick r:id="rId2"/>
              </a:rPr>
              <a:t>https://cedt-icg-bitbucket.nam.nsroot.net/bitbucket/projects/MICRO/repos/microservices-demo/browse</a:t>
            </a:r>
            <a:endParaRPr lang="en-GB" sz="1800" dirty="0" smtClean="0"/>
          </a:p>
          <a:p>
            <a:endParaRPr lang="en-GB" sz="1800" dirty="0"/>
          </a:p>
        </p:txBody>
      </p:sp>
    </p:spTree>
    <p:extLst>
      <p:ext uri="{BB962C8B-B14F-4D97-AF65-F5344CB8AC3E}">
        <p14:creationId xmlns:p14="http://schemas.microsoft.com/office/powerpoint/2010/main" val="5911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dirty="0" smtClean="0"/>
              <a:t>General architecture guidelines </a:t>
            </a:r>
            <a:br>
              <a:rPr lang="en-GB" dirty="0" smtClean="0"/>
            </a:b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r>
              <a:rPr lang="en-GB" dirty="0" smtClean="0"/>
              <a:t>Consider recovery from output rather than input.</a:t>
            </a:r>
          </a:p>
          <a:p>
            <a:r>
              <a:rPr lang="en-GB" dirty="0" smtClean="0"/>
              <a:t>Attach enough data to the output event to be able to rebuild the state of the service from it. This is especially important if data is ‘spontaneously generated’ from the microservice and doesn’t come from an input queue e.g. if it reads </a:t>
            </a:r>
            <a:r>
              <a:rPr lang="en-GB" dirty="0" err="1" smtClean="0"/>
              <a:t>mktData</a:t>
            </a:r>
            <a:r>
              <a:rPr lang="en-GB" dirty="0" smtClean="0"/>
              <a:t> from a TCP feed.</a:t>
            </a:r>
          </a:p>
          <a:p>
            <a:r>
              <a:rPr lang="en-GB" dirty="0" smtClean="0"/>
              <a:t>Use a different code path to rebuild the service state.</a:t>
            </a:r>
            <a:endParaRPr lang="en-GB" dirty="0"/>
          </a:p>
        </p:txBody>
      </p:sp>
    </p:spTree>
    <p:extLst>
      <p:ext uri="{BB962C8B-B14F-4D97-AF65-F5344CB8AC3E}">
        <p14:creationId xmlns:p14="http://schemas.microsoft.com/office/powerpoint/2010/main" val="49044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Learning objectives</a:t>
            </a:r>
            <a:endParaRPr lang="en-GB" dirty="0"/>
          </a:p>
        </p:txBody>
      </p:sp>
      <p:sp>
        <p:nvSpPr>
          <p:cNvPr id="4" name="Content Placeholder 3"/>
          <p:cNvSpPr>
            <a:spLocks noGrp="1"/>
          </p:cNvSpPr>
          <p:nvPr>
            <p:ph idx="1"/>
          </p:nvPr>
        </p:nvSpPr>
        <p:spPr/>
        <p:txBody>
          <a:bodyPr/>
          <a:lstStyle/>
          <a:p>
            <a:r>
              <a:rPr lang="en-GB" dirty="0" smtClean="0"/>
              <a:t>Through developing a </a:t>
            </a:r>
            <a:r>
              <a:rPr lang="en-GB" dirty="0" err="1" smtClean="0"/>
              <a:t>FizzBuzz</a:t>
            </a:r>
            <a:r>
              <a:rPr lang="en-GB" dirty="0" smtClean="0"/>
              <a:t> application we will build on our knowledge of microservices by adding recovery to our repertoire.</a:t>
            </a:r>
          </a:p>
          <a:p>
            <a:pPr lvl="1"/>
            <a:r>
              <a:rPr lang="en-GB" dirty="0"/>
              <a:t>T</a:t>
            </a:r>
            <a:r>
              <a:rPr lang="en-GB" dirty="0" smtClean="0"/>
              <a:t>he microservices life cycle</a:t>
            </a:r>
          </a:p>
          <a:p>
            <a:pPr lvl="1"/>
            <a:r>
              <a:rPr lang="en-GB" dirty="0" smtClean="0"/>
              <a:t>Input priorities on queues</a:t>
            </a:r>
          </a:p>
          <a:p>
            <a:pPr lvl="1"/>
            <a:r>
              <a:rPr lang="en-GB" dirty="0" smtClean="0"/>
              <a:t>Recovering from output</a:t>
            </a:r>
          </a:p>
          <a:p>
            <a:pPr lvl="1"/>
            <a:r>
              <a:rPr lang="en-GB" dirty="0" smtClean="0"/>
              <a:t>Recovering from input</a:t>
            </a:r>
          </a:p>
          <a:p>
            <a:pPr lvl="1"/>
            <a:r>
              <a:rPr lang="en-GB" dirty="0" smtClean="0"/>
              <a:t>How to add logic to handle recovery message distinctly from normal flow</a:t>
            </a:r>
          </a:p>
          <a:p>
            <a:pPr lvl="1"/>
            <a:r>
              <a:rPr lang="en-GB" dirty="0" smtClean="0"/>
              <a:t>How to avoid re-processing messages with </a:t>
            </a:r>
            <a:r>
              <a:rPr lang="en-GB" dirty="0" err="1" smtClean="0"/>
              <a:t>skipMessages</a:t>
            </a:r>
            <a:r>
              <a:rPr lang="en-GB" dirty="0" smtClean="0"/>
              <a:t>()</a:t>
            </a:r>
          </a:p>
          <a:p>
            <a:pPr lvl="1"/>
            <a:r>
              <a:rPr lang="en-GB" dirty="0" smtClean="0"/>
              <a:t>Gap detection</a:t>
            </a:r>
          </a:p>
          <a:p>
            <a:pPr lvl="1"/>
            <a:r>
              <a:rPr lang="en-GB" dirty="0" smtClean="0"/>
              <a:t>Using </a:t>
            </a:r>
            <a:r>
              <a:rPr lang="en-GB" dirty="0" err="1" smtClean="0"/>
              <a:t>resumeAtEnd</a:t>
            </a:r>
            <a:r>
              <a:rPr lang="en-GB" dirty="0" smtClean="0"/>
              <a:t>() to skip certain messages</a:t>
            </a:r>
          </a:p>
          <a:p>
            <a:pPr lvl="1"/>
            <a:endParaRPr lang="en-GB" dirty="0" smtClean="0"/>
          </a:p>
          <a:p>
            <a:pPr lvl="1"/>
            <a:endParaRPr lang="en-GB" dirty="0" smtClean="0"/>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181989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priorities </a:t>
            </a:r>
            <a:endParaRPr lang="en-GB" dirty="0"/>
          </a:p>
        </p:txBody>
      </p:sp>
      <p:sp>
        <p:nvSpPr>
          <p:cNvPr id="3" name="Content Placeholder 2"/>
          <p:cNvSpPr>
            <a:spLocks noGrp="1"/>
          </p:cNvSpPr>
          <p:nvPr>
            <p:ph idx="1"/>
          </p:nvPr>
        </p:nvSpPr>
        <p:spPr/>
        <p:txBody>
          <a:bodyPr>
            <a:normAutofit lnSpcReduction="10000"/>
          </a:bodyPr>
          <a:lstStyle/>
          <a:p>
            <a:r>
              <a:rPr lang="en-GB" dirty="0" smtClean="0"/>
              <a:t>Control (e.g. Admin, </a:t>
            </a:r>
            <a:r>
              <a:rPr lang="en-GB" dirty="0" err="1" smtClean="0"/>
              <a:t>config</a:t>
            </a:r>
            <a:r>
              <a:rPr lang="en-GB" dirty="0" smtClean="0"/>
              <a:t>)</a:t>
            </a:r>
          </a:p>
          <a:p>
            <a:pPr lvl="1"/>
            <a:r>
              <a:rPr lang="en-GB" dirty="0" smtClean="0"/>
              <a:t>Do not take part in recovery. Therefore are played back before the Service is active through the normal code path (not recovery path). Can be played from the beginning or end depending on whether </a:t>
            </a:r>
            <a:r>
              <a:rPr lang="en-GB" dirty="0" err="1" smtClean="0"/>
              <a:t>resumeAtEnd</a:t>
            </a:r>
            <a:r>
              <a:rPr lang="en-GB" dirty="0" smtClean="0"/>
              <a:t>() is set or not.</a:t>
            </a:r>
          </a:p>
          <a:p>
            <a:r>
              <a:rPr lang="en-GB" dirty="0" smtClean="0"/>
              <a:t>Normal (e.g. Trades, </a:t>
            </a:r>
            <a:r>
              <a:rPr lang="en-GB" dirty="0" err="1" smtClean="0"/>
              <a:t>MktData</a:t>
            </a:r>
            <a:r>
              <a:rPr lang="en-GB" dirty="0" smtClean="0"/>
              <a:t>, Orders)</a:t>
            </a:r>
          </a:p>
          <a:p>
            <a:pPr lvl="1"/>
            <a:r>
              <a:rPr lang="en-GB" dirty="0" smtClean="0"/>
              <a:t>Take part in recovery.</a:t>
            </a:r>
          </a:p>
          <a:p>
            <a:r>
              <a:rPr lang="en-GB" dirty="0" smtClean="0"/>
              <a:t>Ordered </a:t>
            </a:r>
          </a:p>
          <a:p>
            <a:pPr lvl="1"/>
            <a:r>
              <a:rPr lang="en-GB" dirty="0" smtClean="0"/>
              <a:t>The properties of a normal queue other than when applied to a set of queues the messages are delivered in time order rather than the ususal round robin</a:t>
            </a:r>
          </a:p>
          <a:p>
            <a:r>
              <a:rPr lang="en-GB" dirty="0" smtClean="0"/>
              <a:t>Low</a:t>
            </a:r>
          </a:p>
          <a:p>
            <a:pPr lvl="1"/>
            <a:r>
              <a:rPr lang="en-GB" dirty="0" smtClean="0"/>
              <a:t>Queues that are polled less frequently. </a:t>
            </a:r>
          </a:p>
          <a:p>
            <a:pPr marL="0" indent="0">
              <a:buNone/>
            </a:pPr>
            <a:endParaRPr lang="en-GB" dirty="0" smtClean="0"/>
          </a:p>
        </p:txBody>
      </p:sp>
    </p:spTree>
    <p:extLst>
      <p:ext uri="{BB962C8B-B14F-4D97-AF65-F5344CB8AC3E}">
        <p14:creationId xmlns:p14="http://schemas.microsoft.com/office/powerpoint/2010/main" val="256431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Ambrosia microservices life cycle</a:t>
            </a:r>
            <a:endParaRPr lang="en-GB" dirty="0"/>
          </a:p>
        </p:txBody>
      </p:sp>
      <p:sp>
        <p:nvSpPr>
          <p:cNvPr id="3" name="Rounded Rectangle 2"/>
          <p:cNvSpPr/>
          <p:nvPr/>
        </p:nvSpPr>
        <p:spPr>
          <a:xfrm>
            <a:off x="4449537" y="2098221"/>
            <a:ext cx="1273628"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New</a:t>
            </a:r>
            <a:endParaRPr lang="en-GB" dirty="0"/>
          </a:p>
        </p:txBody>
      </p:sp>
      <p:sp>
        <p:nvSpPr>
          <p:cNvPr id="4" name="Rounded Rectangle 3"/>
          <p:cNvSpPr/>
          <p:nvPr/>
        </p:nvSpPr>
        <p:spPr>
          <a:xfrm>
            <a:off x="4449536" y="3411554"/>
            <a:ext cx="1273627"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Recovering</a:t>
            </a:r>
            <a:endParaRPr lang="en-GB" dirty="0"/>
          </a:p>
        </p:txBody>
      </p:sp>
      <p:sp>
        <p:nvSpPr>
          <p:cNvPr id="5" name="Rounded Rectangle 4"/>
          <p:cNvSpPr/>
          <p:nvPr/>
        </p:nvSpPr>
        <p:spPr>
          <a:xfrm>
            <a:off x="6158593" y="2742882"/>
            <a:ext cx="1311728"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Configuring</a:t>
            </a:r>
            <a:endParaRPr lang="en-GB" dirty="0"/>
          </a:p>
        </p:txBody>
      </p:sp>
      <p:cxnSp>
        <p:nvCxnSpPr>
          <p:cNvPr id="9" name="Elbow Connector 8"/>
          <p:cNvCxnSpPr>
            <a:stCxn id="3" idx="3"/>
            <a:endCxn id="5" idx="0"/>
          </p:cNvCxnSpPr>
          <p:nvPr/>
        </p:nvCxnSpPr>
        <p:spPr>
          <a:xfrm>
            <a:off x="5723165" y="2310493"/>
            <a:ext cx="1091292" cy="432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4" idx="3"/>
          </p:cNvCxnSpPr>
          <p:nvPr/>
        </p:nvCxnSpPr>
        <p:spPr>
          <a:xfrm rot="5400000">
            <a:off x="6040610" y="2849978"/>
            <a:ext cx="456401" cy="1091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4" idx="0"/>
          </p:cNvCxnSpPr>
          <p:nvPr/>
        </p:nvCxnSpPr>
        <p:spPr>
          <a:xfrm rot="5400000">
            <a:off x="4641956" y="2967159"/>
            <a:ext cx="88879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449536" y="5055876"/>
            <a:ext cx="1273627"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Stopping</a:t>
            </a:r>
            <a:endParaRPr lang="en-GB" dirty="0"/>
          </a:p>
        </p:txBody>
      </p:sp>
      <p:sp>
        <p:nvSpPr>
          <p:cNvPr id="17" name="Rounded Rectangle 16"/>
          <p:cNvSpPr/>
          <p:nvPr/>
        </p:nvSpPr>
        <p:spPr>
          <a:xfrm>
            <a:off x="4449536" y="4221497"/>
            <a:ext cx="1273627"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Active</a:t>
            </a:r>
            <a:endParaRPr lang="en-GB" dirty="0"/>
          </a:p>
        </p:txBody>
      </p:sp>
      <p:sp>
        <p:nvSpPr>
          <p:cNvPr id="18" name="Rounded Rectangle 17"/>
          <p:cNvSpPr/>
          <p:nvPr/>
        </p:nvSpPr>
        <p:spPr>
          <a:xfrm>
            <a:off x="4449535" y="5826529"/>
            <a:ext cx="1273627"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Stopped</a:t>
            </a:r>
            <a:endParaRPr lang="en-GB" dirty="0"/>
          </a:p>
        </p:txBody>
      </p:sp>
      <p:cxnSp>
        <p:nvCxnSpPr>
          <p:cNvPr id="19" name="Elbow Connector 18"/>
          <p:cNvCxnSpPr/>
          <p:nvPr/>
        </p:nvCxnSpPr>
        <p:spPr>
          <a:xfrm rot="5400000">
            <a:off x="4882581" y="4048442"/>
            <a:ext cx="40753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a:endCxn id="16" idx="0"/>
          </p:cNvCxnSpPr>
          <p:nvPr/>
        </p:nvCxnSpPr>
        <p:spPr>
          <a:xfrm>
            <a:off x="5086350" y="4646040"/>
            <a:ext cx="0" cy="40983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2"/>
            <a:endCxn id="18" idx="0"/>
          </p:cNvCxnSpPr>
          <p:nvPr/>
        </p:nvCxnSpPr>
        <p:spPr>
          <a:xfrm flipH="1">
            <a:off x="5086349" y="5480419"/>
            <a:ext cx="1" cy="34611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2802" y="2098221"/>
            <a:ext cx="1838425" cy="461665"/>
          </a:xfrm>
          <a:prstGeom prst="rect">
            <a:avLst/>
          </a:prstGeom>
          <a:noFill/>
        </p:spPr>
        <p:txBody>
          <a:bodyPr wrap="square" rtlCol="0">
            <a:spAutoFit/>
          </a:bodyPr>
          <a:lstStyle/>
          <a:p>
            <a:r>
              <a:rPr lang="en-GB" sz="1200" dirty="0" smtClean="0"/>
              <a:t>No inputs are read or timers are called</a:t>
            </a:r>
            <a:endParaRPr lang="en-GB" sz="1200" dirty="0"/>
          </a:p>
        </p:txBody>
      </p:sp>
      <p:sp>
        <p:nvSpPr>
          <p:cNvPr id="31" name="TextBox 30"/>
          <p:cNvSpPr txBox="1"/>
          <p:nvPr/>
        </p:nvSpPr>
        <p:spPr>
          <a:xfrm>
            <a:off x="1963554" y="2784992"/>
            <a:ext cx="1973179" cy="1015663"/>
          </a:xfrm>
          <a:prstGeom prst="rect">
            <a:avLst/>
          </a:prstGeom>
          <a:noFill/>
        </p:spPr>
        <p:txBody>
          <a:bodyPr wrap="square" rtlCol="0">
            <a:spAutoFit/>
          </a:bodyPr>
          <a:lstStyle/>
          <a:p>
            <a:r>
              <a:rPr lang="en-GB" sz="1200" dirty="0" smtClean="0"/>
              <a:t>Timers are called but only inputs with priority CONTROL are executed. Outputs are only written to if they are auxiliary queues </a:t>
            </a:r>
            <a:endParaRPr lang="en-GB" sz="1200" dirty="0"/>
          </a:p>
        </p:txBody>
      </p:sp>
      <p:sp>
        <p:nvSpPr>
          <p:cNvPr id="32" name="TextBox 31"/>
          <p:cNvSpPr txBox="1"/>
          <p:nvPr/>
        </p:nvSpPr>
        <p:spPr>
          <a:xfrm>
            <a:off x="1992431" y="4175209"/>
            <a:ext cx="1886552" cy="461665"/>
          </a:xfrm>
          <a:prstGeom prst="rect">
            <a:avLst/>
          </a:prstGeom>
          <a:noFill/>
        </p:spPr>
        <p:txBody>
          <a:bodyPr wrap="square" rtlCol="0">
            <a:spAutoFit/>
          </a:bodyPr>
          <a:lstStyle/>
          <a:p>
            <a:r>
              <a:rPr lang="en-GB" sz="1200" dirty="0" smtClean="0"/>
              <a:t>All queues both inputs and outputs operate as normal</a:t>
            </a:r>
            <a:endParaRPr lang="en-GB" sz="1200" dirty="0"/>
          </a:p>
        </p:txBody>
      </p:sp>
      <p:sp>
        <p:nvSpPr>
          <p:cNvPr id="33" name="TextBox 32"/>
          <p:cNvSpPr txBox="1"/>
          <p:nvPr/>
        </p:nvSpPr>
        <p:spPr>
          <a:xfrm>
            <a:off x="7815714" y="2482823"/>
            <a:ext cx="2685448" cy="830997"/>
          </a:xfrm>
          <a:prstGeom prst="rect">
            <a:avLst/>
          </a:prstGeom>
          <a:noFill/>
        </p:spPr>
        <p:txBody>
          <a:bodyPr wrap="square" rtlCol="0">
            <a:spAutoFit/>
          </a:bodyPr>
          <a:lstStyle/>
          <a:p>
            <a:r>
              <a:rPr lang="en-GB" sz="1200" dirty="0" smtClean="0"/>
              <a:t>The optional configuration phase takes place if </a:t>
            </a:r>
            <a:r>
              <a:rPr lang="en-GB" sz="1200" dirty="0" err="1" smtClean="0"/>
              <a:t>waitForConfiguration</a:t>
            </a:r>
            <a:r>
              <a:rPr lang="en-GB" sz="1200" dirty="0" smtClean="0"/>
              <a:t>() is called on the </a:t>
            </a:r>
            <a:r>
              <a:rPr lang="en-GB" sz="1200" dirty="0" err="1" smtClean="0"/>
              <a:t>ServiceBuilder</a:t>
            </a:r>
            <a:r>
              <a:rPr lang="en-GB" sz="1200" dirty="0" smtClean="0"/>
              <a:t> and lasts until </a:t>
            </a:r>
            <a:r>
              <a:rPr lang="en-GB" sz="1200" dirty="0" err="1" smtClean="0"/>
              <a:t>markConfigured</a:t>
            </a:r>
            <a:r>
              <a:rPr lang="en-GB" sz="1200" dirty="0" smtClean="0"/>
              <a:t>() is called</a:t>
            </a:r>
            <a:endParaRPr lang="en-GB" sz="1200" dirty="0"/>
          </a:p>
        </p:txBody>
      </p:sp>
      <p:sp>
        <p:nvSpPr>
          <p:cNvPr id="34" name="TextBox 33"/>
          <p:cNvSpPr txBox="1"/>
          <p:nvPr/>
        </p:nvSpPr>
        <p:spPr>
          <a:xfrm>
            <a:off x="1981206" y="4741504"/>
            <a:ext cx="1886552" cy="1015663"/>
          </a:xfrm>
          <a:prstGeom prst="rect">
            <a:avLst/>
          </a:prstGeom>
          <a:noFill/>
        </p:spPr>
        <p:txBody>
          <a:bodyPr wrap="square" rtlCol="0">
            <a:spAutoFit/>
          </a:bodyPr>
          <a:lstStyle/>
          <a:p>
            <a:r>
              <a:rPr lang="en-GB" sz="1200" dirty="0" smtClean="0"/>
              <a:t>Only control queues are read, timers and service tasks will be given a chance to finish and then not be called again</a:t>
            </a:r>
            <a:endParaRPr lang="en-GB" sz="1200" dirty="0"/>
          </a:p>
        </p:txBody>
      </p:sp>
    </p:spTree>
    <p:extLst>
      <p:ext uri="{BB962C8B-B14F-4D97-AF65-F5344CB8AC3E}">
        <p14:creationId xmlns:p14="http://schemas.microsoft.com/office/powerpoint/2010/main" val="75004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Recovery </a:t>
            </a:r>
            <a:r>
              <a:rPr lang="en-GB" dirty="0" smtClean="0"/>
              <a:t>options</a:t>
            </a:r>
            <a:endParaRPr lang="en-GB" dirty="0"/>
          </a:p>
        </p:txBody>
      </p:sp>
      <p:sp>
        <p:nvSpPr>
          <p:cNvPr id="3" name="Content Placeholder 2"/>
          <p:cNvSpPr>
            <a:spLocks noGrp="1"/>
          </p:cNvSpPr>
          <p:nvPr>
            <p:ph idx="1"/>
          </p:nvPr>
        </p:nvSpPr>
        <p:spPr/>
        <p:txBody>
          <a:bodyPr/>
          <a:lstStyle/>
          <a:p>
            <a:r>
              <a:rPr lang="en-GB" dirty="0" smtClean="0"/>
              <a:t>Recovery is the idea that  microservices can ‘recover’ their state by replaying the data written to their queues.</a:t>
            </a:r>
          </a:p>
          <a:p>
            <a:r>
              <a:rPr lang="en-GB" dirty="0" smtClean="0"/>
              <a:t>Recall that any data that causes a microservice to take an action is written as an input to its input queue and all action taken by a microservice is recorded as an output in its output queue. </a:t>
            </a:r>
          </a:p>
          <a:p>
            <a:r>
              <a:rPr lang="en-GB" dirty="0" smtClean="0"/>
              <a:t>In the next few slides we will examine the different modes of recovery available to ambrosia microservices.</a:t>
            </a:r>
            <a:endParaRPr lang="en-GB" dirty="0"/>
          </a:p>
        </p:txBody>
      </p:sp>
    </p:spTree>
    <p:extLst>
      <p:ext uri="{BB962C8B-B14F-4D97-AF65-F5344CB8AC3E}">
        <p14:creationId xmlns:p14="http://schemas.microsoft.com/office/powerpoint/2010/main" val="280496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52" y="350521"/>
            <a:ext cx="10515600" cy="1325563"/>
          </a:xfrm>
        </p:spPr>
        <p:txBody>
          <a:bodyPr/>
          <a:lstStyle/>
          <a:p>
            <a:pPr algn="ctr"/>
            <a:r>
              <a:rPr lang="en-GB" dirty="0" smtClean="0"/>
              <a:t>Recovering from output</a:t>
            </a:r>
            <a:endParaRPr lang="en-GB" sz="2000" i="1" dirty="0"/>
          </a:p>
        </p:txBody>
      </p:sp>
      <p:sp>
        <p:nvSpPr>
          <p:cNvPr id="3" name="Rectangle 2"/>
          <p:cNvSpPr/>
          <p:nvPr/>
        </p:nvSpPr>
        <p:spPr>
          <a:xfrm>
            <a:off x="4269995" y="2323750"/>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8" name="U-Turn Arrow 7"/>
          <p:cNvSpPr/>
          <p:nvPr/>
        </p:nvSpPr>
        <p:spPr>
          <a:xfrm>
            <a:off x="2625753" y="1895911"/>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133033"/>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X1,X2</a:t>
            </a:r>
            <a:endParaRPr lang="en-GB" dirty="0"/>
          </a:p>
        </p:txBody>
      </p:sp>
      <p:sp>
        <p:nvSpPr>
          <p:cNvPr id="2" name="Right Arrow 1"/>
          <p:cNvSpPr/>
          <p:nvPr/>
        </p:nvSpPr>
        <p:spPr>
          <a:xfrm>
            <a:off x="981511" y="2323750"/>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I1,I2</a:t>
            </a:r>
            <a:endParaRPr lang="en-GB" dirty="0"/>
          </a:p>
        </p:txBody>
      </p:sp>
      <p:sp>
        <p:nvSpPr>
          <p:cNvPr id="9" name="Right Arrow 8"/>
          <p:cNvSpPr/>
          <p:nvPr/>
        </p:nvSpPr>
        <p:spPr>
          <a:xfrm>
            <a:off x="6056852" y="2881362"/>
            <a:ext cx="2172748" cy="45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0" name="TextBox 9"/>
          <p:cNvSpPr txBox="1"/>
          <p:nvPr/>
        </p:nvSpPr>
        <p:spPr>
          <a:xfrm>
            <a:off x="7340366" y="1996039"/>
            <a:ext cx="3951215" cy="923330"/>
          </a:xfrm>
          <a:prstGeom prst="rect">
            <a:avLst/>
          </a:prstGeom>
          <a:noFill/>
        </p:spPr>
        <p:txBody>
          <a:bodyPr wrap="square" rtlCol="0">
            <a:spAutoFit/>
          </a:bodyPr>
          <a:lstStyle/>
          <a:p>
            <a:r>
              <a:rPr lang="en-GB" dirty="0" smtClean="0"/>
              <a:t>Microservice reads 4 input messages resulting in 4 output messages. I1-&gt;OI1, I2-&gt;OI2, X1-</a:t>
            </a:r>
            <a:r>
              <a:rPr lang="en-GB" dirty="0"/>
              <a:t>&gt;</a:t>
            </a:r>
            <a:r>
              <a:rPr lang="en-GB" dirty="0" smtClean="0"/>
              <a:t>OX1</a:t>
            </a:r>
            <a:r>
              <a:rPr lang="en-GB" dirty="0"/>
              <a:t>, </a:t>
            </a:r>
            <a:r>
              <a:rPr lang="en-GB" dirty="0" smtClean="0"/>
              <a:t>X2-</a:t>
            </a:r>
            <a:r>
              <a:rPr lang="en-GB" dirty="0"/>
              <a:t>&gt;</a:t>
            </a:r>
            <a:r>
              <a:rPr lang="en-GB" dirty="0" smtClean="0"/>
              <a:t>OX2</a:t>
            </a:r>
            <a:endParaRPr lang="en-GB" dirty="0"/>
          </a:p>
        </p:txBody>
      </p:sp>
      <p:sp>
        <p:nvSpPr>
          <p:cNvPr id="11" name="Rectangle 10"/>
          <p:cNvSpPr/>
          <p:nvPr/>
        </p:nvSpPr>
        <p:spPr>
          <a:xfrm>
            <a:off x="4179115" y="4643052"/>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12" name="U-Turn Arrow 11"/>
          <p:cNvSpPr/>
          <p:nvPr/>
        </p:nvSpPr>
        <p:spPr>
          <a:xfrm>
            <a:off x="2534873" y="4215213"/>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Right Arrow 12"/>
          <p:cNvSpPr/>
          <p:nvPr/>
        </p:nvSpPr>
        <p:spPr>
          <a:xfrm>
            <a:off x="453005" y="4409557"/>
            <a:ext cx="2172748" cy="45745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4" name="Right Arrow 13"/>
          <p:cNvSpPr/>
          <p:nvPr/>
        </p:nvSpPr>
        <p:spPr>
          <a:xfrm>
            <a:off x="890631" y="5617572"/>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X1,X2,</a:t>
            </a:r>
            <a:r>
              <a:rPr lang="en-GB" dirty="0" smtClean="0"/>
              <a:t>X3,X4</a:t>
            </a:r>
            <a:endParaRPr lang="en-GB" dirty="0"/>
          </a:p>
        </p:txBody>
      </p:sp>
      <p:sp>
        <p:nvSpPr>
          <p:cNvPr id="15" name="Right Arrow 14"/>
          <p:cNvSpPr/>
          <p:nvPr/>
        </p:nvSpPr>
        <p:spPr>
          <a:xfrm>
            <a:off x="890631" y="5118682"/>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I1,I2</a:t>
            </a:r>
            <a:r>
              <a:rPr lang="en-GB" dirty="0" smtClean="0"/>
              <a:t>,I3,I4</a:t>
            </a:r>
            <a:endParaRPr lang="en-GB" dirty="0"/>
          </a:p>
        </p:txBody>
      </p:sp>
      <p:sp>
        <p:nvSpPr>
          <p:cNvPr id="16" name="TextBox 15"/>
          <p:cNvSpPr txBox="1"/>
          <p:nvPr/>
        </p:nvSpPr>
        <p:spPr>
          <a:xfrm>
            <a:off x="7434043" y="4161799"/>
            <a:ext cx="3951215" cy="2308324"/>
          </a:xfrm>
          <a:prstGeom prst="rect">
            <a:avLst/>
          </a:prstGeom>
          <a:noFill/>
        </p:spPr>
        <p:txBody>
          <a:bodyPr wrap="square" rtlCol="0">
            <a:spAutoFit/>
          </a:bodyPr>
          <a:lstStyle/>
          <a:p>
            <a:r>
              <a:rPr lang="en-GB" b="1" dirty="0" smtClean="0"/>
              <a:t>In recovery from output mode:</a:t>
            </a:r>
            <a:r>
              <a:rPr lang="en-GB" dirty="0" smtClean="0"/>
              <a:t/>
            </a:r>
            <a:br>
              <a:rPr lang="en-GB" dirty="0" smtClean="0"/>
            </a:br>
            <a:r>
              <a:rPr lang="en-GB" dirty="0" smtClean="0"/>
              <a:t>During </a:t>
            </a:r>
            <a:r>
              <a:rPr lang="en-GB" dirty="0"/>
              <a:t>R</a:t>
            </a:r>
            <a:r>
              <a:rPr lang="en-GB" dirty="0" smtClean="0"/>
              <a:t>ecovery phase the output queue is played  back into the microservice as input.</a:t>
            </a:r>
            <a:br>
              <a:rPr lang="en-GB" dirty="0" smtClean="0"/>
            </a:br>
            <a:r>
              <a:rPr lang="en-GB" dirty="0" smtClean="0"/>
              <a:t>When that is complete the microservice moves to Active and input queues resume with messages I3, I4 and X3 and X4 read into the service.</a:t>
            </a:r>
            <a:endParaRPr lang="en-GB" dirty="0"/>
          </a:p>
        </p:txBody>
      </p:sp>
    </p:spTree>
    <p:extLst>
      <p:ext uri="{BB962C8B-B14F-4D97-AF65-F5344CB8AC3E}">
        <p14:creationId xmlns:p14="http://schemas.microsoft.com/office/powerpoint/2010/main" val="312912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52" y="350521"/>
            <a:ext cx="10515600" cy="1325563"/>
          </a:xfrm>
        </p:spPr>
        <p:txBody>
          <a:bodyPr/>
          <a:lstStyle/>
          <a:p>
            <a:pPr algn="ctr"/>
            <a:r>
              <a:rPr lang="en-GB" dirty="0" smtClean="0"/>
              <a:t>Recovering from input</a:t>
            </a:r>
            <a:endParaRPr lang="en-GB" sz="2000" i="1" dirty="0"/>
          </a:p>
        </p:txBody>
      </p:sp>
      <p:sp>
        <p:nvSpPr>
          <p:cNvPr id="3" name="Rectangle 2"/>
          <p:cNvSpPr/>
          <p:nvPr/>
        </p:nvSpPr>
        <p:spPr>
          <a:xfrm>
            <a:off x="4269995" y="2323750"/>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8" name="U-Turn Arrow 7"/>
          <p:cNvSpPr/>
          <p:nvPr/>
        </p:nvSpPr>
        <p:spPr>
          <a:xfrm>
            <a:off x="2625753" y="1895911"/>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133033"/>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X1,X2</a:t>
            </a:r>
            <a:endParaRPr lang="en-GB" dirty="0"/>
          </a:p>
        </p:txBody>
      </p:sp>
      <p:sp>
        <p:nvSpPr>
          <p:cNvPr id="2" name="Right Arrow 1"/>
          <p:cNvSpPr/>
          <p:nvPr/>
        </p:nvSpPr>
        <p:spPr>
          <a:xfrm>
            <a:off x="981511" y="2323750"/>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I1,I2</a:t>
            </a:r>
            <a:endParaRPr lang="en-GB" dirty="0"/>
          </a:p>
        </p:txBody>
      </p:sp>
      <p:sp>
        <p:nvSpPr>
          <p:cNvPr id="9" name="Right Arrow 8"/>
          <p:cNvSpPr/>
          <p:nvPr/>
        </p:nvSpPr>
        <p:spPr>
          <a:xfrm>
            <a:off x="6056852" y="2881362"/>
            <a:ext cx="2172748" cy="45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0" name="TextBox 9"/>
          <p:cNvSpPr txBox="1"/>
          <p:nvPr/>
        </p:nvSpPr>
        <p:spPr>
          <a:xfrm>
            <a:off x="7340366" y="1996039"/>
            <a:ext cx="3951215" cy="923330"/>
          </a:xfrm>
          <a:prstGeom prst="rect">
            <a:avLst/>
          </a:prstGeom>
          <a:noFill/>
        </p:spPr>
        <p:txBody>
          <a:bodyPr wrap="square" rtlCol="0">
            <a:spAutoFit/>
          </a:bodyPr>
          <a:lstStyle/>
          <a:p>
            <a:r>
              <a:rPr lang="en-GB" dirty="0" smtClean="0"/>
              <a:t>Microservice reads 4 input messages resulting in 4 output messages. I1-&gt;OI1, I2-&gt;OI2, X1-</a:t>
            </a:r>
            <a:r>
              <a:rPr lang="en-GB" dirty="0"/>
              <a:t>&gt;</a:t>
            </a:r>
            <a:r>
              <a:rPr lang="en-GB" dirty="0" smtClean="0"/>
              <a:t>OX1</a:t>
            </a:r>
            <a:r>
              <a:rPr lang="en-GB" dirty="0"/>
              <a:t>, </a:t>
            </a:r>
            <a:r>
              <a:rPr lang="en-GB" dirty="0" smtClean="0"/>
              <a:t>X2-</a:t>
            </a:r>
            <a:r>
              <a:rPr lang="en-GB" dirty="0"/>
              <a:t>&gt;</a:t>
            </a:r>
            <a:r>
              <a:rPr lang="en-GB" dirty="0" smtClean="0"/>
              <a:t>OX2</a:t>
            </a:r>
            <a:endParaRPr lang="en-GB" dirty="0"/>
          </a:p>
        </p:txBody>
      </p:sp>
      <p:sp>
        <p:nvSpPr>
          <p:cNvPr id="11" name="Rectangle 10"/>
          <p:cNvSpPr/>
          <p:nvPr/>
        </p:nvSpPr>
        <p:spPr>
          <a:xfrm>
            <a:off x="4179115" y="4643052"/>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12" name="U-Turn Arrow 11"/>
          <p:cNvSpPr/>
          <p:nvPr/>
        </p:nvSpPr>
        <p:spPr>
          <a:xfrm>
            <a:off x="2534873" y="4215213"/>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Right Arrow 12"/>
          <p:cNvSpPr/>
          <p:nvPr/>
        </p:nvSpPr>
        <p:spPr>
          <a:xfrm>
            <a:off x="453005" y="4409557"/>
            <a:ext cx="2172748" cy="45745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X1,I1,X2,I2</a:t>
            </a:r>
            <a:endParaRPr lang="en-GB" dirty="0"/>
          </a:p>
        </p:txBody>
      </p:sp>
      <p:sp>
        <p:nvSpPr>
          <p:cNvPr id="14" name="Right Arrow 13"/>
          <p:cNvSpPr/>
          <p:nvPr/>
        </p:nvSpPr>
        <p:spPr>
          <a:xfrm>
            <a:off x="890631" y="5617572"/>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X1,X2,</a:t>
            </a:r>
            <a:r>
              <a:rPr lang="en-GB" dirty="0" smtClean="0"/>
              <a:t>X3,X4</a:t>
            </a:r>
            <a:endParaRPr lang="en-GB" dirty="0"/>
          </a:p>
        </p:txBody>
      </p:sp>
      <p:sp>
        <p:nvSpPr>
          <p:cNvPr id="15" name="Right Arrow 14"/>
          <p:cNvSpPr/>
          <p:nvPr/>
        </p:nvSpPr>
        <p:spPr>
          <a:xfrm>
            <a:off x="890631" y="5118682"/>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I1,12,</a:t>
            </a:r>
            <a:r>
              <a:rPr lang="en-GB" dirty="0" smtClean="0"/>
              <a:t>I3,I4</a:t>
            </a:r>
            <a:endParaRPr lang="en-GB" dirty="0"/>
          </a:p>
        </p:txBody>
      </p:sp>
      <p:sp>
        <p:nvSpPr>
          <p:cNvPr id="16" name="TextBox 15"/>
          <p:cNvSpPr txBox="1"/>
          <p:nvPr/>
        </p:nvSpPr>
        <p:spPr>
          <a:xfrm>
            <a:off x="7434043" y="4035964"/>
            <a:ext cx="4545436" cy="2862322"/>
          </a:xfrm>
          <a:prstGeom prst="rect">
            <a:avLst/>
          </a:prstGeom>
          <a:noFill/>
        </p:spPr>
        <p:txBody>
          <a:bodyPr wrap="square" rtlCol="0">
            <a:spAutoFit/>
          </a:bodyPr>
          <a:lstStyle/>
          <a:p>
            <a:r>
              <a:rPr lang="en-GB" b="1" dirty="0" smtClean="0"/>
              <a:t>In recovery from input mode:</a:t>
            </a:r>
            <a:r>
              <a:rPr lang="en-GB" dirty="0" smtClean="0"/>
              <a:t/>
            </a:r>
            <a:br>
              <a:rPr lang="en-GB" dirty="0" smtClean="0"/>
            </a:br>
            <a:r>
              <a:rPr lang="en-GB" dirty="0" smtClean="0"/>
              <a:t>During </a:t>
            </a:r>
            <a:r>
              <a:rPr lang="en-GB" dirty="0"/>
              <a:t>R</a:t>
            </a:r>
            <a:r>
              <a:rPr lang="en-GB" dirty="0" smtClean="0"/>
              <a:t>ecovery phase the original input queues are played  back into the microservice as input. (The order of the inputs is determined as a function of their order in the output queue).</a:t>
            </a:r>
            <a:br>
              <a:rPr lang="en-GB" dirty="0" smtClean="0"/>
            </a:br>
            <a:r>
              <a:rPr lang="en-GB" dirty="0" smtClean="0"/>
              <a:t>When that is complete the microservice moves to Active and input queues resume with messages I3, I4 and X3 and X4 read into the service.</a:t>
            </a:r>
            <a:endParaRPr lang="en-GB" dirty="0"/>
          </a:p>
        </p:txBody>
      </p:sp>
    </p:spTree>
    <p:extLst>
      <p:ext uri="{BB962C8B-B14F-4D97-AF65-F5344CB8AC3E}">
        <p14:creationId xmlns:p14="http://schemas.microsoft.com/office/powerpoint/2010/main" val="428259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52" y="350521"/>
            <a:ext cx="10515600" cy="1325563"/>
          </a:xfrm>
        </p:spPr>
        <p:txBody>
          <a:bodyPr/>
          <a:lstStyle/>
          <a:p>
            <a:pPr algn="ctr"/>
            <a:r>
              <a:rPr lang="en-GB" dirty="0" smtClean="0"/>
              <a:t>Recovering from </a:t>
            </a:r>
            <a:r>
              <a:rPr lang="en-GB" dirty="0" smtClean="0"/>
              <a:t>input and output</a:t>
            </a:r>
            <a:endParaRPr lang="en-GB" sz="2000" i="1" dirty="0"/>
          </a:p>
        </p:txBody>
      </p:sp>
      <p:sp>
        <p:nvSpPr>
          <p:cNvPr id="3" name="Rectangle 2"/>
          <p:cNvSpPr/>
          <p:nvPr/>
        </p:nvSpPr>
        <p:spPr>
          <a:xfrm>
            <a:off x="4269995" y="2323750"/>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8" name="U-Turn Arrow 7"/>
          <p:cNvSpPr/>
          <p:nvPr/>
        </p:nvSpPr>
        <p:spPr>
          <a:xfrm>
            <a:off x="2625753" y="1895911"/>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133033"/>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X1,X2</a:t>
            </a:r>
            <a:endParaRPr lang="en-GB" dirty="0"/>
          </a:p>
        </p:txBody>
      </p:sp>
      <p:sp>
        <p:nvSpPr>
          <p:cNvPr id="2" name="Right Arrow 1"/>
          <p:cNvSpPr/>
          <p:nvPr/>
        </p:nvSpPr>
        <p:spPr>
          <a:xfrm>
            <a:off x="981511" y="2323750"/>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I1,I2</a:t>
            </a:r>
            <a:endParaRPr lang="en-GB" dirty="0"/>
          </a:p>
        </p:txBody>
      </p:sp>
      <p:sp>
        <p:nvSpPr>
          <p:cNvPr id="9" name="Right Arrow 8"/>
          <p:cNvSpPr/>
          <p:nvPr/>
        </p:nvSpPr>
        <p:spPr>
          <a:xfrm>
            <a:off x="6056852" y="2881362"/>
            <a:ext cx="2172748" cy="45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0" name="TextBox 9"/>
          <p:cNvSpPr txBox="1"/>
          <p:nvPr/>
        </p:nvSpPr>
        <p:spPr>
          <a:xfrm>
            <a:off x="7340366" y="1996039"/>
            <a:ext cx="3951215" cy="923330"/>
          </a:xfrm>
          <a:prstGeom prst="rect">
            <a:avLst/>
          </a:prstGeom>
          <a:noFill/>
        </p:spPr>
        <p:txBody>
          <a:bodyPr wrap="square" rtlCol="0">
            <a:spAutoFit/>
          </a:bodyPr>
          <a:lstStyle/>
          <a:p>
            <a:r>
              <a:rPr lang="en-GB" dirty="0" smtClean="0"/>
              <a:t>Microservice reads 4 input messages resulting in 4 output messages. I1-&gt;OI1, I2-&gt;OI2, X1-</a:t>
            </a:r>
            <a:r>
              <a:rPr lang="en-GB" dirty="0"/>
              <a:t>&gt;</a:t>
            </a:r>
            <a:r>
              <a:rPr lang="en-GB" dirty="0" smtClean="0"/>
              <a:t>OX1</a:t>
            </a:r>
            <a:r>
              <a:rPr lang="en-GB" dirty="0"/>
              <a:t>, </a:t>
            </a:r>
            <a:r>
              <a:rPr lang="en-GB" dirty="0" smtClean="0"/>
              <a:t>X2-</a:t>
            </a:r>
            <a:r>
              <a:rPr lang="en-GB" dirty="0"/>
              <a:t>&gt;</a:t>
            </a:r>
            <a:r>
              <a:rPr lang="en-GB" dirty="0" smtClean="0"/>
              <a:t>OX2</a:t>
            </a:r>
            <a:endParaRPr lang="en-GB" dirty="0"/>
          </a:p>
        </p:txBody>
      </p:sp>
      <p:sp>
        <p:nvSpPr>
          <p:cNvPr id="11" name="Rectangle 10"/>
          <p:cNvSpPr/>
          <p:nvPr/>
        </p:nvSpPr>
        <p:spPr>
          <a:xfrm>
            <a:off x="4179115" y="4643052"/>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12" name="U-Turn Arrow 11"/>
          <p:cNvSpPr/>
          <p:nvPr/>
        </p:nvSpPr>
        <p:spPr>
          <a:xfrm>
            <a:off x="2534873" y="4215213"/>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Right Arrow 12"/>
          <p:cNvSpPr/>
          <p:nvPr/>
        </p:nvSpPr>
        <p:spPr>
          <a:xfrm>
            <a:off x="453005" y="4114547"/>
            <a:ext cx="2172748" cy="1004136"/>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X1,OX1,I1,OI1,X2,OX2,I2,OI2</a:t>
            </a:r>
            <a:endParaRPr lang="en-GB" dirty="0"/>
          </a:p>
        </p:txBody>
      </p:sp>
      <p:sp>
        <p:nvSpPr>
          <p:cNvPr id="14" name="Right Arrow 13"/>
          <p:cNvSpPr/>
          <p:nvPr/>
        </p:nvSpPr>
        <p:spPr>
          <a:xfrm>
            <a:off x="890631" y="5617572"/>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X1,X2,</a:t>
            </a:r>
            <a:r>
              <a:rPr lang="en-GB" dirty="0" smtClean="0"/>
              <a:t>X3,X4</a:t>
            </a:r>
            <a:endParaRPr lang="en-GB" dirty="0"/>
          </a:p>
        </p:txBody>
      </p:sp>
      <p:sp>
        <p:nvSpPr>
          <p:cNvPr id="15" name="Right Arrow 14"/>
          <p:cNvSpPr/>
          <p:nvPr/>
        </p:nvSpPr>
        <p:spPr>
          <a:xfrm>
            <a:off x="890631" y="5118682"/>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I1,12,</a:t>
            </a:r>
            <a:r>
              <a:rPr lang="en-GB" dirty="0" smtClean="0"/>
              <a:t>I3,I4</a:t>
            </a:r>
            <a:endParaRPr lang="en-GB" dirty="0"/>
          </a:p>
        </p:txBody>
      </p:sp>
      <p:sp>
        <p:nvSpPr>
          <p:cNvPr id="16" name="TextBox 15"/>
          <p:cNvSpPr txBox="1"/>
          <p:nvPr/>
        </p:nvSpPr>
        <p:spPr>
          <a:xfrm>
            <a:off x="7434043" y="4035964"/>
            <a:ext cx="4545436" cy="2308324"/>
          </a:xfrm>
          <a:prstGeom prst="rect">
            <a:avLst/>
          </a:prstGeom>
          <a:noFill/>
        </p:spPr>
        <p:txBody>
          <a:bodyPr wrap="square" rtlCol="0">
            <a:spAutoFit/>
          </a:bodyPr>
          <a:lstStyle/>
          <a:p>
            <a:r>
              <a:rPr lang="en-GB" b="1" dirty="0" smtClean="0"/>
              <a:t>In recovery from input </a:t>
            </a:r>
            <a:r>
              <a:rPr lang="en-GB" b="1" dirty="0" smtClean="0"/>
              <a:t>and output mode</a:t>
            </a:r>
            <a:r>
              <a:rPr lang="en-GB" b="1" dirty="0" smtClean="0"/>
              <a:t>:</a:t>
            </a:r>
            <a:r>
              <a:rPr lang="en-GB" dirty="0" smtClean="0"/>
              <a:t/>
            </a:r>
            <a:br>
              <a:rPr lang="en-GB" dirty="0" smtClean="0"/>
            </a:br>
            <a:r>
              <a:rPr lang="en-GB" dirty="0" smtClean="0"/>
              <a:t>Both inputs and outputs are replayed, with the inputs being replayed before the outputs as demonstrated in the diagram.</a:t>
            </a:r>
            <a:r>
              <a:rPr lang="en-GB" dirty="0" smtClean="0"/>
              <a:t/>
            </a:r>
            <a:br>
              <a:rPr lang="en-GB" dirty="0" smtClean="0"/>
            </a:br>
            <a:r>
              <a:rPr lang="en-GB" dirty="0" smtClean="0"/>
              <a:t>When that is complete the microservice moves to Active and input queues resume with messages I3, I4 and X3 and X4 read into the service.</a:t>
            </a:r>
            <a:endParaRPr lang="en-GB" dirty="0"/>
          </a:p>
        </p:txBody>
      </p:sp>
    </p:spTree>
    <p:extLst>
      <p:ext uri="{BB962C8B-B14F-4D97-AF65-F5344CB8AC3E}">
        <p14:creationId xmlns:p14="http://schemas.microsoft.com/office/powerpoint/2010/main" val="78227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52" y="350521"/>
            <a:ext cx="10515600" cy="1325563"/>
          </a:xfrm>
        </p:spPr>
        <p:txBody>
          <a:bodyPr/>
          <a:lstStyle/>
          <a:p>
            <a:pPr algn="ctr"/>
            <a:r>
              <a:rPr lang="en-GB" dirty="0" err="1" smtClean="0"/>
              <a:t>skipProcessedMessages</a:t>
            </a:r>
            <a:r>
              <a:rPr lang="en-GB" dirty="0" smtClean="0"/>
              <a:t>()</a:t>
            </a:r>
            <a:endParaRPr lang="en-GB" sz="2000" i="1" dirty="0"/>
          </a:p>
        </p:txBody>
      </p:sp>
      <p:sp>
        <p:nvSpPr>
          <p:cNvPr id="3" name="Rectangle 2"/>
          <p:cNvSpPr/>
          <p:nvPr/>
        </p:nvSpPr>
        <p:spPr>
          <a:xfrm>
            <a:off x="4269995" y="2323750"/>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8" name="U-Turn Arrow 7"/>
          <p:cNvSpPr/>
          <p:nvPr/>
        </p:nvSpPr>
        <p:spPr>
          <a:xfrm>
            <a:off x="2625753" y="1895911"/>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133033"/>
            <a:ext cx="1644242"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X1,X2,X3</a:t>
            </a:r>
            <a:endParaRPr lang="en-GB" dirty="0"/>
          </a:p>
        </p:txBody>
      </p:sp>
      <p:sp>
        <p:nvSpPr>
          <p:cNvPr id="2" name="Right Arrow 1"/>
          <p:cNvSpPr/>
          <p:nvPr/>
        </p:nvSpPr>
        <p:spPr>
          <a:xfrm>
            <a:off x="981511" y="2323750"/>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I1,I2,I3</a:t>
            </a:r>
            <a:endParaRPr lang="en-GB" dirty="0"/>
          </a:p>
        </p:txBody>
      </p:sp>
      <p:sp>
        <p:nvSpPr>
          <p:cNvPr id="9" name="Right Arrow 8"/>
          <p:cNvSpPr/>
          <p:nvPr/>
        </p:nvSpPr>
        <p:spPr>
          <a:xfrm>
            <a:off x="6056852" y="2973641"/>
            <a:ext cx="2172748" cy="45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OX1,OI1,OX2,OI2</a:t>
            </a:r>
            <a:endParaRPr lang="en-GB" dirty="0"/>
          </a:p>
        </p:txBody>
      </p:sp>
      <p:sp>
        <p:nvSpPr>
          <p:cNvPr id="10" name="TextBox 9"/>
          <p:cNvSpPr txBox="1"/>
          <p:nvPr/>
        </p:nvSpPr>
        <p:spPr>
          <a:xfrm>
            <a:off x="7474590" y="1559811"/>
            <a:ext cx="3951215" cy="1477328"/>
          </a:xfrm>
          <a:prstGeom prst="rect">
            <a:avLst/>
          </a:prstGeom>
          <a:noFill/>
        </p:spPr>
        <p:txBody>
          <a:bodyPr wrap="square" rtlCol="0">
            <a:spAutoFit/>
          </a:bodyPr>
          <a:lstStyle/>
          <a:p>
            <a:r>
              <a:rPr lang="en-GB" dirty="0" smtClean="0"/>
              <a:t>Microservice reads 4 input messages resulting in 4 output messages. I1-&gt;OI1, I2-&gt;OI2, X1-</a:t>
            </a:r>
            <a:r>
              <a:rPr lang="en-GB" dirty="0"/>
              <a:t>&gt;</a:t>
            </a:r>
            <a:r>
              <a:rPr lang="en-GB" dirty="0" smtClean="0"/>
              <a:t>OX1</a:t>
            </a:r>
            <a:r>
              <a:rPr lang="en-GB" dirty="0"/>
              <a:t>, </a:t>
            </a:r>
            <a:r>
              <a:rPr lang="en-GB" dirty="0" smtClean="0"/>
              <a:t>X2-</a:t>
            </a:r>
            <a:r>
              <a:rPr lang="en-GB" dirty="0"/>
              <a:t>&gt;</a:t>
            </a:r>
            <a:r>
              <a:rPr lang="en-GB" dirty="0" smtClean="0"/>
              <a:t>OX2. There are a further 2 messages on the input queues, I3 and X3 that were not processed.</a:t>
            </a:r>
            <a:endParaRPr lang="en-GB" dirty="0"/>
          </a:p>
        </p:txBody>
      </p:sp>
      <p:sp>
        <p:nvSpPr>
          <p:cNvPr id="11" name="Rectangle 10"/>
          <p:cNvSpPr/>
          <p:nvPr/>
        </p:nvSpPr>
        <p:spPr>
          <a:xfrm>
            <a:off x="4179115" y="4643052"/>
            <a:ext cx="2013359" cy="1362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p:txBody>
      </p:sp>
      <p:sp>
        <p:nvSpPr>
          <p:cNvPr id="12" name="U-Turn Arrow 11"/>
          <p:cNvSpPr/>
          <p:nvPr/>
        </p:nvSpPr>
        <p:spPr>
          <a:xfrm>
            <a:off x="2534873" y="4215213"/>
            <a:ext cx="3070372" cy="1790796"/>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Right Arrow 12"/>
          <p:cNvSpPr/>
          <p:nvPr/>
        </p:nvSpPr>
        <p:spPr>
          <a:xfrm>
            <a:off x="453005" y="4409557"/>
            <a:ext cx="2172748" cy="457455"/>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ight Arrow 13"/>
          <p:cNvSpPr/>
          <p:nvPr/>
        </p:nvSpPr>
        <p:spPr>
          <a:xfrm>
            <a:off x="799052" y="5617572"/>
            <a:ext cx="1735821" cy="4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X1,X2,</a:t>
            </a:r>
            <a:r>
              <a:rPr lang="en-GB" dirty="0" smtClean="0">
                <a:solidFill>
                  <a:schemeClr val="bg1"/>
                </a:solidFill>
              </a:rPr>
              <a:t>X3</a:t>
            </a:r>
            <a:r>
              <a:rPr lang="en-GB" dirty="0" smtClean="0"/>
              <a:t>,X4,X5</a:t>
            </a:r>
            <a:endParaRPr lang="en-GB" dirty="0"/>
          </a:p>
        </p:txBody>
      </p:sp>
      <p:sp>
        <p:nvSpPr>
          <p:cNvPr id="15" name="Right Arrow 14"/>
          <p:cNvSpPr/>
          <p:nvPr/>
        </p:nvSpPr>
        <p:spPr>
          <a:xfrm>
            <a:off x="890631" y="5118682"/>
            <a:ext cx="164424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6">
                    <a:lumMod val="75000"/>
                  </a:schemeClr>
                </a:solidFill>
              </a:rPr>
              <a:t>I1,I2,</a:t>
            </a:r>
            <a:r>
              <a:rPr lang="en-GB" dirty="0" smtClean="0">
                <a:solidFill>
                  <a:schemeClr val="bg1"/>
                </a:solidFill>
              </a:rPr>
              <a:t>I3</a:t>
            </a:r>
            <a:r>
              <a:rPr lang="en-GB" dirty="0" smtClean="0"/>
              <a:t>,I4,I5</a:t>
            </a:r>
            <a:endParaRPr lang="en-GB" dirty="0"/>
          </a:p>
        </p:txBody>
      </p:sp>
      <p:sp>
        <p:nvSpPr>
          <p:cNvPr id="16" name="TextBox 15"/>
          <p:cNvSpPr txBox="1"/>
          <p:nvPr/>
        </p:nvSpPr>
        <p:spPr>
          <a:xfrm>
            <a:off x="7434043" y="4161799"/>
            <a:ext cx="3951215" cy="2862322"/>
          </a:xfrm>
          <a:prstGeom prst="rect">
            <a:avLst/>
          </a:prstGeom>
          <a:noFill/>
        </p:spPr>
        <p:txBody>
          <a:bodyPr wrap="square" rtlCol="0">
            <a:spAutoFit/>
          </a:bodyPr>
          <a:lstStyle/>
          <a:p>
            <a:r>
              <a:rPr lang="en-GB" b="1" dirty="0" smtClean="0"/>
              <a:t>In recovery from output mode with </a:t>
            </a:r>
            <a:r>
              <a:rPr lang="en-GB" b="1" dirty="0" err="1" smtClean="0"/>
              <a:t>skipProcessedMessages</a:t>
            </a:r>
            <a:r>
              <a:rPr lang="en-GB" b="1" dirty="0" smtClean="0"/>
              <a:t>() enabled:</a:t>
            </a:r>
            <a:r>
              <a:rPr lang="en-GB" dirty="0" smtClean="0"/>
              <a:t/>
            </a:r>
            <a:br>
              <a:rPr lang="en-GB" dirty="0" smtClean="0"/>
            </a:br>
            <a:r>
              <a:rPr lang="en-GB" dirty="0" smtClean="0"/>
              <a:t>During </a:t>
            </a:r>
            <a:r>
              <a:rPr lang="en-GB" dirty="0"/>
              <a:t>R</a:t>
            </a:r>
            <a:r>
              <a:rPr lang="en-GB" dirty="0" smtClean="0"/>
              <a:t>ecovery phase the input queues are played  back into the microservice as input starting with the first message that does not appear in the output queue. In this case there will be no recovery messages but Active messages will start at I3 and X3.</a:t>
            </a:r>
            <a:br>
              <a:rPr lang="en-GB" dirty="0" smtClean="0"/>
            </a:br>
            <a:endParaRPr lang="en-GB" dirty="0"/>
          </a:p>
        </p:txBody>
      </p:sp>
    </p:spTree>
    <p:extLst>
      <p:ext uri="{BB962C8B-B14F-4D97-AF65-F5344CB8AC3E}">
        <p14:creationId xmlns:p14="http://schemas.microsoft.com/office/powerpoint/2010/main" val="3030243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XMLData TextToDisplay="%EMAILADDRESS%">ds12887@imceu.eu.ssmb.com</XMLData>
</file>

<file path=customXml/item2.xml><?xml version="1.0" encoding="utf-8"?>
<XMLData TextToDisplay="%USERNAME%">ds12887</XMLData>
</file>

<file path=customXml/item3.xml><?xml version="1.0" encoding="utf-8"?>
<XMLData TextToDisplay="%HOSTNAME%">LDNCITNA320512.eur.nsroot.net</XMLData>
</file>

<file path=customXml/item4.xml><?xml version="1.0" encoding="utf-8"?>
<XMLData TextToDisplay="%CLASSIFICATIONDATETIME%">13:51 28/12/2018</XMLData>
</file>

<file path=customXml/item5.xml><?xml version="1.0" encoding="utf-8"?>
<XMLData TextToDisplay="%DOCUMENTGUID%">{00000000-0000-0000-0000-000000000000}</XMLData>
</file>

<file path=customXml/item6.xml><?xml version="1.0" encoding="utf-8"?>
<XMLData TextToDisplay="RightsWATCHMark">8|CITI-No PII-Internal|{00000000-0000-0000-0000-000000000000}</XMLData>
</file>

<file path=customXml/item7.xml><?xml version="1.0" encoding="utf-8"?>
<ct:contentTypeSchema xmlns:ct="http://schemas.microsoft.com/office/2006/metadata/contentType" xmlns:ma="http://schemas.microsoft.com/office/2006/metadata/properties/metaAttributes" ct:_="" ma:_="" ma:contentTypeName="Document" ma:contentTypeID="0x0101008F83328B38E772499573A7858DDFBC0A" ma:contentTypeVersion="1" ma:contentTypeDescription="Create a new document." ma:contentTypeScope="" ma:versionID="1e363943181a25ef9fd0acefc2a845da">
  <xsd:schema xmlns:xsd="http://www.w3.org/2001/XMLSchema" xmlns:xs="http://www.w3.org/2001/XMLSchema" xmlns:p="http://schemas.microsoft.com/office/2006/metadata/properties" xmlns:ns2="5fc0c2a1-5a74-49b6-a14a-096e16aa18b7" targetNamespace="http://schemas.microsoft.com/office/2006/metadata/properties" ma:root="true" ma:fieldsID="511661f1aa035f8532de10065376fc65" ns2:_="">
    <xsd:import namespace="5fc0c2a1-5a74-49b6-a14a-096e16aa18b7"/>
    <xsd:element name="properties">
      <xsd:complexType>
        <xsd:sequence>
          <xsd:element name="documentManagement">
            <xsd:complexType>
              <xsd:all>
                <xsd:element ref="ns2:Call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c0c2a1-5a74-49b6-a14a-096e16aa18b7" elementFormDefault="qualified">
    <xsd:import namespace="http://schemas.microsoft.com/office/2006/documentManagement/types"/>
    <xsd:import namespace="http://schemas.microsoft.com/office/infopath/2007/PartnerControls"/>
    <xsd:element name="CallName" ma:index="8" nillable="true" ma:displayName="Time" ma:internalName="Call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CallName xmlns="5fc0c2a1-5a74-49b6-a14a-096e16aa18b7" xsi:nil="true"/>
  </documentManagement>
</p:properties>
</file>

<file path=customXml/itemProps1.xml><?xml version="1.0" encoding="utf-8"?>
<ds:datastoreItem xmlns:ds="http://schemas.openxmlformats.org/officeDocument/2006/customXml" ds:itemID="{6F79F7F2-13B4-4C63-9224-CB8A992090A6}">
  <ds:schemaRefs/>
</ds:datastoreItem>
</file>

<file path=customXml/itemProps2.xml><?xml version="1.0" encoding="utf-8"?>
<ds:datastoreItem xmlns:ds="http://schemas.openxmlformats.org/officeDocument/2006/customXml" ds:itemID="{2FD2638D-F7AF-420B-9D68-D4F9278D8F90}">
  <ds:schemaRefs/>
</ds:datastoreItem>
</file>

<file path=customXml/itemProps3.xml><?xml version="1.0" encoding="utf-8"?>
<ds:datastoreItem xmlns:ds="http://schemas.openxmlformats.org/officeDocument/2006/customXml" ds:itemID="{C417D6A6-0A90-41DA-8F8D-4F6D521BD9E9}">
  <ds:schemaRefs/>
</ds:datastoreItem>
</file>

<file path=customXml/itemProps4.xml><?xml version="1.0" encoding="utf-8"?>
<ds:datastoreItem xmlns:ds="http://schemas.openxmlformats.org/officeDocument/2006/customXml" ds:itemID="{E26206B3-6991-4C9C-8D68-44F568897D67}">
  <ds:schemaRefs/>
</ds:datastoreItem>
</file>

<file path=customXml/itemProps5.xml><?xml version="1.0" encoding="utf-8"?>
<ds:datastoreItem xmlns:ds="http://schemas.openxmlformats.org/officeDocument/2006/customXml" ds:itemID="{9C4732E6-FB54-4A35-82F2-B72F2BB3CC44}">
  <ds:schemaRefs/>
</ds:datastoreItem>
</file>

<file path=customXml/itemProps6.xml><?xml version="1.0" encoding="utf-8"?>
<ds:datastoreItem xmlns:ds="http://schemas.openxmlformats.org/officeDocument/2006/customXml" ds:itemID="{A39DDF1F-A382-464D-BC43-2349D0560E2C}">
  <ds:schemaRefs/>
</ds:datastoreItem>
</file>

<file path=customXml/itemProps7.xml><?xml version="1.0" encoding="utf-8"?>
<ds:datastoreItem xmlns:ds="http://schemas.openxmlformats.org/officeDocument/2006/customXml" ds:itemID="{6A6A2107-E5D1-4379-8154-ECC56D26AF80}"/>
</file>

<file path=customXml/itemProps8.xml><?xml version="1.0" encoding="utf-8"?>
<ds:datastoreItem xmlns:ds="http://schemas.openxmlformats.org/officeDocument/2006/customXml" ds:itemID="{D58BB8EE-D6D6-4878-B225-07252A43213A}"/>
</file>

<file path=customXml/itemProps9.xml><?xml version="1.0" encoding="utf-8"?>
<ds:datastoreItem xmlns:ds="http://schemas.openxmlformats.org/officeDocument/2006/customXml" ds:itemID="{0A983C35-A7FC-4FE5-8DCB-0C8EBFF1E784}"/>
</file>

<file path=docProps/app.xml><?xml version="1.0" encoding="utf-8"?>
<Properties xmlns="http://schemas.openxmlformats.org/officeDocument/2006/extended-properties" xmlns:vt="http://schemas.openxmlformats.org/officeDocument/2006/docPropsVTypes">
  <TotalTime>6104</TotalTime>
  <Words>1070</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Ambrosia Microservices</vt:lpstr>
      <vt:lpstr>Learning objectives</vt:lpstr>
      <vt:lpstr>Queue priorities </vt:lpstr>
      <vt:lpstr>Ambrosia microservices life cycle</vt:lpstr>
      <vt:lpstr>Recovery options</vt:lpstr>
      <vt:lpstr>Recovering from output</vt:lpstr>
      <vt:lpstr>Recovering from input</vt:lpstr>
      <vt:lpstr>Recovering from input and output</vt:lpstr>
      <vt:lpstr>skipProcessedMessages()</vt:lpstr>
      <vt:lpstr>resumeAtEnd()</vt:lpstr>
      <vt:lpstr>Consuming Recovered Messages</vt:lpstr>
      <vt:lpstr>Gap detection</vt:lpstr>
      <vt:lpstr>The FizzBuzz example application</vt:lpstr>
      <vt:lpstr>FizzBuzz - CounterService</vt:lpstr>
      <vt:lpstr>FizzBuzz - FizzBuzzService</vt:lpstr>
      <vt:lpstr>FizzBuzz - FizzBuzzValidatorService</vt:lpstr>
      <vt:lpstr>Putting it all together - Taking a look at the code  </vt:lpstr>
      <vt:lpstr>General architecture guidelines  </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Ambrosia Microservices</dc:title>
  <dc:creator>Shaya, Daniel [ICG-IT NE]</dc:creator>
  <cp:lastModifiedBy>Shaya, Daniel [ICG-IT NE]</cp:lastModifiedBy>
  <cp:revision>66</cp:revision>
  <dcterms:created xsi:type="dcterms:W3CDTF">2018-12-24T12:36:04Z</dcterms:created>
  <dcterms:modified xsi:type="dcterms:W3CDTF">2019-01-03T11:27:27Z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8|CITI-No PII-Internal|{00000000-0000-0000-0000-000000000000}</vt:lpwstr>
  </property>
  <property fmtid="{D5CDD505-2E9C-101B-9397-08002B2CF9AE}" pid="3" name="ContentTypeId">
    <vt:lpwstr>0x0101008F83328B38E772499573A7858DDFBC0A</vt:lpwstr>
  </property>
</Properties>
</file>