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7"/>
  </p:sldMasterIdLst>
  <p:notesMasterIdLst>
    <p:notesMasterId r:id="rId48"/>
  </p:notesMasterIdLst>
  <p:sldIdLst>
    <p:sldId id="256" r:id="rId8"/>
    <p:sldId id="257" r:id="rId9"/>
    <p:sldId id="259" r:id="rId10"/>
    <p:sldId id="258" r:id="rId11"/>
    <p:sldId id="260" r:id="rId12"/>
    <p:sldId id="261" r:id="rId13"/>
    <p:sldId id="262" r:id="rId14"/>
    <p:sldId id="263" r:id="rId15"/>
    <p:sldId id="264" r:id="rId16"/>
    <p:sldId id="265" r:id="rId17"/>
    <p:sldId id="266" r:id="rId18"/>
    <p:sldId id="267" r:id="rId19"/>
    <p:sldId id="268" r:id="rId20"/>
    <p:sldId id="269" r:id="rId21"/>
    <p:sldId id="270" r:id="rId22"/>
    <p:sldId id="296" r:id="rId23"/>
    <p:sldId id="271" r:id="rId24"/>
    <p:sldId id="273" r:id="rId25"/>
    <p:sldId id="274" r:id="rId26"/>
    <p:sldId id="276" r:id="rId27"/>
    <p:sldId id="277" r:id="rId28"/>
    <p:sldId id="275" r:id="rId29"/>
    <p:sldId id="278" r:id="rId30"/>
    <p:sldId id="279" r:id="rId31"/>
    <p:sldId id="280" r:id="rId32"/>
    <p:sldId id="281" r:id="rId33"/>
    <p:sldId id="282" r:id="rId34"/>
    <p:sldId id="283" r:id="rId35"/>
    <p:sldId id="284" r:id="rId36"/>
    <p:sldId id="295" r:id="rId37"/>
    <p:sldId id="291" r:id="rId38"/>
    <p:sldId id="289" r:id="rId39"/>
    <p:sldId id="287" r:id="rId40"/>
    <p:sldId id="294" r:id="rId41"/>
    <p:sldId id="290" r:id="rId42"/>
    <p:sldId id="292" r:id="rId43"/>
    <p:sldId id="293" r:id="rId44"/>
    <p:sldId id="285" r:id="rId45"/>
    <p:sldId id="288" r:id="rId46"/>
    <p:sldId id="286"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9" autoAdjust="0"/>
    <p:restoredTop sz="94660"/>
  </p:normalViewPr>
  <p:slideViewPr>
    <p:cSldViewPr snapToGrid="0">
      <p:cViewPr varScale="1">
        <p:scale>
          <a:sx n="105" d="100"/>
          <a:sy n="105" d="100"/>
        </p:scale>
        <p:origin x="2382" y="11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viewProps" Target="viewProps.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notesMaster" Target="notesMasters/notesMaster1.xml"/><Relationship Id="rId8" Type="http://schemas.openxmlformats.org/officeDocument/2006/relationships/slide" Target="slides/slide1.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EC2ADD-5712-4AEA-BF68-7C5CD2C9B28D}" type="datetimeFigureOut">
              <a:rPr lang="en-GB" smtClean="0"/>
              <a:t>07/03/2019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7A88D3-EB1A-4DE0-884B-3E04A7C97086}" type="slidenum">
              <a:rPr lang="en-GB" smtClean="0"/>
              <a:t>‹#›</a:t>
            </a:fld>
            <a:endParaRPr lang="en-GB"/>
          </a:p>
        </p:txBody>
      </p:sp>
    </p:spTree>
    <p:extLst>
      <p:ext uri="{BB962C8B-B14F-4D97-AF65-F5344CB8AC3E}">
        <p14:creationId xmlns:p14="http://schemas.microsoft.com/office/powerpoint/2010/main" val="4133326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43fafeeb2f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43fafeeb2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Speed of light 8 minutes to get to the sun</a:t>
            </a:r>
            <a:endParaRPr/>
          </a:p>
          <a:p>
            <a:pPr marL="0" lvl="0" indent="0" algn="l" rtl="0">
              <a:spcBef>
                <a:spcPts val="0"/>
              </a:spcBef>
              <a:spcAft>
                <a:spcPts val="0"/>
              </a:spcAft>
              <a:buNone/>
            </a:pPr>
            <a:r>
              <a:rPr lang="en"/>
              <a:t>That’s 100 adds or 2 divide operations (which is why you shouldn’t use divide or modulus) but that’s another story</a:t>
            </a:r>
            <a:endParaRPr/>
          </a:p>
        </p:txBody>
      </p:sp>
    </p:spTree>
    <p:extLst>
      <p:ext uri="{BB962C8B-B14F-4D97-AF65-F5344CB8AC3E}">
        <p14:creationId xmlns:p14="http://schemas.microsoft.com/office/powerpoint/2010/main" val="3237876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43fafeeb2f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43fafeeb2f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Maximise the use of your CPU</a:t>
            </a:r>
            <a:endParaRPr/>
          </a:p>
        </p:txBody>
      </p:sp>
    </p:spTree>
    <p:extLst>
      <p:ext uri="{BB962C8B-B14F-4D97-AF65-F5344CB8AC3E}">
        <p14:creationId xmlns:p14="http://schemas.microsoft.com/office/powerpoint/2010/main" val="3763342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3fafeeb2f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3fafeeb2f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Garbage collection - elipson but we like GC until the critical section does it add overhead when not running. Safe points.</a:t>
            </a:r>
            <a:endParaRPr/>
          </a:p>
          <a:p>
            <a:pPr marL="0" lvl="0" indent="0" algn="l" rtl="0">
              <a:spcBef>
                <a:spcPts val="0"/>
              </a:spcBef>
              <a:spcAft>
                <a:spcPts val="0"/>
              </a:spcAft>
              <a:buNone/>
            </a:pPr>
            <a:r>
              <a:rPr lang="en"/>
              <a:t>But Java has many advantages.</a:t>
            </a:r>
            <a:endParaRPr/>
          </a:p>
        </p:txBody>
      </p:sp>
    </p:spTree>
    <p:extLst>
      <p:ext uri="{BB962C8B-B14F-4D97-AF65-F5344CB8AC3E}">
        <p14:creationId xmlns:p14="http://schemas.microsoft.com/office/powerpoint/2010/main" val="1312211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3fafeeb2f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3fafeeb2f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Garbage collection - elipson but we like GC until the critical section does it add overhead when not running. Safe points.</a:t>
            </a:r>
            <a:endParaRPr/>
          </a:p>
          <a:p>
            <a:pPr marL="0" lvl="0" indent="0" algn="l" rtl="0">
              <a:spcBef>
                <a:spcPts val="0"/>
              </a:spcBef>
              <a:spcAft>
                <a:spcPts val="0"/>
              </a:spcAft>
              <a:buNone/>
            </a:pPr>
            <a:r>
              <a:rPr lang="en"/>
              <a:t>But Java has many advantages.</a:t>
            </a:r>
            <a:endParaRPr/>
          </a:p>
        </p:txBody>
      </p:sp>
    </p:spTree>
    <p:extLst>
      <p:ext uri="{BB962C8B-B14F-4D97-AF65-F5344CB8AC3E}">
        <p14:creationId xmlns:p14="http://schemas.microsoft.com/office/powerpoint/2010/main" val="2020452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3fafeeb2f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3fafeeb2f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Garbage collection - elipson but we like GC until the critical section does it add overhead when not running. Safe points.</a:t>
            </a:r>
            <a:endParaRPr/>
          </a:p>
          <a:p>
            <a:pPr marL="0" lvl="0" indent="0" algn="l" rtl="0">
              <a:spcBef>
                <a:spcPts val="0"/>
              </a:spcBef>
              <a:spcAft>
                <a:spcPts val="0"/>
              </a:spcAft>
              <a:buNone/>
            </a:pPr>
            <a:r>
              <a:rPr lang="en"/>
              <a:t>But Java has many advantages.</a:t>
            </a:r>
            <a:endParaRPr/>
          </a:p>
        </p:txBody>
      </p:sp>
    </p:spTree>
    <p:extLst>
      <p:ext uri="{BB962C8B-B14F-4D97-AF65-F5344CB8AC3E}">
        <p14:creationId xmlns:p14="http://schemas.microsoft.com/office/powerpoint/2010/main" val="269335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43fafeeb2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43fafeeb2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Speed of light 8 minutes to get to the sun</a:t>
            </a:r>
            <a:endParaRPr/>
          </a:p>
          <a:p>
            <a:pPr marL="0" lvl="0" indent="0" algn="l" rtl="0">
              <a:spcBef>
                <a:spcPts val="0"/>
              </a:spcBef>
              <a:spcAft>
                <a:spcPts val="0"/>
              </a:spcAft>
              <a:buNone/>
            </a:pPr>
            <a:r>
              <a:rPr lang="en"/>
              <a:t>That’s 100 adds or 2 divide operations (which is why you shouldn’t use divide or modulus) but that’s another story</a:t>
            </a:r>
            <a:endParaRPr/>
          </a:p>
        </p:txBody>
      </p:sp>
    </p:spTree>
    <p:extLst>
      <p:ext uri="{BB962C8B-B14F-4D97-AF65-F5344CB8AC3E}">
        <p14:creationId xmlns:p14="http://schemas.microsoft.com/office/powerpoint/2010/main" val="1976562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454310b80b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454310b80b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3498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3fafeeb2f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3fafeeb2f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Garbage collection - elipson but we like GC until the critical section does it add overhead when not running. Safe points.</a:t>
            </a:r>
            <a:endParaRPr/>
          </a:p>
          <a:p>
            <a:pPr marL="0" lvl="0" indent="0" algn="l" rtl="0">
              <a:spcBef>
                <a:spcPts val="0"/>
              </a:spcBef>
              <a:spcAft>
                <a:spcPts val="0"/>
              </a:spcAft>
              <a:buNone/>
            </a:pPr>
            <a:r>
              <a:rPr lang="en"/>
              <a:t>But Java has many advantages.</a:t>
            </a:r>
            <a:endParaRPr/>
          </a:p>
        </p:txBody>
      </p:sp>
    </p:spTree>
    <p:extLst>
      <p:ext uri="{BB962C8B-B14F-4D97-AF65-F5344CB8AC3E}">
        <p14:creationId xmlns:p14="http://schemas.microsoft.com/office/powerpoint/2010/main" val="836357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3fafeeb2f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3fafeeb2f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Garbage collection - elipson but we like GC until the critical section does it add overhead when not running. Safe points.</a:t>
            </a:r>
            <a:endParaRPr/>
          </a:p>
          <a:p>
            <a:pPr marL="0" lvl="0" indent="0" algn="l" rtl="0">
              <a:spcBef>
                <a:spcPts val="0"/>
              </a:spcBef>
              <a:spcAft>
                <a:spcPts val="0"/>
              </a:spcAft>
              <a:buNone/>
            </a:pPr>
            <a:r>
              <a:rPr lang="en"/>
              <a:t>But Java has many advantages.</a:t>
            </a:r>
            <a:endParaRPr/>
          </a:p>
        </p:txBody>
      </p:sp>
    </p:spTree>
    <p:extLst>
      <p:ext uri="{BB962C8B-B14F-4D97-AF65-F5344CB8AC3E}">
        <p14:creationId xmlns:p14="http://schemas.microsoft.com/office/powerpoint/2010/main" val="1628995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3fafeeb2f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3fafeeb2f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Garbage collection - elipson but we like GC until the critical section does it add overhead when not running. Safe points.</a:t>
            </a:r>
            <a:endParaRPr/>
          </a:p>
          <a:p>
            <a:pPr marL="0" lvl="0" indent="0" algn="l" rtl="0">
              <a:spcBef>
                <a:spcPts val="0"/>
              </a:spcBef>
              <a:spcAft>
                <a:spcPts val="0"/>
              </a:spcAft>
              <a:buNone/>
            </a:pPr>
            <a:r>
              <a:rPr lang="en"/>
              <a:t>But Java has many advantages.</a:t>
            </a:r>
            <a:endParaRPr/>
          </a:p>
        </p:txBody>
      </p:sp>
    </p:spTree>
    <p:extLst>
      <p:ext uri="{BB962C8B-B14F-4D97-AF65-F5344CB8AC3E}">
        <p14:creationId xmlns:p14="http://schemas.microsoft.com/office/powerpoint/2010/main" val="2390532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3fafeeb2f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3fafeeb2f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Garbage collection - elipson but we like GC until the critical section does it add overhead when not running. Safe points.</a:t>
            </a:r>
            <a:endParaRPr/>
          </a:p>
          <a:p>
            <a:pPr marL="0" lvl="0" indent="0" algn="l" rtl="0">
              <a:spcBef>
                <a:spcPts val="0"/>
              </a:spcBef>
              <a:spcAft>
                <a:spcPts val="0"/>
              </a:spcAft>
              <a:buNone/>
            </a:pPr>
            <a:r>
              <a:rPr lang="en"/>
              <a:t>But Java has many advantages.</a:t>
            </a:r>
            <a:endParaRPr/>
          </a:p>
        </p:txBody>
      </p:sp>
    </p:spTree>
    <p:extLst>
      <p:ext uri="{BB962C8B-B14F-4D97-AF65-F5344CB8AC3E}">
        <p14:creationId xmlns:p14="http://schemas.microsoft.com/office/powerpoint/2010/main" val="2138448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3fafeeb2f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3fafeeb2f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Garbage collection - elipson but we like GC until the critical section does it add overhead when not running. Safe points.</a:t>
            </a:r>
            <a:endParaRPr/>
          </a:p>
          <a:p>
            <a:pPr marL="0" lvl="0" indent="0" algn="l" rtl="0">
              <a:spcBef>
                <a:spcPts val="0"/>
              </a:spcBef>
              <a:spcAft>
                <a:spcPts val="0"/>
              </a:spcAft>
              <a:buNone/>
            </a:pPr>
            <a:r>
              <a:rPr lang="en"/>
              <a:t>But Java has many advantages.</a:t>
            </a:r>
            <a:endParaRPr/>
          </a:p>
        </p:txBody>
      </p:sp>
    </p:spTree>
    <p:extLst>
      <p:ext uri="{BB962C8B-B14F-4D97-AF65-F5344CB8AC3E}">
        <p14:creationId xmlns:p14="http://schemas.microsoft.com/office/powerpoint/2010/main" val="3747340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3fafeeb2f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3fafeeb2f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Garbage collection - elipson but we like GC until the critical section does it add overhead when not running. Safe points.</a:t>
            </a:r>
            <a:endParaRPr/>
          </a:p>
          <a:p>
            <a:pPr marL="0" lvl="0" indent="0" algn="l" rtl="0">
              <a:spcBef>
                <a:spcPts val="0"/>
              </a:spcBef>
              <a:spcAft>
                <a:spcPts val="0"/>
              </a:spcAft>
              <a:buNone/>
            </a:pPr>
            <a:r>
              <a:rPr lang="en"/>
              <a:t>But Java has many advantages.</a:t>
            </a:r>
            <a:endParaRPr/>
          </a:p>
        </p:txBody>
      </p:sp>
    </p:spTree>
    <p:extLst>
      <p:ext uri="{BB962C8B-B14F-4D97-AF65-F5344CB8AC3E}">
        <p14:creationId xmlns:p14="http://schemas.microsoft.com/office/powerpoint/2010/main" val="3848105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9AD42D7-822B-4530-A4C2-E01CF4DA3AFF}" type="datetimeFigureOut">
              <a:rPr lang="en-GB" smtClean="0"/>
              <a:t>07/03/2019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B3D1CE-666F-4226-B851-9316542248CA}" type="slidenum">
              <a:rPr lang="en-GB" smtClean="0"/>
              <a:t>‹#›</a:t>
            </a:fld>
            <a:endParaRPr lang="en-GB"/>
          </a:p>
        </p:txBody>
      </p:sp>
    </p:spTree>
    <p:extLst>
      <p:ext uri="{BB962C8B-B14F-4D97-AF65-F5344CB8AC3E}">
        <p14:creationId xmlns:p14="http://schemas.microsoft.com/office/powerpoint/2010/main" val="223199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9AD42D7-822B-4530-A4C2-E01CF4DA3AFF}" type="datetimeFigureOut">
              <a:rPr lang="en-GB" smtClean="0"/>
              <a:t>07/03/2019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B3D1CE-666F-4226-B851-9316542248CA}" type="slidenum">
              <a:rPr lang="en-GB" smtClean="0"/>
              <a:t>‹#›</a:t>
            </a:fld>
            <a:endParaRPr lang="en-GB"/>
          </a:p>
        </p:txBody>
      </p:sp>
    </p:spTree>
    <p:extLst>
      <p:ext uri="{BB962C8B-B14F-4D97-AF65-F5344CB8AC3E}">
        <p14:creationId xmlns:p14="http://schemas.microsoft.com/office/powerpoint/2010/main" val="1096501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9AD42D7-822B-4530-A4C2-E01CF4DA3AFF}" type="datetimeFigureOut">
              <a:rPr lang="en-GB" smtClean="0"/>
              <a:t>07/03/2019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B3D1CE-666F-4226-B851-9316542248CA}" type="slidenum">
              <a:rPr lang="en-GB" smtClean="0"/>
              <a:t>‹#›</a:t>
            </a:fld>
            <a:endParaRPr lang="en-GB"/>
          </a:p>
        </p:txBody>
      </p:sp>
    </p:spTree>
    <p:extLst>
      <p:ext uri="{BB962C8B-B14F-4D97-AF65-F5344CB8AC3E}">
        <p14:creationId xmlns:p14="http://schemas.microsoft.com/office/powerpoint/2010/main" val="4037165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67000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9AD42D7-822B-4530-A4C2-E01CF4DA3AFF}" type="datetimeFigureOut">
              <a:rPr lang="en-GB" smtClean="0"/>
              <a:t>07/03/2019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B3D1CE-666F-4226-B851-9316542248CA}" type="slidenum">
              <a:rPr lang="en-GB" smtClean="0"/>
              <a:t>‹#›</a:t>
            </a:fld>
            <a:endParaRPr lang="en-GB"/>
          </a:p>
        </p:txBody>
      </p:sp>
    </p:spTree>
    <p:extLst>
      <p:ext uri="{BB962C8B-B14F-4D97-AF65-F5344CB8AC3E}">
        <p14:creationId xmlns:p14="http://schemas.microsoft.com/office/powerpoint/2010/main" val="3163393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9AD42D7-822B-4530-A4C2-E01CF4DA3AFF}" type="datetimeFigureOut">
              <a:rPr lang="en-GB" smtClean="0"/>
              <a:t>07/03/2019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B3D1CE-666F-4226-B851-9316542248CA}" type="slidenum">
              <a:rPr lang="en-GB" smtClean="0"/>
              <a:t>‹#›</a:t>
            </a:fld>
            <a:endParaRPr lang="en-GB"/>
          </a:p>
        </p:txBody>
      </p:sp>
    </p:spTree>
    <p:extLst>
      <p:ext uri="{BB962C8B-B14F-4D97-AF65-F5344CB8AC3E}">
        <p14:creationId xmlns:p14="http://schemas.microsoft.com/office/powerpoint/2010/main" val="2646018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9AD42D7-822B-4530-A4C2-E01CF4DA3AFF}" type="datetimeFigureOut">
              <a:rPr lang="en-GB" smtClean="0"/>
              <a:t>07/03/2019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B3D1CE-666F-4226-B851-9316542248CA}" type="slidenum">
              <a:rPr lang="en-GB" smtClean="0"/>
              <a:t>‹#›</a:t>
            </a:fld>
            <a:endParaRPr lang="en-GB"/>
          </a:p>
        </p:txBody>
      </p:sp>
    </p:spTree>
    <p:extLst>
      <p:ext uri="{BB962C8B-B14F-4D97-AF65-F5344CB8AC3E}">
        <p14:creationId xmlns:p14="http://schemas.microsoft.com/office/powerpoint/2010/main" val="2211183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9AD42D7-822B-4530-A4C2-E01CF4DA3AFF}" type="datetimeFigureOut">
              <a:rPr lang="en-GB" smtClean="0"/>
              <a:t>07/03/2019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AB3D1CE-666F-4226-B851-9316542248CA}" type="slidenum">
              <a:rPr lang="en-GB" smtClean="0"/>
              <a:t>‹#›</a:t>
            </a:fld>
            <a:endParaRPr lang="en-GB"/>
          </a:p>
        </p:txBody>
      </p:sp>
    </p:spTree>
    <p:extLst>
      <p:ext uri="{BB962C8B-B14F-4D97-AF65-F5344CB8AC3E}">
        <p14:creationId xmlns:p14="http://schemas.microsoft.com/office/powerpoint/2010/main" val="2342772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9AD42D7-822B-4530-A4C2-E01CF4DA3AFF}" type="datetimeFigureOut">
              <a:rPr lang="en-GB" smtClean="0"/>
              <a:t>07/03/2019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AB3D1CE-666F-4226-B851-9316542248CA}" type="slidenum">
              <a:rPr lang="en-GB" smtClean="0"/>
              <a:t>‹#›</a:t>
            </a:fld>
            <a:endParaRPr lang="en-GB"/>
          </a:p>
        </p:txBody>
      </p:sp>
    </p:spTree>
    <p:extLst>
      <p:ext uri="{BB962C8B-B14F-4D97-AF65-F5344CB8AC3E}">
        <p14:creationId xmlns:p14="http://schemas.microsoft.com/office/powerpoint/2010/main" val="523042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AD42D7-822B-4530-A4C2-E01CF4DA3AFF}" type="datetimeFigureOut">
              <a:rPr lang="en-GB" smtClean="0"/>
              <a:t>07/03/2019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AB3D1CE-666F-4226-B851-9316542248CA}" type="slidenum">
              <a:rPr lang="en-GB" smtClean="0"/>
              <a:t>‹#›</a:t>
            </a:fld>
            <a:endParaRPr lang="en-GB"/>
          </a:p>
        </p:txBody>
      </p:sp>
    </p:spTree>
    <p:extLst>
      <p:ext uri="{BB962C8B-B14F-4D97-AF65-F5344CB8AC3E}">
        <p14:creationId xmlns:p14="http://schemas.microsoft.com/office/powerpoint/2010/main" val="3625541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9AD42D7-822B-4530-A4C2-E01CF4DA3AFF}" type="datetimeFigureOut">
              <a:rPr lang="en-GB" smtClean="0"/>
              <a:t>07/03/2019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B3D1CE-666F-4226-B851-9316542248CA}" type="slidenum">
              <a:rPr lang="en-GB" smtClean="0"/>
              <a:t>‹#›</a:t>
            </a:fld>
            <a:endParaRPr lang="en-GB"/>
          </a:p>
        </p:txBody>
      </p:sp>
    </p:spTree>
    <p:extLst>
      <p:ext uri="{BB962C8B-B14F-4D97-AF65-F5344CB8AC3E}">
        <p14:creationId xmlns:p14="http://schemas.microsoft.com/office/powerpoint/2010/main" val="294810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9AD42D7-822B-4530-A4C2-E01CF4DA3AFF}" type="datetimeFigureOut">
              <a:rPr lang="en-GB" smtClean="0"/>
              <a:t>07/03/2019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B3D1CE-666F-4226-B851-9316542248CA}" type="slidenum">
              <a:rPr lang="en-GB" smtClean="0"/>
              <a:t>‹#›</a:t>
            </a:fld>
            <a:endParaRPr lang="en-GB"/>
          </a:p>
        </p:txBody>
      </p:sp>
    </p:spTree>
    <p:extLst>
      <p:ext uri="{BB962C8B-B14F-4D97-AF65-F5344CB8AC3E}">
        <p14:creationId xmlns:p14="http://schemas.microsoft.com/office/powerpoint/2010/main" val="2918407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D42D7-822B-4530-A4C2-E01CF4DA3AFF}" type="datetimeFigureOut">
              <a:rPr lang="en-GB" smtClean="0"/>
              <a:t>07/03/2019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B3D1CE-666F-4226-B851-9316542248CA}" type="slidenum">
              <a:rPr lang="en-GB" smtClean="0"/>
              <a:t>‹#›</a:t>
            </a:fld>
            <a:endParaRPr lang="en-GB"/>
          </a:p>
        </p:txBody>
      </p:sp>
    </p:spTree>
    <p:extLst>
      <p:ext uri="{BB962C8B-B14F-4D97-AF65-F5344CB8AC3E}">
        <p14:creationId xmlns:p14="http://schemas.microsoft.com/office/powerpoint/2010/main" val="1043405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Maiolica"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en.wikipedia.org/wiki/Nicola_da_Urbino"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Technology" TargetMode="External"/><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hyperlink" Target="https://en.wikipedia.org/wiki/Magic_(supernatura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0.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8224" y="350576"/>
            <a:ext cx="9144000" cy="2387600"/>
          </a:xfrm>
        </p:spPr>
        <p:txBody>
          <a:bodyPr/>
          <a:lstStyle/>
          <a:p>
            <a:r>
              <a:rPr lang="en-GB" dirty="0" smtClean="0"/>
              <a:t>Low Latency Microservices Using Ambrosia</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0776" y="2843169"/>
            <a:ext cx="3302000" cy="3352800"/>
          </a:xfrm>
          <a:prstGeom prst="rect">
            <a:avLst/>
          </a:prstGeom>
        </p:spPr>
      </p:pic>
      <p:sp>
        <p:nvSpPr>
          <p:cNvPr id="5" name="TextBox 4"/>
          <p:cNvSpPr txBox="1"/>
          <p:nvPr/>
        </p:nvSpPr>
        <p:spPr>
          <a:xfrm>
            <a:off x="7935984" y="5918970"/>
            <a:ext cx="2248250" cy="553998"/>
          </a:xfrm>
          <a:prstGeom prst="rect">
            <a:avLst/>
          </a:prstGeom>
          <a:noFill/>
        </p:spPr>
        <p:txBody>
          <a:bodyPr wrap="square" rtlCol="0">
            <a:spAutoFit/>
          </a:bodyPr>
          <a:lstStyle/>
          <a:p>
            <a:r>
              <a:rPr lang="en-GB" sz="1000" i="1" dirty="0"/>
              <a:t>The Food of the Gods on Olympus (1530), </a:t>
            </a:r>
            <a:r>
              <a:rPr lang="en-GB" sz="1000" i="1" dirty="0">
                <a:hlinkClick r:id="rId3" tooltip="Maiolica"/>
              </a:rPr>
              <a:t>majolica</a:t>
            </a:r>
            <a:r>
              <a:rPr lang="en-GB" sz="1000" i="1" dirty="0"/>
              <a:t> dish attributed to </a:t>
            </a:r>
            <a:r>
              <a:rPr lang="en-GB" sz="1000" i="1" dirty="0">
                <a:hlinkClick r:id="rId4" tooltip="Nicola da Urbino"/>
              </a:rPr>
              <a:t>Nicola da </a:t>
            </a:r>
            <a:r>
              <a:rPr lang="en-GB" sz="1000" i="1" dirty="0" err="1">
                <a:hlinkClick r:id="rId4" tooltip="Nicola da Urbino"/>
              </a:rPr>
              <a:t>Urbino</a:t>
            </a:r>
            <a:endParaRPr lang="en-GB" sz="1000" i="1" dirty="0"/>
          </a:p>
        </p:txBody>
      </p:sp>
    </p:spTree>
    <p:extLst>
      <p:ext uri="{BB962C8B-B14F-4D97-AF65-F5344CB8AC3E}">
        <p14:creationId xmlns:p14="http://schemas.microsoft.com/office/powerpoint/2010/main" val="952812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277225" y="323850"/>
            <a:ext cx="3546475" cy="4031873"/>
          </a:xfrm>
          <a:prstGeom prst="rect">
            <a:avLst/>
          </a:prstGeom>
          <a:noFill/>
        </p:spPr>
        <p:txBody>
          <a:bodyPr wrap="square" rtlCol="0">
            <a:spAutoFit/>
          </a:bodyPr>
          <a:lstStyle/>
          <a:p>
            <a:r>
              <a:rPr lang="en-GB" sz="3200" dirty="0" smtClean="0">
                <a:solidFill>
                  <a:srgbClr val="FF0000"/>
                </a:solidFill>
              </a:rPr>
              <a:t>The tin developer wanted to be part of the team but alas he had no heart “I can’t take on replication failover and inter-pod communication”</a:t>
            </a:r>
            <a:endParaRPr lang="en-GB" sz="3200" dirty="0">
              <a:solidFill>
                <a:srgbClr val="FF000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7101" y="1047300"/>
            <a:ext cx="3700462" cy="4789938"/>
          </a:xfrm>
          <a:prstGeom prst="rect">
            <a:avLst/>
          </a:prstGeom>
        </p:spPr>
      </p:pic>
    </p:spTree>
    <p:extLst>
      <p:ext uri="{BB962C8B-B14F-4D97-AF65-F5344CB8AC3E}">
        <p14:creationId xmlns:p14="http://schemas.microsoft.com/office/powerpoint/2010/main" val="4413325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120543" y="323850"/>
            <a:ext cx="3703157" cy="6001643"/>
          </a:xfrm>
          <a:prstGeom prst="rect">
            <a:avLst/>
          </a:prstGeom>
          <a:noFill/>
        </p:spPr>
        <p:txBody>
          <a:bodyPr wrap="square" rtlCol="0">
            <a:spAutoFit/>
          </a:bodyPr>
          <a:lstStyle/>
          <a:p>
            <a:r>
              <a:rPr lang="en-GB" sz="3200" dirty="0" smtClean="0">
                <a:solidFill>
                  <a:srgbClr val="FF0000"/>
                </a:solidFill>
              </a:rPr>
              <a:t>The lion developer too wanted to be part of this new initiative but he had no courage “I can’t take on microservices I’ve only ever developed a monolith before – I don’t know where I am without Spring “ he shuddered…</a:t>
            </a:r>
            <a:endParaRPr lang="en-GB" sz="3200" dirty="0">
              <a:solidFill>
                <a:srgbClr val="FF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6550" y="1963792"/>
            <a:ext cx="4833937" cy="3528958"/>
          </a:xfrm>
          <a:prstGeom prst="rect">
            <a:avLst/>
          </a:prstGeom>
        </p:spPr>
      </p:pic>
    </p:spTree>
    <p:extLst>
      <p:ext uri="{BB962C8B-B14F-4D97-AF65-F5344CB8AC3E}">
        <p14:creationId xmlns:p14="http://schemas.microsoft.com/office/powerpoint/2010/main" val="29726045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277225" y="323850"/>
            <a:ext cx="3546475" cy="4524315"/>
          </a:xfrm>
          <a:prstGeom prst="rect">
            <a:avLst/>
          </a:prstGeom>
          <a:noFill/>
        </p:spPr>
        <p:txBody>
          <a:bodyPr wrap="square" rtlCol="0">
            <a:spAutoFit/>
          </a:bodyPr>
          <a:lstStyle/>
          <a:p>
            <a:r>
              <a:rPr lang="en-GB" sz="3200" dirty="0" smtClean="0">
                <a:solidFill>
                  <a:srgbClr val="FF0000"/>
                </a:solidFill>
              </a:rPr>
              <a:t>At last they arrived at the Microservices Competency Centre…</a:t>
            </a:r>
          </a:p>
          <a:p>
            <a:endParaRPr lang="en-GB" sz="3200" dirty="0">
              <a:solidFill>
                <a:srgbClr val="FF0000"/>
              </a:solidFill>
            </a:endParaRPr>
          </a:p>
          <a:p>
            <a:r>
              <a:rPr lang="en-GB" sz="3200" dirty="0" smtClean="0">
                <a:solidFill>
                  <a:srgbClr val="FF0000"/>
                </a:solidFill>
              </a:rPr>
              <a:t>We hear there’s a wizard here and we need magic to help us….</a:t>
            </a:r>
            <a:endParaRPr lang="en-GB" sz="3200" dirty="0">
              <a:solidFill>
                <a:srgbClr val="FF000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8100" y="1059812"/>
            <a:ext cx="3759200" cy="5018726"/>
          </a:xfrm>
          <a:prstGeom prst="rect">
            <a:avLst/>
          </a:prstGeom>
        </p:spPr>
      </p:pic>
    </p:spTree>
    <p:extLst>
      <p:ext uri="{BB962C8B-B14F-4D97-AF65-F5344CB8AC3E}">
        <p14:creationId xmlns:p14="http://schemas.microsoft.com/office/powerpoint/2010/main" val="2407086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277225" y="323850"/>
            <a:ext cx="3546475" cy="4524315"/>
          </a:xfrm>
          <a:prstGeom prst="rect">
            <a:avLst/>
          </a:prstGeom>
          <a:noFill/>
        </p:spPr>
        <p:txBody>
          <a:bodyPr wrap="square" rtlCol="0">
            <a:spAutoFit/>
          </a:bodyPr>
          <a:lstStyle/>
          <a:p>
            <a:r>
              <a:rPr lang="en-GB" sz="3200" dirty="0" smtClean="0">
                <a:solidFill>
                  <a:srgbClr val="FF0000"/>
                </a:solidFill>
              </a:rPr>
              <a:t>But sadly there was no wizard just a bunch of rather aging boring developers… with no magic powers at all but they were aware of </a:t>
            </a:r>
            <a:r>
              <a:rPr lang="en-GB" sz="3200" dirty="0" err="1" smtClean="0">
                <a:solidFill>
                  <a:srgbClr val="FF0000"/>
                </a:solidFill>
              </a:rPr>
              <a:t>Arther</a:t>
            </a:r>
            <a:r>
              <a:rPr lang="en-GB" sz="3200" dirty="0" smtClean="0">
                <a:solidFill>
                  <a:srgbClr val="FF0000"/>
                </a:solidFill>
              </a:rPr>
              <a:t> C Clarke’s law that…</a:t>
            </a:r>
            <a:endParaRPr lang="en-GB" sz="3200" dirty="0">
              <a:solidFill>
                <a:srgbClr val="FF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1925" y="2168694"/>
            <a:ext cx="5029200" cy="3192294"/>
          </a:xfrm>
          <a:prstGeom prst="rect">
            <a:avLst/>
          </a:prstGeom>
        </p:spPr>
      </p:pic>
      <p:sp>
        <p:nvSpPr>
          <p:cNvPr id="2" name="TextBox 1"/>
          <p:cNvSpPr txBox="1"/>
          <p:nvPr/>
        </p:nvSpPr>
        <p:spPr>
          <a:xfrm>
            <a:off x="6367244" y="5141780"/>
            <a:ext cx="5234730" cy="1569660"/>
          </a:xfrm>
          <a:prstGeom prst="rect">
            <a:avLst/>
          </a:prstGeom>
          <a:noFill/>
        </p:spPr>
        <p:txBody>
          <a:bodyPr wrap="square" rtlCol="0">
            <a:spAutoFit/>
          </a:bodyPr>
          <a:lstStyle/>
          <a:p>
            <a:r>
              <a:rPr lang="en-GB" sz="3200" dirty="0">
                <a:solidFill>
                  <a:srgbClr val="FF0000"/>
                </a:solidFill>
              </a:rPr>
              <a:t>Any sufficiently advanced </a:t>
            </a:r>
            <a:r>
              <a:rPr lang="en-GB" sz="3200" dirty="0">
                <a:solidFill>
                  <a:srgbClr val="FF0000"/>
                </a:solidFill>
                <a:hlinkClick r:id="rId3" tooltip="Technology"/>
              </a:rPr>
              <a:t>technology</a:t>
            </a:r>
            <a:r>
              <a:rPr lang="en-GB" sz="3200" dirty="0">
                <a:solidFill>
                  <a:srgbClr val="FF0000"/>
                </a:solidFill>
              </a:rPr>
              <a:t> is indistinguishable from </a:t>
            </a:r>
            <a:r>
              <a:rPr lang="en-GB" sz="3200" dirty="0">
                <a:solidFill>
                  <a:srgbClr val="FF0000"/>
                </a:solidFill>
                <a:hlinkClick r:id="rId4"/>
              </a:rPr>
              <a:t>magic</a:t>
            </a:r>
            <a:endParaRPr lang="en-GB" sz="3200" dirty="0">
              <a:solidFill>
                <a:srgbClr val="FF0000"/>
              </a:solidFill>
            </a:endParaRPr>
          </a:p>
        </p:txBody>
      </p:sp>
    </p:spTree>
    <p:extLst>
      <p:ext uri="{BB962C8B-B14F-4D97-AF65-F5344CB8AC3E}">
        <p14:creationId xmlns:p14="http://schemas.microsoft.com/office/powerpoint/2010/main" val="323734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952763" y="323850"/>
            <a:ext cx="3870937" cy="6001643"/>
          </a:xfrm>
          <a:prstGeom prst="rect">
            <a:avLst/>
          </a:prstGeom>
          <a:noFill/>
        </p:spPr>
        <p:txBody>
          <a:bodyPr wrap="square" rtlCol="0">
            <a:spAutoFit/>
          </a:bodyPr>
          <a:lstStyle/>
          <a:p>
            <a:r>
              <a:rPr lang="en-GB" sz="3200" dirty="0" smtClean="0">
                <a:solidFill>
                  <a:srgbClr val="FF0000"/>
                </a:solidFill>
              </a:rPr>
              <a:t>So once the developers gave them Ambrosia they had everything they needed, the scarecrow dev got to develop low latency, the tin developer got networking and the lion got microservices and Dorothy delivered her project on time.</a:t>
            </a:r>
            <a:endParaRPr lang="en-GB" sz="3200" dirty="0">
              <a:solidFill>
                <a:srgbClr val="FF000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6061" y="1711324"/>
            <a:ext cx="4865687" cy="3644569"/>
          </a:xfrm>
          <a:prstGeom prst="rect">
            <a:avLst/>
          </a:prstGeom>
        </p:spPr>
      </p:pic>
    </p:spTree>
    <p:extLst>
      <p:ext uri="{BB962C8B-B14F-4D97-AF65-F5344CB8AC3E}">
        <p14:creationId xmlns:p14="http://schemas.microsoft.com/office/powerpoint/2010/main" val="26992194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75928" y="5010150"/>
            <a:ext cx="4423998" cy="1569660"/>
          </a:xfrm>
          <a:prstGeom prst="rect">
            <a:avLst/>
          </a:prstGeom>
          <a:noFill/>
        </p:spPr>
        <p:txBody>
          <a:bodyPr wrap="square" rtlCol="0">
            <a:spAutoFit/>
          </a:bodyPr>
          <a:lstStyle/>
          <a:p>
            <a:r>
              <a:rPr lang="en-GB" sz="3200" dirty="0" smtClean="0">
                <a:solidFill>
                  <a:srgbClr val="FF0000"/>
                </a:solidFill>
              </a:rPr>
              <a:t>and at the next review Dorothy got promoted to Managing Director</a:t>
            </a:r>
            <a:endParaRPr lang="en-GB" sz="3200" dirty="0">
              <a:solidFill>
                <a:srgbClr val="FF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954" y="860425"/>
            <a:ext cx="7121071" cy="3987800"/>
          </a:xfrm>
          <a:prstGeom prst="rect">
            <a:avLst/>
          </a:prstGeom>
        </p:spPr>
      </p:pic>
    </p:spTree>
    <p:extLst>
      <p:ext uri="{BB962C8B-B14F-4D97-AF65-F5344CB8AC3E}">
        <p14:creationId xmlns:p14="http://schemas.microsoft.com/office/powerpoint/2010/main" val="2815249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22"/>
          <p:cNvSpPr/>
          <p:nvPr/>
        </p:nvSpPr>
        <p:spPr>
          <a:xfrm>
            <a:off x="1459684" y="2194206"/>
            <a:ext cx="9211112" cy="4441486"/>
          </a:xfrm>
          <a:custGeom>
            <a:avLst/>
            <a:gdLst>
              <a:gd name="connsiteX0" fmla="*/ 5469622 w 9211112"/>
              <a:gd name="connsiteY0" fmla="*/ 3710 h 4441486"/>
              <a:gd name="connsiteX1" fmla="*/ 5427677 w 9211112"/>
              <a:gd name="connsiteY1" fmla="*/ 45655 h 4441486"/>
              <a:gd name="connsiteX2" fmla="*/ 5368955 w 9211112"/>
              <a:gd name="connsiteY2" fmla="*/ 79211 h 4441486"/>
              <a:gd name="connsiteX3" fmla="*/ 5343788 w 9211112"/>
              <a:gd name="connsiteY3" fmla="*/ 87600 h 4441486"/>
              <a:gd name="connsiteX4" fmla="*/ 5318621 w 9211112"/>
              <a:gd name="connsiteY4" fmla="*/ 104377 h 4441486"/>
              <a:gd name="connsiteX5" fmla="*/ 5285065 w 9211112"/>
              <a:gd name="connsiteY5" fmla="*/ 121155 h 4441486"/>
              <a:gd name="connsiteX6" fmla="*/ 5268287 w 9211112"/>
              <a:gd name="connsiteY6" fmla="*/ 146322 h 4441486"/>
              <a:gd name="connsiteX7" fmla="*/ 5243120 w 9211112"/>
              <a:gd name="connsiteY7" fmla="*/ 154711 h 4441486"/>
              <a:gd name="connsiteX8" fmla="*/ 5217953 w 9211112"/>
              <a:gd name="connsiteY8" fmla="*/ 179878 h 4441486"/>
              <a:gd name="connsiteX9" fmla="*/ 5184397 w 9211112"/>
              <a:gd name="connsiteY9" fmla="*/ 221823 h 4441486"/>
              <a:gd name="connsiteX10" fmla="*/ 5159230 w 9211112"/>
              <a:gd name="connsiteY10" fmla="*/ 246990 h 4441486"/>
              <a:gd name="connsiteX11" fmla="*/ 5108896 w 9211112"/>
              <a:gd name="connsiteY11" fmla="*/ 272157 h 4441486"/>
              <a:gd name="connsiteX12" fmla="*/ 5083729 w 9211112"/>
              <a:gd name="connsiteY12" fmla="*/ 297324 h 4441486"/>
              <a:gd name="connsiteX13" fmla="*/ 5058562 w 9211112"/>
              <a:gd name="connsiteY13" fmla="*/ 305713 h 4441486"/>
              <a:gd name="connsiteX14" fmla="*/ 5033395 w 9211112"/>
              <a:gd name="connsiteY14" fmla="*/ 322491 h 4441486"/>
              <a:gd name="connsiteX15" fmla="*/ 4999839 w 9211112"/>
              <a:gd name="connsiteY15" fmla="*/ 339269 h 4441486"/>
              <a:gd name="connsiteX16" fmla="*/ 4974672 w 9211112"/>
              <a:gd name="connsiteY16" fmla="*/ 356047 h 4441486"/>
              <a:gd name="connsiteX17" fmla="*/ 4899171 w 9211112"/>
              <a:gd name="connsiteY17" fmla="*/ 381214 h 4441486"/>
              <a:gd name="connsiteX18" fmla="*/ 4806892 w 9211112"/>
              <a:gd name="connsiteY18" fmla="*/ 406381 h 4441486"/>
              <a:gd name="connsiteX19" fmla="*/ 4764947 w 9211112"/>
              <a:gd name="connsiteY19" fmla="*/ 414770 h 4441486"/>
              <a:gd name="connsiteX20" fmla="*/ 4714613 w 9211112"/>
              <a:gd name="connsiteY20" fmla="*/ 431548 h 4441486"/>
              <a:gd name="connsiteX21" fmla="*/ 4681057 w 9211112"/>
              <a:gd name="connsiteY21" fmla="*/ 439937 h 4441486"/>
              <a:gd name="connsiteX22" fmla="*/ 4622334 w 9211112"/>
              <a:gd name="connsiteY22" fmla="*/ 465104 h 4441486"/>
              <a:gd name="connsiteX23" fmla="*/ 4513277 w 9211112"/>
              <a:gd name="connsiteY23" fmla="*/ 498660 h 4441486"/>
              <a:gd name="connsiteX24" fmla="*/ 4437777 w 9211112"/>
              <a:gd name="connsiteY24" fmla="*/ 515438 h 4441486"/>
              <a:gd name="connsiteX25" fmla="*/ 4370665 w 9211112"/>
              <a:gd name="connsiteY25" fmla="*/ 532216 h 4441486"/>
              <a:gd name="connsiteX26" fmla="*/ 4328720 w 9211112"/>
              <a:gd name="connsiteY26" fmla="*/ 557383 h 4441486"/>
              <a:gd name="connsiteX27" fmla="*/ 4303553 w 9211112"/>
              <a:gd name="connsiteY27" fmla="*/ 565772 h 4441486"/>
              <a:gd name="connsiteX28" fmla="*/ 4236441 w 9211112"/>
              <a:gd name="connsiteY28" fmla="*/ 582550 h 4441486"/>
              <a:gd name="connsiteX29" fmla="*/ 4160940 w 9211112"/>
              <a:gd name="connsiteY29" fmla="*/ 599328 h 4441486"/>
              <a:gd name="connsiteX30" fmla="*/ 4127384 w 9211112"/>
              <a:gd name="connsiteY30" fmla="*/ 607717 h 4441486"/>
              <a:gd name="connsiteX31" fmla="*/ 4085439 w 9211112"/>
              <a:gd name="connsiteY31" fmla="*/ 616106 h 4441486"/>
              <a:gd name="connsiteX32" fmla="*/ 4009938 w 9211112"/>
              <a:gd name="connsiteY32" fmla="*/ 641273 h 4441486"/>
              <a:gd name="connsiteX33" fmla="*/ 3842158 w 9211112"/>
              <a:gd name="connsiteY33" fmla="*/ 674829 h 4441486"/>
              <a:gd name="connsiteX34" fmla="*/ 3800213 w 9211112"/>
              <a:gd name="connsiteY34" fmla="*/ 683218 h 4441486"/>
              <a:gd name="connsiteX35" fmla="*/ 3724712 w 9211112"/>
              <a:gd name="connsiteY35" fmla="*/ 708385 h 4441486"/>
              <a:gd name="connsiteX36" fmla="*/ 3674378 w 9211112"/>
              <a:gd name="connsiteY36" fmla="*/ 716774 h 4441486"/>
              <a:gd name="connsiteX37" fmla="*/ 3649211 w 9211112"/>
              <a:gd name="connsiteY37" fmla="*/ 725163 h 4441486"/>
              <a:gd name="connsiteX38" fmla="*/ 3598877 w 9211112"/>
              <a:gd name="connsiteY38" fmla="*/ 733552 h 4441486"/>
              <a:gd name="connsiteX39" fmla="*/ 3447876 w 9211112"/>
              <a:gd name="connsiteY39" fmla="*/ 758719 h 4441486"/>
              <a:gd name="connsiteX40" fmla="*/ 3405931 w 9211112"/>
              <a:gd name="connsiteY40" fmla="*/ 775497 h 4441486"/>
              <a:gd name="connsiteX41" fmla="*/ 3380764 w 9211112"/>
              <a:gd name="connsiteY41" fmla="*/ 783886 h 4441486"/>
              <a:gd name="connsiteX42" fmla="*/ 3330430 w 9211112"/>
              <a:gd name="connsiteY42" fmla="*/ 792275 h 4441486"/>
              <a:gd name="connsiteX43" fmla="*/ 3229762 w 9211112"/>
              <a:gd name="connsiteY43" fmla="*/ 817442 h 4441486"/>
              <a:gd name="connsiteX44" fmla="*/ 3103927 w 9211112"/>
              <a:gd name="connsiteY44" fmla="*/ 867776 h 4441486"/>
              <a:gd name="connsiteX45" fmla="*/ 2978092 w 9211112"/>
              <a:gd name="connsiteY45" fmla="*/ 876165 h 4441486"/>
              <a:gd name="connsiteX46" fmla="*/ 2869035 w 9211112"/>
              <a:gd name="connsiteY46" fmla="*/ 884554 h 4441486"/>
              <a:gd name="connsiteX47" fmla="*/ 2835479 w 9211112"/>
              <a:gd name="connsiteY47" fmla="*/ 892943 h 4441486"/>
              <a:gd name="connsiteX48" fmla="*/ 2676088 w 9211112"/>
              <a:gd name="connsiteY48" fmla="*/ 918110 h 4441486"/>
              <a:gd name="connsiteX49" fmla="*/ 2608977 w 9211112"/>
              <a:gd name="connsiteY49" fmla="*/ 943277 h 4441486"/>
              <a:gd name="connsiteX50" fmla="*/ 2508309 w 9211112"/>
              <a:gd name="connsiteY50" fmla="*/ 976833 h 4441486"/>
              <a:gd name="connsiteX51" fmla="*/ 2466364 w 9211112"/>
              <a:gd name="connsiteY51" fmla="*/ 985222 h 4441486"/>
              <a:gd name="connsiteX52" fmla="*/ 2390863 w 9211112"/>
              <a:gd name="connsiteY52" fmla="*/ 1010388 h 4441486"/>
              <a:gd name="connsiteX53" fmla="*/ 2348918 w 9211112"/>
              <a:gd name="connsiteY53" fmla="*/ 1027166 h 4441486"/>
              <a:gd name="connsiteX54" fmla="*/ 2306973 w 9211112"/>
              <a:gd name="connsiteY54" fmla="*/ 1035555 h 4441486"/>
              <a:gd name="connsiteX55" fmla="*/ 2273417 w 9211112"/>
              <a:gd name="connsiteY55" fmla="*/ 1043944 h 4441486"/>
              <a:gd name="connsiteX56" fmla="*/ 2172749 w 9211112"/>
              <a:gd name="connsiteY56" fmla="*/ 1060722 h 4441486"/>
              <a:gd name="connsiteX57" fmla="*/ 2147582 w 9211112"/>
              <a:gd name="connsiteY57" fmla="*/ 1069111 h 4441486"/>
              <a:gd name="connsiteX58" fmla="*/ 2021747 w 9211112"/>
              <a:gd name="connsiteY58" fmla="*/ 1085889 h 4441486"/>
              <a:gd name="connsiteX59" fmla="*/ 1845578 w 9211112"/>
              <a:gd name="connsiteY59" fmla="*/ 1069111 h 4441486"/>
              <a:gd name="connsiteX60" fmla="*/ 1820411 w 9211112"/>
              <a:gd name="connsiteY60" fmla="*/ 1060722 h 4441486"/>
              <a:gd name="connsiteX61" fmla="*/ 1208015 w 9211112"/>
              <a:gd name="connsiteY61" fmla="*/ 1052333 h 4441486"/>
              <a:gd name="connsiteX62" fmla="*/ 1057013 w 9211112"/>
              <a:gd name="connsiteY62" fmla="*/ 1027166 h 4441486"/>
              <a:gd name="connsiteX63" fmla="*/ 956345 w 9211112"/>
              <a:gd name="connsiteY63" fmla="*/ 1002000 h 4441486"/>
              <a:gd name="connsiteX64" fmla="*/ 209725 w 9211112"/>
              <a:gd name="connsiteY64" fmla="*/ 1018777 h 4441486"/>
              <a:gd name="connsiteX65" fmla="*/ 176169 w 9211112"/>
              <a:gd name="connsiteY65" fmla="*/ 1027166 h 4441486"/>
              <a:gd name="connsiteX66" fmla="*/ 125835 w 9211112"/>
              <a:gd name="connsiteY66" fmla="*/ 1043944 h 4441486"/>
              <a:gd name="connsiteX67" fmla="*/ 100668 w 9211112"/>
              <a:gd name="connsiteY67" fmla="*/ 1052333 h 4441486"/>
              <a:gd name="connsiteX68" fmla="*/ 67112 w 9211112"/>
              <a:gd name="connsiteY68" fmla="*/ 1060722 h 4441486"/>
              <a:gd name="connsiteX69" fmla="*/ 16778 w 9211112"/>
              <a:gd name="connsiteY69" fmla="*/ 1119445 h 4441486"/>
              <a:gd name="connsiteX70" fmla="*/ 8389 w 9211112"/>
              <a:gd name="connsiteY70" fmla="*/ 1144612 h 4441486"/>
              <a:gd name="connsiteX71" fmla="*/ 0 w 9211112"/>
              <a:gd name="connsiteY71" fmla="*/ 1220113 h 4441486"/>
              <a:gd name="connsiteX72" fmla="*/ 8389 w 9211112"/>
              <a:gd name="connsiteY72" fmla="*/ 1320781 h 4441486"/>
              <a:gd name="connsiteX73" fmla="*/ 41945 w 9211112"/>
              <a:gd name="connsiteY73" fmla="*/ 1371115 h 4441486"/>
              <a:gd name="connsiteX74" fmla="*/ 50334 w 9211112"/>
              <a:gd name="connsiteY74" fmla="*/ 1404671 h 4441486"/>
              <a:gd name="connsiteX75" fmla="*/ 75501 w 9211112"/>
              <a:gd name="connsiteY75" fmla="*/ 1438227 h 4441486"/>
              <a:gd name="connsiteX76" fmla="*/ 100668 w 9211112"/>
              <a:gd name="connsiteY76" fmla="*/ 1480172 h 4441486"/>
              <a:gd name="connsiteX77" fmla="*/ 109057 w 9211112"/>
              <a:gd name="connsiteY77" fmla="*/ 1505339 h 4441486"/>
              <a:gd name="connsiteX78" fmla="*/ 192947 w 9211112"/>
              <a:gd name="connsiteY78" fmla="*/ 1606007 h 4441486"/>
              <a:gd name="connsiteX79" fmla="*/ 218114 w 9211112"/>
              <a:gd name="connsiteY79" fmla="*/ 1614396 h 4441486"/>
              <a:gd name="connsiteX80" fmla="*/ 243281 w 9211112"/>
              <a:gd name="connsiteY80" fmla="*/ 1639563 h 4441486"/>
              <a:gd name="connsiteX81" fmla="*/ 293615 w 9211112"/>
              <a:gd name="connsiteY81" fmla="*/ 1664730 h 4441486"/>
              <a:gd name="connsiteX82" fmla="*/ 335560 w 9211112"/>
              <a:gd name="connsiteY82" fmla="*/ 1715064 h 4441486"/>
              <a:gd name="connsiteX83" fmla="*/ 360727 w 9211112"/>
              <a:gd name="connsiteY83" fmla="*/ 1731842 h 4441486"/>
              <a:gd name="connsiteX84" fmla="*/ 444617 w 9211112"/>
              <a:gd name="connsiteY84" fmla="*/ 1790565 h 4441486"/>
              <a:gd name="connsiteX85" fmla="*/ 536896 w 9211112"/>
              <a:gd name="connsiteY85" fmla="*/ 1840899 h 4441486"/>
              <a:gd name="connsiteX86" fmla="*/ 604008 w 9211112"/>
              <a:gd name="connsiteY86" fmla="*/ 1882844 h 4441486"/>
              <a:gd name="connsiteX87" fmla="*/ 696287 w 9211112"/>
              <a:gd name="connsiteY87" fmla="*/ 1908011 h 4441486"/>
              <a:gd name="connsiteX88" fmla="*/ 746621 w 9211112"/>
              <a:gd name="connsiteY88" fmla="*/ 1933177 h 4441486"/>
              <a:gd name="connsiteX89" fmla="*/ 780177 w 9211112"/>
              <a:gd name="connsiteY89" fmla="*/ 1949955 h 4441486"/>
              <a:gd name="connsiteX90" fmla="*/ 914400 w 9211112"/>
              <a:gd name="connsiteY90" fmla="*/ 1983511 h 4441486"/>
              <a:gd name="connsiteX91" fmla="*/ 989901 w 9211112"/>
              <a:gd name="connsiteY91" fmla="*/ 2008678 h 4441486"/>
              <a:gd name="connsiteX92" fmla="*/ 1031846 w 9211112"/>
              <a:gd name="connsiteY92" fmla="*/ 2017067 h 4441486"/>
              <a:gd name="connsiteX93" fmla="*/ 1157681 w 9211112"/>
              <a:gd name="connsiteY93" fmla="*/ 2067401 h 4441486"/>
              <a:gd name="connsiteX94" fmla="*/ 1199626 w 9211112"/>
              <a:gd name="connsiteY94" fmla="*/ 2075790 h 4441486"/>
              <a:gd name="connsiteX95" fmla="*/ 1317072 w 9211112"/>
              <a:gd name="connsiteY95" fmla="*/ 2109346 h 4441486"/>
              <a:gd name="connsiteX96" fmla="*/ 1417740 w 9211112"/>
              <a:gd name="connsiteY96" fmla="*/ 2134513 h 4441486"/>
              <a:gd name="connsiteX97" fmla="*/ 1493241 w 9211112"/>
              <a:gd name="connsiteY97" fmla="*/ 2151291 h 4441486"/>
              <a:gd name="connsiteX98" fmla="*/ 1744910 w 9211112"/>
              <a:gd name="connsiteY98" fmla="*/ 2226792 h 4441486"/>
              <a:gd name="connsiteX99" fmla="*/ 1845578 w 9211112"/>
              <a:gd name="connsiteY99" fmla="*/ 2260348 h 4441486"/>
              <a:gd name="connsiteX100" fmla="*/ 1870745 w 9211112"/>
              <a:gd name="connsiteY100" fmla="*/ 2277126 h 4441486"/>
              <a:gd name="connsiteX101" fmla="*/ 2004969 w 9211112"/>
              <a:gd name="connsiteY101" fmla="*/ 2319071 h 4441486"/>
              <a:gd name="connsiteX102" fmla="*/ 2063692 w 9211112"/>
              <a:gd name="connsiteY102" fmla="*/ 2344238 h 4441486"/>
              <a:gd name="connsiteX103" fmla="*/ 2114026 w 9211112"/>
              <a:gd name="connsiteY103" fmla="*/ 2377794 h 4441486"/>
              <a:gd name="connsiteX104" fmla="*/ 2164360 w 9211112"/>
              <a:gd name="connsiteY104" fmla="*/ 2411350 h 4441486"/>
              <a:gd name="connsiteX105" fmla="*/ 2189527 w 9211112"/>
              <a:gd name="connsiteY105" fmla="*/ 2419739 h 4441486"/>
              <a:gd name="connsiteX106" fmla="*/ 2223083 w 9211112"/>
              <a:gd name="connsiteY106" fmla="*/ 2436517 h 4441486"/>
              <a:gd name="connsiteX107" fmla="*/ 2315362 w 9211112"/>
              <a:gd name="connsiteY107" fmla="*/ 2470073 h 4441486"/>
              <a:gd name="connsiteX108" fmla="*/ 2365696 w 9211112"/>
              <a:gd name="connsiteY108" fmla="*/ 2503629 h 4441486"/>
              <a:gd name="connsiteX109" fmla="*/ 2449586 w 9211112"/>
              <a:gd name="connsiteY109" fmla="*/ 2528796 h 4441486"/>
              <a:gd name="connsiteX110" fmla="*/ 2491531 w 9211112"/>
              <a:gd name="connsiteY110" fmla="*/ 2553963 h 4441486"/>
              <a:gd name="connsiteX111" fmla="*/ 2516698 w 9211112"/>
              <a:gd name="connsiteY111" fmla="*/ 2579130 h 4441486"/>
              <a:gd name="connsiteX112" fmla="*/ 2541865 w 9211112"/>
              <a:gd name="connsiteY112" fmla="*/ 2587519 h 4441486"/>
              <a:gd name="connsiteX113" fmla="*/ 2642533 w 9211112"/>
              <a:gd name="connsiteY113" fmla="*/ 2629464 h 4441486"/>
              <a:gd name="connsiteX114" fmla="*/ 2667699 w 9211112"/>
              <a:gd name="connsiteY114" fmla="*/ 2654631 h 4441486"/>
              <a:gd name="connsiteX115" fmla="*/ 2718033 w 9211112"/>
              <a:gd name="connsiteY115" fmla="*/ 2688187 h 4441486"/>
              <a:gd name="connsiteX116" fmla="*/ 2835479 w 9211112"/>
              <a:gd name="connsiteY116" fmla="*/ 2780466 h 4441486"/>
              <a:gd name="connsiteX117" fmla="*/ 2852257 w 9211112"/>
              <a:gd name="connsiteY117" fmla="*/ 2805633 h 4441486"/>
              <a:gd name="connsiteX118" fmla="*/ 2885813 w 9211112"/>
              <a:gd name="connsiteY118" fmla="*/ 2864355 h 4441486"/>
              <a:gd name="connsiteX119" fmla="*/ 2936147 w 9211112"/>
              <a:gd name="connsiteY119" fmla="*/ 2914689 h 4441486"/>
              <a:gd name="connsiteX120" fmla="*/ 3020037 w 9211112"/>
              <a:gd name="connsiteY120" fmla="*/ 3040524 h 4441486"/>
              <a:gd name="connsiteX121" fmla="*/ 3095538 w 9211112"/>
              <a:gd name="connsiteY121" fmla="*/ 3141192 h 4441486"/>
              <a:gd name="connsiteX122" fmla="*/ 3112316 w 9211112"/>
              <a:gd name="connsiteY122" fmla="*/ 3174748 h 4441486"/>
              <a:gd name="connsiteX123" fmla="*/ 3120705 w 9211112"/>
              <a:gd name="connsiteY123" fmla="*/ 3199915 h 4441486"/>
              <a:gd name="connsiteX124" fmla="*/ 3145872 w 9211112"/>
              <a:gd name="connsiteY124" fmla="*/ 3233471 h 4441486"/>
              <a:gd name="connsiteX125" fmla="*/ 3187817 w 9211112"/>
              <a:gd name="connsiteY125" fmla="*/ 3300583 h 4441486"/>
              <a:gd name="connsiteX126" fmla="*/ 3221373 w 9211112"/>
              <a:gd name="connsiteY126" fmla="*/ 3359306 h 4441486"/>
              <a:gd name="connsiteX127" fmla="*/ 3229762 w 9211112"/>
              <a:gd name="connsiteY127" fmla="*/ 3384473 h 4441486"/>
              <a:gd name="connsiteX128" fmla="*/ 3254929 w 9211112"/>
              <a:gd name="connsiteY128" fmla="*/ 3426418 h 4441486"/>
              <a:gd name="connsiteX129" fmla="*/ 3296874 w 9211112"/>
              <a:gd name="connsiteY129" fmla="*/ 3485141 h 4441486"/>
              <a:gd name="connsiteX130" fmla="*/ 3305263 w 9211112"/>
              <a:gd name="connsiteY130" fmla="*/ 3510308 h 4441486"/>
              <a:gd name="connsiteX131" fmla="*/ 3322041 w 9211112"/>
              <a:gd name="connsiteY131" fmla="*/ 3535475 h 4441486"/>
              <a:gd name="connsiteX132" fmla="*/ 3347208 w 9211112"/>
              <a:gd name="connsiteY132" fmla="*/ 3577420 h 4441486"/>
              <a:gd name="connsiteX133" fmla="*/ 3363986 w 9211112"/>
              <a:gd name="connsiteY133" fmla="*/ 3610976 h 4441486"/>
              <a:gd name="connsiteX134" fmla="*/ 3380764 w 9211112"/>
              <a:gd name="connsiteY134" fmla="*/ 3636143 h 4441486"/>
              <a:gd name="connsiteX135" fmla="*/ 3389153 w 9211112"/>
              <a:gd name="connsiteY135" fmla="*/ 3661310 h 4441486"/>
              <a:gd name="connsiteX136" fmla="*/ 3405931 w 9211112"/>
              <a:gd name="connsiteY136" fmla="*/ 3686477 h 4441486"/>
              <a:gd name="connsiteX137" fmla="*/ 3447876 w 9211112"/>
              <a:gd name="connsiteY137" fmla="*/ 3753588 h 4441486"/>
              <a:gd name="connsiteX138" fmla="*/ 3473043 w 9211112"/>
              <a:gd name="connsiteY138" fmla="*/ 3803922 h 4441486"/>
              <a:gd name="connsiteX139" fmla="*/ 3489821 w 9211112"/>
              <a:gd name="connsiteY139" fmla="*/ 3837478 h 4441486"/>
              <a:gd name="connsiteX140" fmla="*/ 3498210 w 9211112"/>
              <a:gd name="connsiteY140" fmla="*/ 3862645 h 4441486"/>
              <a:gd name="connsiteX141" fmla="*/ 3540155 w 9211112"/>
              <a:gd name="connsiteY141" fmla="*/ 3912979 h 4441486"/>
              <a:gd name="connsiteX142" fmla="*/ 3573710 w 9211112"/>
              <a:gd name="connsiteY142" fmla="*/ 3963313 h 4441486"/>
              <a:gd name="connsiteX143" fmla="*/ 3615655 w 9211112"/>
              <a:gd name="connsiteY143" fmla="*/ 4030425 h 4441486"/>
              <a:gd name="connsiteX144" fmla="*/ 3640822 w 9211112"/>
              <a:gd name="connsiteY144" fmla="*/ 4063981 h 4441486"/>
              <a:gd name="connsiteX145" fmla="*/ 3665989 w 9211112"/>
              <a:gd name="connsiteY145" fmla="*/ 4072370 h 4441486"/>
              <a:gd name="connsiteX146" fmla="*/ 3699545 w 9211112"/>
              <a:gd name="connsiteY146" fmla="*/ 4131093 h 4441486"/>
              <a:gd name="connsiteX147" fmla="*/ 3775046 w 9211112"/>
              <a:gd name="connsiteY147" fmla="*/ 4198205 h 4441486"/>
              <a:gd name="connsiteX148" fmla="*/ 3800213 w 9211112"/>
              <a:gd name="connsiteY148" fmla="*/ 4214983 h 4441486"/>
              <a:gd name="connsiteX149" fmla="*/ 3825380 w 9211112"/>
              <a:gd name="connsiteY149" fmla="*/ 4240150 h 4441486"/>
              <a:gd name="connsiteX150" fmla="*/ 3875714 w 9211112"/>
              <a:gd name="connsiteY150" fmla="*/ 4256928 h 4441486"/>
              <a:gd name="connsiteX151" fmla="*/ 3900881 w 9211112"/>
              <a:gd name="connsiteY151" fmla="*/ 4265317 h 4441486"/>
              <a:gd name="connsiteX152" fmla="*/ 3926048 w 9211112"/>
              <a:gd name="connsiteY152" fmla="*/ 4273706 h 4441486"/>
              <a:gd name="connsiteX153" fmla="*/ 4009938 w 9211112"/>
              <a:gd name="connsiteY153" fmla="*/ 4307262 h 4441486"/>
              <a:gd name="connsiteX154" fmla="*/ 4043494 w 9211112"/>
              <a:gd name="connsiteY154" fmla="*/ 4332429 h 4441486"/>
              <a:gd name="connsiteX155" fmla="*/ 4093828 w 9211112"/>
              <a:gd name="connsiteY155" fmla="*/ 4349207 h 4441486"/>
              <a:gd name="connsiteX156" fmla="*/ 4118995 w 9211112"/>
              <a:gd name="connsiteY156" fmla="*/ 4357596 h 4441486"/>
              <a:gd name="connsiteX157" fmla="*/ 4211274 w 9211112"/>
              <a:gd name="connsiteY157" fmla="*/ 4382763 h 4441486"/>
              <a:gd name="connsiteX158" fmla="*/ 4286775 w 9211112"/>
              <a:gd name="connsiteY158" fmla="*/ 4399541 h 4441486"/>
              <a:gd name="connsiteX159" fmla="*/ 4437777 w 9211112"/>
              <a:gd name="connsiteY159" fmla="*/ 4407930 h 4441486"/>
              <a:gd name="connsiteX160" fmla="*/ 4630723 w 9211112"/>
              <a:gd name="connsiteY160" fmla="*/ 4424708 h 4441486"/>
              <a:gd name="connsiteX161" fmla="*/ 4655890 w 9211112"/>
              <a:gd name="connsiteY161" fmla="*/ 4433097 h 4441486"/>
              <a:gd name="connsiteX162" fmla="*/ 5058562 w 9211112"/>
              <a:gd name="connsiteY162" fmla="*/ 4441486 h 4441486"/>
              <a:gd name="connsiteX163" fmla="*/ 5964573 w 9211112"/>
              <a:gd name="connsiteY163" fmla="*/ 4433097 h 4441486"/>
              <a:gd name="connsiteX164" fmla="*/ 6082019 w 9211112"/>
              <a:gd name="connsiteY164" fmla="*/ 4416319 h 4441486"/>
              <a:gd name="connsiteX165" fmla="*/ 6157520 w 9211112"/>
              <a:gd name="connsiteY165" fmla="*/ 4407930 h 4441486"/>
              <a:gd name="connsiteX166" fmla="*/ 6258188 w 9211112"/>
              <a:gd name="connsiteY166" fmla="*/ 4382763 h 4441486"/>
              <a:gd name="connsiteX167" fmla="*/ 6308522 w 9211112"/>
              <a:gd name="connsiteY167" fmla="*/ 4365985 h 4441486"/>
              <a:gd name="connsiteX168" fmla="*/ 6333688 w 9211112"/>
              <a:gd name="connsiteY168" fmla="*/ 4357596 h 4441486"/>
              <a:gd name="connsiteX169" fmla="*/ 6400800 w 9211112"/>
              <a:gd name="connsiteY169" fmla="*/ 4290484 h 4441486"/>
              <a:gd name="connsiteX170" fmla="*/ 6467912 w 9211112"/>
              <a:gd name="connsiteY170" fmla="*/ 4248539 h 4441486"/>
              <a:gd name="connsiteX171" fmla="*/ 6501468 w 9211112"/>
              <a:gd name="connsiteY171" fmla="*/ 4223372 h 4441486"/>
              <a:gd name="connsiteX172" fmla="*/ 6568580 w 9211112"/>
              <a:gd name="connsiteY172" fmla="*/ 4206594 h 4441486"/>
              <a:gd name="connsiteX173" fmla="*/ 6652470 w 9211112"/>
              <a:gd name="connsiteY173" fmla="*/ 4164649 h 4441486"/>
              <a:gd name="connsiteX174" fmla="*/ 6686026 w 9211112"/>
              <a:gd name="connsiteY174" fmla="*/ 4139482 h 4441486"/>
              <a:gd name="connsiteX175" fmla="*/ 6711193 w 9211112"/>
              <a:gd name="connsiteY175" fmla="*/ 4114315 h 4441486"/>
              <a:gd name="connsiteX176" fmla="*/ 6744749 w 9211112"/>
              <a:gd name="connsiteY176" fmla="*/ 4105926 h 4441486"/>
              <a:gd name="connsiteX177" fmla="*/ 6795083 w 9211112"/>
              <a:gd name="connsiteY177" fmla="*/ 4072370 h 4441486"/>
              <a:gd name="connsiteX178" fmla="*/ 6820250 w 9211112"/>
              <a:gd name="connsiteY178" fmla="*/ 4022036 h 4441486"/>
              <a:gd name="connsiteX179" fmla="*/ 6837028 w 9211112"/>
              <a:gd name="connsiteY179" fmla="*/ 3988480 h 4441486"/>
              <a:gd name="connsiteX180" fmla="*/ 6870584 w 9211112"/>
              <a:gd name="connsiteY180" fmla="*/ 3954924 h 4441486"/>
              <a:gd name="connsiteX181" fmla="*/ 6904140 w 9211112"/>
              <a:gd name="connsiteY181" fmla="*/ 3887812 h 4441486"/>
              <a:gd name="connsiteX182" fmla="*/ 6920918 w 9211112"/>
              <a:gd name="connsiteY182" fmla="*/ 3854256 h 4441486"/>
              <a:gd name="connsiteX183" fmla="*/ 6971252 w 9211112"/>
              <a:gd name="connsiteY183" fmla="*/ 3770366 h 4441486"/>
              <a:gd name="connsiteX184" fmla="*/ 6988030 w 9211112"/>
              <a:gd name="connsiteY184" fmla="*/ 3745200 h 4441486"/>
              <a:gd name="connsiteX185" fmla="*/ 7029975 w 9211112"/>
              <a:gd name="connsiteY185" fmla="*/ 3644532 h 4441486"/>
              <a:gd name="connsiteX186" fmla="*/ 7038364 w 9211112"/>
              <a:gd name="connsiteY186" fmla="*/ 3619365 h 4441486"/>
              <a:gd name="connsiteX187" fmla="*/ 7046753 w 9211112"/>
              <a:gd name="connsiteY187" fmla="*/ 3585809 h 4441486"/>
              <a:gd name="connsiteX188" fmla="*/ 7097087 w 9211112"/>
              <a:gd name="connsiteY188" fmla="*/ 3518697 h 4441486"/>
              <a:gd name="connsiteX189" fmla="*/ 7130643 w 9211112"/>
              <a:gd name="connsiteY189" fmla="*/ 3451585 h 4441486"/>
              <a:gd name="connsiteX190" fmla="*/ 7147421 w 9211112"/>
              <a:gd name="connsiteY190" fmla="*/ 3426418 h 4441486"/>
              <a:gd name="connsiteX191" fmla="*/ 7155810 w 9211112"/>
              <a:gd name="connsiteY191" fmla="*/ 3401251 h 4441486"/>
              <a:gd name="connsiteX192" fmla="*/ 7180977 w 9211112"/>
              <a:gd name="connsiteY192" fmla="*/ 3367695 h 4441486"/>
              <a:gd name="connsiteX193" fmla="*/ 7206144 w 9211112"/>
              <a:gd name="connsiteY193" fmla="*/ 3325750 h 4441486"/>
              <a:gd name="connsiteX194" fmla="*/ 7248088 w 9211112"/>
              <a:gd name="connsiteY194" fmla="*/ 3267027 h 4441486"/>
              <a:gd name="connsiteX195" fmla="*/ 7264866 w 9211112"/>
              <a:gd name="connsiteY195" fmla="*/ 3216693 h 4441486"/>
              <a:gd name="connsiteX196" fmla="*/ 7298422 w 9211112"/>
              <a:gd name="connsiteY196" fmla="*/ 3124414 h 4441486"/>
              <a:gd name="connsiteX197" fmla="*/ 7315200 w 9211112"/>
              <a:gd name="connsiteY197" fmla="*/ 3099247 h 4441486"/>
              <a:gd name="connsiteX198" fmla="*/ 7340367 w 9211112"/>
              <a:gd name="connsiteY198" fmla="*/ 2998579 h 4441486"/>
              <a:gd name="connsiteX199" fmla="*/ 7357145 w 9211112"/>
              <a:gd name="connsiteY199" fmla="*/ 2965023 h 4441486"/>
              <a:gd name="connsiteX200" fmla="*/ 7373923 w 9211112"/>
              <a:gd name="connsiteY200" fmla="*/ 2939856 h 4441486"/>
              <a:gd name="connsiteX201" fmla="*/ 7390701 w 9211112"/>
              <a:gd name="connsiteY201" fmla="*/ 2881133 h 4441486"/>
              <a:gd name="connsiteX202" fmla="*/ 7415868 w 9211112"/>
              <a:gd name="connsiteY202" fmla="*/ 2822411 h 4441486"/>
              <a:gd name="connsiteX203" fmla="*/ 7449424 w 9211112"/>
              <a:gd name="connsiteY203" fmla="*/ 2738521 h 4441486"/>
              <a:gd name="connsiteX204" fmla="*/ 7491369 w 9211112"/>
              <a:gd name="connsiteY204" fmla="*/ 2688187 h 4441486"/>
              <a:gd name="connsiteX205" fmla="*/ 7558481 w 9211112"/>
              <a:gd name="connsiteY205" fmla="*/ 2595908 h 4441486"/>
              <a:gd name="connsiteX206" fmla="*/ 7583648 w 9211112"/>
              <a:gd name="connsiteY206" fmla="*/ 2587519 h 4441486"/>
              <a:gd name="connsiteX207" fmla="*/ 7642371 w 9211112"/>
              <a:gd name="connsiteY207" fmla="*/ 2545574 h 4441486"/>
              <a:gd name="connsiteX208" fmla="*/ 7684316 w 9211112"/>
              <a:gd name="connsiteY208" fmla="*/ 2520407 h 4441486"/>
              <a:gd name="connsiteX209" fmla="*/ 7734650 w 9211112"/>
              <a:gd name="connsiteY209" fmla="*/ 2486851 h 4441486"/>
              <a:gd name="connsiteX210" fmla="*/ 7784984 w 9211112"/>
              <a:gd name="connsiteY210" fmla="*/ 2470073 h 4441486"/>
              <a:gd name="connsiteX211" fmla="*/ 7810151 w 9211112"/>
              <a:gd name="connsiteY211" fmla="*/ 2453295 h 4441486"/>
              <a:gd name="connsiteX212" fmla="*/ 7910819 w 9211112"/>
              <a:gd name="connsiteY212" fmla="*/ 2436517 h 4441486"/>
              <a:gd name="connsiteX213" fmla="*/ 7961153 w 9211112"/>
              <a:gd name="connsiteY213" fmla="*/ 2419739 h 4441486"/>
              <a:gd name="connsiteX214" fmla="*/ 8011487 w 9211112"/>
              <a:gd name="connsiteY214" fmla="*/ 2411350 h 4441486"/>
              <a:gd name="connsiteX215" fmla="*/ 8036654 w 9211112"/>
              <a:gd name="connsiteY215" fmla="*/ 2402961 h 4441486"/>
              <a:gd name="connsiteX216" fmla="*/ 8246378 w 9211112"/>
              <a:gd name="connsiteY216" fmla="*/ 2386183 h 4441486"/>
              <a:gd name="connsiteX217" fmla="*/ 8321879 w 9211112"/>
              <a:gd name="connsiteY217" fmla="*/ 2377794 h 4441486"/>
              <a:gd name="connsiteX218" fmla="*/ 8347046 w 9211112"/>
              <a:gd name="connsiteY218" fmla="*/ 2361016 h 4441486"/>
              <a:gd name="connsiteX219" fmla="*/ 8405769 w 9211112"/>
              <a:gd name="connsiteY219" fmla="*/ 2344238 h 4441486"/>
              <a:gd name="connsiteX220" fmla="*/ 8456103 w 9211112"/>
              <a:gd name="connsiteY220" fmla="*/ 2310682 h 4441486"/>
              <a:gd name="connsiteX221" fmla="*/ 8573549 w 9211112"/>
              <a:gd name="connsiteY221" fmla="*/ 2218403 h 4441486"/>
              <a:gd name="connsiteX222" fmla="*/ 8615494 w 9211112"/>
              <a:gd name="connsiteY222" fmla="*/ 2210014 h 4441486"/>
              <a:gd name="connsiteX223" fmla="*/ 8682606 w 9211112"/>
              <a:gd name="connsiteY223" fmla="*/ 2159680 h 4441486"/>
              <a:gd name="connsiteX224" fmla="*/ 8707773 w 9211112"/>
              <a:gd name="connsiteY224" fmla="*/ 2151291 h 4441486"/>
              <a:gd name="connsiteX225" fmla="*/ 8732940 w 9211112"/>
              <a:gd name="connsiteY225" fmla="*/ 2126124 h 4441486"/>
              <a:gd name="connsiteX226" fmla="*/ 8791663 w 9211112"/>
              <a:gd name="connsiteY226" fmla="*/ 2100957 h 4441486"/>
              <a:gd name="connsiteX227" fmla="*/ 8883942 w 9211112"/>
              <a:gd name="connsiteY227" fmla="*/ 2025456 h 4441486"/>
              <a:gd name="connsiteX228" fmla="*/ 8917498 w 9211112"/>
              <a:gd name="connsiteY228" fmla="*/ 2000289 h 4441486"/>
              <a:gd name="connsiteX229" fmla="*/ 8951054 w 9211112"/>
              <a:gd name="connsiteY229" fmla="*/ 1958344 h 4441486"/>
              <a:gd name="connsiteX230" fmla="*/ 9018166 w 9211112"/>
              <a:gd name="connsiteY230" fmla="*/ 1882844 h 4441486"/>
              <a:gd name="connsiteX231" fmla="*/ 9060110 w 9211112"/>
              <a:gd name="connsiteY231" fmla="*/ 1807343 h 4441486"/>
              <a:gd name="connsiteX232" fmla="*/ 9118833 w 9211112"/>
              <a:gd name="connsiteY232" fmla="*/ 1698286 h 4441486"/>
              <a:gd name="connsiteX233" fmla="*/ 9152389 w 9211112"/>
              <a:gd name="connsiteY233" fmla="*/ 1589229 h 4441486"/>
              <a:gd name="connsiteX234" fmla="*/ 9169167 w 9211112"/>
              <a:gd name="connsiteY234" fmla="*/ 1505339 h 4441486"/>
              <a:gd name="connsiteX235" fmla="*/ 9177556 w 9211112"/>
              <a:gd name="connsiteY235" fmla="*/ 1421449 h 4441486"/>
              <a:gd name="connsiteX236" fmla="*/ 9194334 w 9211112"/>
              <a:gd name="connsiteY236" fmla="*/ 1337559 h 4441486"/>
              <a:gd name="connsiteX237" fmla="*/ 9202723 w 9211112"/>
              <a:gd name="connsiteY237" fmla="*/ 1262058 h 4441486"/>
              <a:gd name="connsiteX238" fmla="*/ 9211112 w 9211112"/>
              <a:gd name="connsiteY238" fmla="*/ 1236891 h 4441486"/>
              <a:gd name="connsiteX239" fmla="*/ 9202723 w 9211112"/>
              <a:gd name="connsiteY239" fmla="*/ 867776 h 4441486"/>
              <a:gd name="connsiteX240" fmla="*/ 9185945 w 9211112"/>
              <a:gd name="connsiteY240" fmla="*/ 817442 h 4441486"/>
              <a:gd name="connsiteX241" fmla="*/ 9169167 w 9211112"/>
              <a:gd name="connsiteY241" fmla="*/ 792275 h 4441486"/>
              <a:gd name="connsiteX242" fmla="*/ 9135611 w 9211112"/>
              <a:gd name="connsiteY242" fmla="*/ 725163 h 4441486"/>
              <a:gd name="connsiteX243" fmla="*/ 9118833 w 9211112"/>
              <a:gd name="connsiteY243" fmla="*/ 699996 h 4441486"/>
              <a:gd name="connsiteX244" fmla="*/ 9093666 w 9211112"/>
              <a:gd name="connsiteY244" fmla="*/ 649662 h 4441486"/>
              <a:gd name="connsiteX245" fmla="*/ 8967832 w 9211112"/>
              <a:gd name="connsiteY245" fmla="*/ 624495 h 4441486"/>
              <a:gd name="connsiteX246" fmla="*/ 8917498 w 9211112"/>
              <a:gd name="connsiteY246" fmla="*/ 616106 h 4441486"/>
              <a:gd name="connsiteX247" fmla="*/ 8212822 w 9211112"/>
              <a:gd name="connsiteY247" fmla="*/ 632884 h 4441486"/>
              <a:gd name="connsiteX248" fmla="*/ 7768206 w 9211112"/>
              <a:gd name="connsiteY248" fmla="*/ 658051 h 4441486"/>
              <a:gd name="connsiteX249" fmla="*/ 6769916 w 9211112"/>
              <a:gd name="connsiteY249" fmla="*/ 649662 h 4441486"/>
              <a:gd name="connsiteX250" fmla="*/ 6677637 w 9211112"/>
              <a:gd name="connsiteY250" fmla="*/ 616106 h 4441486"/>
              <a:gd name="connsiteX251" fmla="*/ 6652470 w 9211112"/>
              <a:gd name="connsiteY251" fmla="*/ 607717 h 4441486"/>
              <a:gd name="connsiteX252" fmla="*/ 6585358 w 9211112"/>
              <a:gd name="connsiteY252" fmla="*/ 565772 h 4441486"/>
              <a:gd name="connsiteX253" fmla="*/ 6543413 w 9211112"/>
              <a:gd name="connsiteY253" fmla="*/ 540605 h 4441486"/>
              <a:gd name="connsiteX254" fmla="*/ 6493079 w 9211112"/>
              <a:gd name="connsiteY254" fmla="*/ 507049 h 4441486"/>
              <a:gd name="connsiteX255" fmla="*/ 6451134 w 9211112"/>
              <a:gd name="connsiteY255" fmla="*/ 456715 h 4441486"/>
              <a:gd name="connsiteX256" fmla="*/ 6434356 w 9211112"/>
              <a:gd name="connsiteY256" fmla="*/ 431548 h 4441486"/>
              <a:gd name="connsiteX257" fmla="*/ 6409189 w 9211112"/>
              <a:gd name="connsiteY257" fmla="*/ 397992 h 4441486"/>
              <a:gd name="connsiteX258" fmla="*/ 6384022 w 9211112"/>
              <a:gd name="connsiteY258" fmla="*/ 356047 h 4441486"/>
              <a:gd name="connsiteX259" fmla="*/ 6325299 w 9211112"/>
              <a:gd name="connsiteY259" fmla="*/ 272157 h 4441486"/>
              <a:gd name="connsiteX260" fmla="*/ 6316910 w 9211112"/>
              <a:gd name="connsiteY260" fmla="*/ 246990 h 4441486"/>
              <a:gd name="connsiteX261" fmla="*/ 6283355 w 9211112"/>
              <a:gd name="connsiteY261" fmla="*/ 196656 h 4441486"/>
              <a:gd name="connsiteX262" fmla="*/ 6241410 w 9211112"/>
              <a:gd name="connsiteY262" fmla="*/ 137933 h 4441486"/>
              <a:gd name="connsiteX263" fmla="*/ 6216243 w 9211112"/>
              <a:gd name="connsiteY263" fmla="*/ 112766 h 4441486"/>
              <a:gd name="connsiteX264" fmla="*/ 6149131 w 9211112"/>
              <a:gd name="connsiteY264" fmla="*/ 95988 h 4441486"/>
              <a:gd name="connsiteX265" fmla="*/ 6082019 w 9211112"/>
              <a:gd name="connsiteY265" fmla="*/ 79211 h 4441486"/>
              <a:gd name="connsiteX266" fmla="*/ 6056852 w 9211112"/>
              <a:gd name="connsiteY266" fmla="*/ 70822 h 4441486"/>
              <a:gd name="connsiteX267" fmla="*/ 5998129 w 9211112"/>
              <a:gd name="connsiteY267" fmla="*/ 54044 h 4441486"/>
              <a:gd name="connsiteX268" fmla="*/ 5905850 w 9211112"/>
              <a:gd name="connsiteY268" fmla="*/ 37266 h 4441486"/>
              <a:gd name="connsiteX269" fmla="*/ 5821960 w 9211112"/>
              <a:gd name="connsiteY269" fmla="*/ 28877 h 4441486"/>
              <a:gd name="connsiteX270" fmla="*/ 5729681 w 9211112"/>
              <a:gd name="connsiteY270" fmla="*/ 12099 h 4441486"/>
              <a:gd name="connsiteX271" fmla="*/ 5696125 w 9211112"/>
              <a:gd name="connsiteY271" fmla="*/ 3710 h 4441486"/>
              <a:gd name="connsiteX272" fmla="*/ 5469622 w 9211112"/>
              <a:gd name="connsiteY272" fmla="*/ 3710 h 4441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Lst>
            <a:rect l="l" t="t" r="r" b="b"/>
            <a:pathLst>
              <a:path w="9211112" h="4441486">
                <a:moveTo>
                  <a:pt x="5469622" y="3710"/>
                </a:moveTo>
                <a:cubicBezTo>
                  <a:pt x="5424881" y="10701"/>
                  <a:pt x="5442558" y="32634"/>
                  <a:pt x="5427677" y="45655"/>
                </a:cubicBezTo>
                <a:cubicBezTo>
                  <a:pt x="5414198" y="57449"/>
                  <a:pt x="5384125" y="72709"/>
                  <a:pt x="5368955" y="79211"/>
                </a:cubicBezTo>
                <a:cubicBezTo>
                  <a:pt x="5360827" y="82694"/>
                  <a:pt x="5351697" y="83646"/>
                  <a:pt x="5343788" y="87600"/>
                </a:cubicBezTo>
                <a:cubicBezTo>
                  <a:pt x="5334770" y="92109"/>
                  <a:pt x="5327375" y="99375"/>
                  <a:pt x="5318621" y="104377"/>
                </a:cubicBezTo>
                <a:cubicBezTo>
                  <a:pt x="5307763" y="110581"/>
                  <a:pt x="5296250" y="115562"/>
                  <a:pt x="5285065" y="121155"/>
                </a:cubicBezTo>
                <a:cubicBezTo>
                  <a:pt x="5279472" y="129544"/>
                  <a:pt x="5276160" y="140024"/>
                  <a:pt x="5268287" y="146322"/>
                </a:cubicBezTo>
                <a:cubicBezTo>
                  <a:pt x="5261382" y="151846"/>
                  <a:pt x="5250478" y="149806"/>
                  <a:pt x="5243120" y="154711"/>
                </a:cubicBezTo>
                <a:cubicBezTo>
                  <a:pt x="5233249" y="161292"/>
                  <a:pt x="5226342" y="171489"/>
                  <a:pt x="5217953" y="179878"/>
                </a:cubicBezTo>
                <a:cubicBezTo>
                  <a:pt x="5204181" y="221193"/>
                  <a:pt x="5219424" y="192634"/>
                  <a:pt x="5184397" y="221823"/>
                </a:cubicBezTo>
                <a:cubicBezTo>
                  <a:pt x="5175283" y="229418"/>
                  <a:pt x="5169101" y="240409"/>
                  <a:pt x="5159230" y="246990"/>
                </a:cubicBezTo>
                <a:cubicBezTo>
                  <a:pt x="5083560" y="297437"/>
                  <a:pt x="5188097" y="206156"/>
                  <a:pt x="5108896" y="272157"/>
                </a:cubicBezTo>
                <a:cubicBezTo>
                  <a:pt x="5099782" y="279752"/>
                  <a:pt x="5093600" y="290743"/>
                  <a:pt x="5083729" y="297324"/>
                </a:cubicBezTo>
                <a:cubicBezTo>
                  <a:pt x="5076371" y="302229"/>
                  <a:pt x="5066471" y="301758"/>
                  <a:pt x="5058562" y="305713"/>
                </a:cubicBezTo>
                <a:cubicBezTo>
                  <a:pt x="5049544" y="310222"/>
                  <a:pt x="5042149" y="317489"/>
                  <a:pt x="5033395" y="322491"/>
                </a:cubicBezTo>
                <a:cubicBezTo>
                  <a:pt x="5022537" y="328696"/>
                  <a:pt x="5010697" y="333064"/>
                  <a:pt x="4999839" y="339269"/>
                </a:cubicBezTo>
                <a:cubicBezTo>
                  <a:pt x="4991085" y="344271"/>
                  <a:pt x="4983979" y="352169"/>
                  <a:pt x="4974672" y="356047"/>
                </a:cubicBezTo>
                <a:cubicBezTo>
                  <a:pt x="4950184" y="366250"/>
                  <a:pt x="4924679" y="373926"/>
                  <a:pt x="4899171" y="381214"/>
                </a:cubicBezTo>
                <a:cubicBezTo>
                  <a:pt x="4870540" y="389394"/>
                  <a:pt x="4836877" y="399718"/>
                  <a:pt x="4806892" y="406381"/>
                </a:cubicBezTo>
                <a:cubicBezTo>
                  <a:pt x="4792973" y="409474"/>
                  <a:pt x="4778703" y="411018"/>
                  <a:pt x="4764947" y="414770"/>
                </a:cubicBezTo>
                <a:cubicBezTo>
                  <a:pt x="4747885" y="419423"/>
                  <a:pt x="4731771" y="427259"/>
                  <a:pt x="4714613" y="431548"/>
                </a:cubicBezTo>
                <a:lnTo>
                  <a:pt x="4681057" y="439937"/>
                </a:lnTo>
                <a:cubicBezTo>
                  <a:pt x="4613137" y="485217"/>
                  <a:pt x="4703591" y="428990"/>
                  <a:pt x="4622334" y="465104"/>
                </a:cubicBezTo>
                <a:cubicBezTo>
                  <a:pt x="4531218" y="505600"/>
                  <a:pt x="4637826" y="483091"/>
                  <a:pt x="4513277" y="498660"/>
                </a:cubicBezTo>
                <a:cubicBezTo>
                  <a:pt x="4397024" y="527724"/>
                  <a:pt x="4576195" y="483495"/>
                  <a:pt x="4437777" y="515438"/>
                </a:cubicBezTo>
                <a:cubicBezTo>
                  <a:pt x="4415308" y="520623"/>
                  <a:pt x="4393036" y="526623"/>
                  <a:pt x="4370665" y="532216"/>
                </a:cubicBezTo>
                <a:cubicBezTo>
                  <a:pt x="4356683" y="540605"/>
                  <a:pt x="4343304" y="550091"/>
                  <a:pt x="4328720" y="557383"/>
                </a:cubicBezTo>
                <a:cubicBezTo>
                  <a:pt x="4320811" y="561338"/>
                  <a:pt x="4312084" y="563445"/>
                  <a:pt x="4303553" y="565772"/>
                </a:cubicBezTo>
                <a:cubicBezTo>
                  <a:pt x="4281306" y="571839"/>
                  <a:pt x="4258951" y="577548"/>
                  <a:pt x="4236441" y="582550"/>
                </a:cubicBezTo>
                <a:lnTo>
                  <a:pt x="4160940" y="599328"/>
                </a:lnTo>
                <a:cubicBezTo>
                  <a:pt x="4149706" y="601921"/>
                  <a:pt x="4138639" y="605216"/>
                  <a:pt x="4127384" y="607717"/>
                </a:cubicBezTo>
                <a:cubicBezTo>
                  <a:pt x="4113465" y="610810"/>
                  <a:pt x="4099149" y="612189"/>
                  <a:pt x="4085439" y="616106"/>
                </a:cubicBezTo>
                <a:cubicBezTo>
                  <a:pt x="4059931" y="623394"/>
                  <a:pt x="4036105" y="636912"/>
                  <a:pt x="4009938" y="641273"/>
                </a:cubicBezTo>
                <a:cubicBezTo>
                  <a:pt x="3842215" y="669227"/>
                  <a:pt x="3972308" y="644794"/>
                  <a:pt x="3842158" y="674829"/>
                </a:cubicBezTo>
                <a:cubicBezTo>
                  <a:pt x="3828265" y="678035"/>
                  <a:pt x="3813923" y="679301"/>
                  <a:pt x="3800213" y="683218"/>
                </a:cubicBezTo>
                <a:cubicBezTo>
                  <a:pt x="3774705" y="690506"/>
                  <a:pt x="3750879" y="704024"/>
                  <a:pt x="3724712" y="708385"/>
                </a:cubicBezTo>
                <a:cubicBezTo>
                  <a:pt x="3707934" y="711181"/>
                  <a:pt x="3690982" y="713084"/>
                  <a:pt x="3674378" y="716774"/>
                </a:cubicBezTo>
                <a:cubicBezTo>
                  <a:pt x="3665746" y="718692"/>
                  <a:pt x="3657843" y="723245"/>
                  <a:pt x="3649211" y="725163"/>
                </a:cubicBezTo>
                <a:cubicBezTo>
                  <a:pt x="3632607" y="728853"/>
                  <a:pt x="3615655" y="730756"/>
                  <a:pt x="3598877" y="733552"/>
                </a:cubicBezTo>
                <a:cubicBezTo>
                  <a:pt x="3519755" y="773114"/>
                  <a:pt x="3610631" y="733021"/>
                  <a:pt x="3447876" y="758719"/>
                </a:cubicBezTo>
                <a:cubicBezTo>
                  <a:pt x="3433002" y="761068"/>
                  <a:pt x="3420031" y="770210"/>
                  <a:pt x="3405931" y="775497"/>
                </a:cubicBezTo>
                <a:cubicBezTo>
                  <a:pt x="3397651" y="778602"/>
                  <a:pt x="3389396" y="781968"/>
                  <a:pt x="3380764" y="783886"/>
                </a:cubicBezTo>
                <a:cubicBezTo>
                  <a:pt x="3364160" y="787576"/>
                  <a:pt x="3346932" y="788150"/>
                  <a:pt x="3330430" y="792275"/>
                </a:cubicBezTo>
                <a:cubicBezTo>
                  <a:pt x="3197489" y="825510"/>
                  <a:pt x="3361470" y="795491"/>
                  <a:pt x="3229762" y="817442"/>
                </a:cubicBezTo>
                <a:cubicBezTo>
                  <a:pt x="3189064" y="837791"/>
                  <a:pt x="3150032" y="858910"/>
                  <a:pt x="3103927" y="867776"/>
                </a:cubicBezTo>
                <a:cubicBezTo>
                  <a:pt x="3062645" y="875715"/>
                  <a:pt x="3020023" y="873170"/>
                  <a:pt x="2978092" y="876165"/>
                </a:cubicBezTo>
                <a:lnTo>
                  <a:pt x="2869035" y="884554"/>
                </a:lnTo>
                <a:cubicBezTo>
                  <a:pt x="2857850" y="887350"/>
                  <a:pt x="2846838" y="890968"/>
                  <a:pt x="2835479" y="892943"/>
                </a:cubicBezTo>
                <a:cubicBezTo>
                  <a:pt x="2782486" y="902159"/>
                  <a:pt x="2676088" y="918110"/>
                  <a:pt x="2676088" y="918110"/>
                </a:cubicBezTo>
                <a:cubicBezTo>
                  <a:pt x="2615704" y="948303"/>
                  <a:pt x="2669893" y="924241"/>
                  <a:pt x="2608977" y="943277"/>
                </a:cubicBezTo>
                <a:cubicBezTo>
                  <a:pt x="2575216" y="953827"/>
                  <a:pt x="2542243" y="966852"/>
                  <a:pt x="2508309" y="976833"/>
                </a:cubicBezTo>
                <a:cubicBezTo>
                  <a:pt x="2494630" y="980856"/>
                  <a:pt x="2480074" y="981305"/>
                  <a:pt x="2466364" y="985222"/>
                </a:cubicBezTo>
                <a:cubicBezTo>
                  <a:pt x="2440856" y="992510"/>
                  <a:pt x="2415494" y="1000536"/>
                  <a:pt x="2390863" y="1010388"/>
                </a:cubicBezTo>
                <a:cubicBezTo>
                  <a:pt x="2376881" y="1015981"/>
                  <a:pt x="2363342" y="1022839"/>
                  <a:pt x="2348918" y="1027166"/>
                </a:cubicBezTo>
                <a:cubicBezTo>
                  <a:pt x="2335261" y="1031263"/>
                  <a:pt x="2320892" y="1032462"/>
                  <a:pt x="2306973" y="1035555"/>
                </a:cubicBezTo>
                <a:cubicBezTo>
                  <a:pt x="2295718" y="1038056"/>
                  <a:pt x="2284749" y="1041819"/>
                  <a:pt x="2273417" y="1043944"/>
                </a:cubicBezTo>
                <a:cubicBezTo>
                  <a:pt x="2239981" y="1050213"/>
                  <a:pt x="2206107" y="1054050"/>
                  <a:pt x="2172749" y="1060722"/>
                </a:cubicBezTo>
                <a:cubicBezTo>
                  <a:pt x="2164078" y="1062456"/>
                  <a:pt x="2156304" y="1067657"/>
                  <a:pt x="2147582" y="1069111"/>
                </a:cubicBezTo>
                <a:cubicBezTo>
                  <a:pt x="2105842" y="1076068"/>
                  <a:pt x="2063692" y="1080296"/>
                  <a:pt x="2021747" y="1085889"/>
                </a:cubicBezTo>
                <a:cubicBezTo>
                  <a:pt x="1980693" y="1082731"/>
                  <a:pt x="1892919" y="1077719"/>
                  <a:pt x="1845578" y="1069111"/>
                </a:cubicBezTo>
                <a:cubicBezTo>
                  <a:pt x="1836878" y="1067529"/>
                  <a:pt x="1829251" y="1060955"/>
                  <a:pt x="1820411" y="1060722"/>
                </a:cubicBezTo>
                <a:cubicBezTo>
                  <a:pt x="1616331" y="1055351"/>
                  <a:pt x="1412147" y="1055129"/>
                  <a:pt x="1208015" y="1052333"/>
                </a:cubicBezTo>
                <a:cubicBezTo>
                  <a:pt x="1157681" y="1043944"/>
                  <a:pt x="1099471" y="1055471"/>
                  <a:pt x="1057013" y="1027166"/>
                </a:cubicBezTo>
                <a:cubicBezTo>
                  <a:pt x="1010777" y="996342"/>
                  <a:pt x="1041867" y="1011501"/>
                  <a:pt x="956345" y="1002000"/>
                </a:cubicBezTo>
                <a:cubicBezTo>
                  <a:pt x="514830" y="1025235"/>
                  <a:pt x="1168916" y="992853"/>
                  <a:pt x="209725" y="1018777"/>
                </a:cubicBezTo>
                <a:cubicBezTo>
                  <a:pt x="198200" y="1019088"/>
                  <a:pt x="187212" y="1023853"/>
                  <a:pt x="176169" y="1027166"/>
                </a:cubicBezTo>
                <a:cubicBezTo>
                  <a:pt x="159229" y="1032248"/>
                  <a:pt x="142613" y="1038351"/>
                  <a:pt x="125835" y="1043944"/>
                </a:cubicBezTo>
                <a:cubicBezTo>
                  <a:pt x="117446" y="1046740"/>
                  <a:pt x="109247" y="1050188"/>
                  <a:pt x="100668" y="1052333"/>
                </a:cubicBezTo>
                <a:lnTo>
                  <a:pt x="67112" y="1060722"/>
                </a:lnTo>
                <a:cubicBezTo>
                  <a:pt x="50334" y="1080296"/>
                  <a:pt x="31562" y="1098324"/>
                  <a:pt x="16778" y="1119445"/>
                </a:cubicBezTo>
                <a:cubicBezTo>
                  <a:pt x="11707" y="1126689"/>
                  <a:pt x="9843" y="1135890"/>
                  <a:pt x="8389" y="1144612"/>
                </a:cubicBezTo>
                <a:cubicBezTo>
                  <a:pt x="4226" y="1169589"/>
                  <a:pt x="2796" y="1194946"/>
                  <a:pt x="0" y="1220113"/>
                </a:cubicBezTo>
                <a:cubicBezTo>
                  <a:pt x="2796" y="1253669"/>
                  <a:pt x="-623" y="1288337"/>
                  <a:pt x="8389" y="1320781"/>
                </a:cubicBezTo>
                <a:cubicBezTo>
                  <a:pt x="13786" y="1340210"/>
                  <a:pt x="41945" y="1371115"/>
                  <a:pt x="41945" y="1371115"/>
                </a:cubicBezTo>
                <a:cubicBezTo>
                  <a:pt x="44741" y="1382300"/>
                  <a:pt x="45178" y="1394359"/>
                  <a:pt x="50334" y="1404671"/>
                </a:cubicBezTo>
                <a:cubicBezTo>
                  <a:pt x="56587" y="1417177"/>
                  <a:pt x="67745" y="1426594"/>
                  <a:pt x="75501" y="1438227"/>
                </a:cubicBezTo>
                <a:cubicBezTo>
                  <a:pt x="84546" y="1451794"/>
                  <a:pt x="93376" y="1465588"/>
                  <a:pt x="100668" y="1480172"/>
                </a:cubicBezTo>
                <a:cubicBezTo>
                  <a:pt x="104623" y="1488081"/>
                  <a:pt x="104763" y="1497609"/>
                  <a:pt x="109057" y="1505339"/>
                </a:cubicBezTo>
                <a:cubicBezTo>
                  <a:pt x="121267" y="1527318"/>
                  <a:pt x="168959" y="1598011"/>
                  <a:pt x="192947" y="1606007"/>
                </a:cubicBezTo>
                <a:lnTo>
                  <a:pt x="218114" y="1614396"/>
                </a:lnTo>
                <a:cubicBezTo>
                  <a:pt x="226503" y="1622785"/>
                  <a:pt x="233410" y="1632982"/>
                  <a:pt x="243281" y="1639563"/>
                </a:cubicBezTo>
                <a:cubicBezTo>
                  <a:pt x="318951" y="1690010"/>
                  <a:pt x="214414" y="1598729"/>
                  <a:pt x="293615" y="1664730"/>
                </a:cubicBezTo>
                <a:cubicBezTo>
                  <a:pt x="376074" y="1733446"/>
                  <a:pt x="269571" y="1649075"/>
                  <a:pt x="335560" y="1715064"/>
                </a:cubicBezTo>
                <a:cubicBezTo>
                  <a:pt x="342689" y="1722193"/>
                  <a:pt x="353191" y="1725144"/>
                  <a:pt x="360727" y="1731842"/>
                </a:cubicBezTo>
                <a:cubicBezTo>
                  <a:pt x="429385" y="1792872"/>
                  <a:pt x="383099" y="1775186"/>
                  <a:pt x="444617" y="1790565"/>
                </a:cubicBezTo>
                <a:cubicBezTo>
                  <a:pt x="517931" y="1845550"/>
                  <a:pt x="430715" y="1784269"/>
                  <a:pt x="536896" y="1840899"/>
                </a:cubicBezTo>
                <a:cubicBezTo>
                  <a:pt x="560173" y="1853313"/>
                  <a:pt x="580102" y="1871688"/>
                  <a:pt x="604008" y="1882844"/>
                </a:cubicBezTo>
                <a:cubicBezTo>
                  <a:pt x="615515" y="1888214"/>
                  <a:pt x="676001" y="1902939"/>
                  <a:pt x="696287" y="1908011"/>
                </a:cubicBezTo>
                <a:cubicBezTo>
                  <a:pt x="744654" y="1940254"/>
                  <a:pt x="697994" y="1912337"/>
                  <a:pt x="746621" y="1933177"/>
                </a:cubicBezTo>
                <a:cubicBezTo>
                  <a:pt x="758115" y="1938103"/>
                  <a:pt x="768199" y="1946362"/>
                  <a:pt x="780177" y="1949955"/>
                </a:cubicBezTo>
                <a:cubicBezTo>
                  <a:pt x="824350" y="1963207"/>
                  <a:pt x="869990" y="1971076"/>
                  <a:pt x="914400" y="1983511"/>
                </a:cubicBezTo>
                <a:cubicBezTo>
                  <a:pt x="939946" y="1990664"/>
                  <a:pt x="963888" y="2003475"/>
                  <a:pt x="989901" y="2008678"/>
                </a:cubicBezTo>
                <a:cubicBezTo>
                  <a:pt x="1003883" y="2011474"/>
                  <a:pt x="1018136" y="2013150"/>
                  <a:pt x="1031846" y="2017067"/>
                </a:cubicBezTo>
                <a:cubicBezTo>
                  <a:pt x="1251421" y="2079803"/>
                  <a:pt x="994327" y="2007999"/>
                  <a:pt x="1157681" y="2067401"/>
                </a:cubicBezTo>
                <a:cubicBezTo>
                  <a:pt x="1171081" y="2072274"/>
                  <a:pt x="1185837" y="2072161"/>
                  <a:pt x="1199626" y="2075790"/>
                </a:cubicBezTo>
                <a:cubicBezTo>
                  <a:pt x="1239001" y="2086152"/>
                  <a:pt x="1277757" y="2098761"/>
                  <a:pt x="1317072" y="2109346"/>
                </a:cubicBezTo>
                <a:cubicBezTo>
                  <a:pt x="1350471" y="2118338"/>
                  <a:pt x="1383975" y="2127010"/>
                  <a:pt x="1417740" y="2134513"/>
                </a:cubicBezTo>
                <a:cubicBezTo>
                  <a:pt x="1442907" y="2140106"/>
                  <a:pt x="1468508" y="2144016"/>
                  <a:pt x="1493241" y="2151291"/>
                </a:cubicBezTo>
                <a:cubicBezTo>
                  <a:pt x="1777958" y="2235031"/>
                  <a:pt x="1619062" y="2201622"/>
                  <a:pt x="1744910" y="2226792"/>
                </a:cubicBezTo>
                <a:cubicBezTo>
                  <a:pt x="1802653" y="2265288"/>
                  <a:pt x="1731787" y="2222418"/>
                  <a:pt x="1845578" y="2260348"/>
                </a:cubicBezTo>
                <a:cubicBezTo>
                  <a:pt x="1855143" y="2263536"/>
                  <a:pt x="1861284" y="2273640"/>
                  <a:pt x="1870745" y="2277126"/>
                </a:cubicBezTo>
                <a:cubicBezTo>
                  <a:pt x="1914730" y="2293331"/>
                  <a:pt x="1963043" y="2298108"/>
                  <a:pt x="2004969" y="2319071"/>
                </a:cubicBezTo>
                <a:cubicBezTo>
                  <a:pt x="2046434" y="2339804"/>
                  <a:pt x="2026661" y="2331894"/>
                  <a:pt x="2063692" y="2344238"/>
                </a:cubicBezTo>
                <a:cubicBezTo>
                  <a:pt x="2096340" y="2393210"/>
                  <a:pt x="2059854" y="2350708"/>
                  <a:pt x="2114026" y="2377794"/>
                </a:cubicBezTo>
                <a:cubicBezTo>
                  <a:pt x="2132062" y="2386812"/>
                  <a:pt x="2145230" y="2404973"/>
                  <a:pt x="2164360" y="2411350"/>
                </a:cubicBezTo>
                <a:cubicBezTo>
                  <a:pt x="2172749" y="2414146"/>
                  <a:pt x="2181399" y="2416256"/>
                  <a:pt x="2189527" y="2419739"/>
                </a:cubicBezTo>
                <a:cubicBezTo>
                  <a:pt x="2201021" y="2424665"/>
                  <a:pt x="2211472" y="2431873"/>
                  <a:pt x="2223083" y="2436517"/>
                </a:cubicBezTo>
                <a:cubicBezTo>
                  <a:pt x="2248773" y="2446793"/>
                  <a:pt x="2290144" y="2456318"/>
                  <a:pt x="2315362" y="2470073"/>
                </a:cubicBezTo>
                <a:cubicBezTo>
                  <a:pt x="2333064" y="2479729"/>
                  <a:pt x="2346566" y="2497252"/>
                  <a:pt x="2365696" y="2503629"/>
                </a:cubicBezTo>
                <a:cubicBezTo>
                  <a:pt x="2410176" y="2518456"/>
                  <a:pt x="2382360" y="2509589"/>
                  <a:pt x="2449586" y="2528796"/>
                </a:cubicBezTo>
                <a:cubicBezTo>
                  <a:pt x="2463568" y="2537185"/>
                  <a:pt x="2478487" y="2544180"/>
                  <a:pt x="2491531" y="2553963"/>
                </a:cubicBezTo>
                <a:cubicBezTo>
                  <a:pt x="2501022" y="2561081"/>
                  <a:pt x="2506827" y="2572549"/>
                  <a:pt x="2516698" y="2579130"/>
                </a:cubicBezTo>
                <a:cubicBezTo>
                  <a:pt x="2524056" y="2584035"/>
                  <a:pt x="2533702" y="2584118"/>
                  <a:pt x="2541865" y="2587519"/>
                </a:cubicBezTo>
                <a:cubicBezTo>
                  <a:pt x="2653307" y="2633953"/>
                  <a:pt x="2582293" y="2609384"/>
                  <a:pt x="2642533" y="2629464"/>
                </a:cubicBezTo>
                <a:cubicBezTo>
                  <a:pt x="2650922" y="2637853"/>
                  <a:pt x="2658334" y="2647347"/>
                  <a:pt x="2667699" y="2654631"/>
                </a:cubicBezTo>
                <a:cubicBezTo>
                  <a:pt x="2683616" y="2667011"/>
                  <a:pt x="2703774" y="2673928"/>
                  <a:pt x="2718033" y="2688187"/>
                </a:cubicBezTo>
                <a:cubicBezTo>
                  <a:pt x="2775725" y="2745879"/>
                  <a:pt x="2738630" y="2712672"/>
                  <a:pt x="2835479" y="2780466"/>
                </a:cubicBezTo>
                <a:cubicBezTo>
                  <a:pt x="2841072" y="2788855"/>
                  <a:pt x="2847255" y="2796879"/>
                  <a:pt x="2852257" y="2805633"/>
                </a:cubicBezTo>
                <a:cubicBezTo>
                  <a:pt x="2861029" y="2820984"/>
                  <a:pt x="2872188" y="2850730"/>
                  <a:pt x="2885813" y="2864355"/>
                </a:cubicBezTo>
                <a:cubicBezTo>
                  <a:pt x="2939644" y="2918186"/>
                  <a:pt x="2881314" y="2832440"/>
                  <a:pt x="2936147" y="2914689"/>
                </a:cubicBezTo>
                <a:cubicBezTo>
                  <a:pt x="3003022" y="3015002"/>
                  <a:pt x="2901414" y="2882360"/>
                  <a:pt x="3020037" y="3040524"/>
                </a:cubicBezTo>
                <a:cubicBezTo>
                  <a:pt x="3045204" y="3074080"/>
                  <a:pt x="3076780" y="3103675"/>
                  <a:pt x="3095538" y="3141192"/>
                </a:cubicBezTo>
                <a:cubicBezTo>
                  <a:pt x="3101131" y="3152377"/>
                  <a:pt x="3107390" y="3163254"/>
                  <a:pt x="3112316" y="3174748"/>
                </a:cubicBezTo>
                <a:cubicBezTo>
                  <a:pt x="3115799" y="3182876"/>
                  <a:pt x="3116318" y="3192237"/>
                  <a:pt x="3120705" y="3199915"/>
                </a:cubicBezTo>
                <a:cubicBezTo>
                  <a:pt x="3127642" y="3212054"/>
                  <a:pt x="3137745" y="3222094"/>
                  <a:pt x="3145872" y="3233471"/>
                </a:cubicBezTo>
                <a:cubicBezTo>
                  <a:pt x="3162011" y="3256066"/>
                  <a:pt x="3173123" y="3276093"/>
                  <a:pt x="3187817" y="3300583"/>
                </a:cubicBezTo>
                <a:cubicBezTo>
                  <a:pt x="3205560" y="3371553"/>
                  <a:pt x="3181389" y="3299331"/>
                  <a:pt x="3221373" y="3359306"/>
                </a:cubicBezTo>
                <a:cubicBezTo>
                  <a:pt x="3226278" y="3366664"/>
                  <a:pt x="3225807" y="3376564"/>
                  <a:pt x="3229762" y="3384473"/>
                </a:cubicBezTo>
                <a:cubicBezTo>
                  <a:pt x="3237054" y="3399057"/>
                  <a:pt x="3246287" y="3412591"/>
                  <a:pt x="3254929" y="3426418"/>
                </a:cubicBezTo>
                <a:cubicBezTo>
                  <a:pt x="3270263" y="3450952"/>
                  <a:pt x="3278416" y="3460530"/>
                  <a:pt x="3296874" y="3485141"/>
                </a:cubicBezTo>
                <a:cubicBezTo>
                  <a:pt x="3299670" y="3493530"/>
                  <a:pt x="3301308" y="3502399"/>
                  <a:pt x="3305263" y="3510308"/>
                </a:cubicBezTo>
                <a:cubicBezTo>
                  <a:pt x="3309772" y="3519326"/>
                  <a:pt x="3316697" y="3526925"/>
                  <a:pt x="3322041" y="3535475"/>
                </a:cubicBezTo>
                <a:cubicBezTo>
                  <a:pt x="3330683" y="3549302"/>
                  <a:pt x="3339289" y="3563167"/>
                  <a:pt x="3347208" y="3577420"/>
                </a:cubicBezTo>
                <a:cubicBezTo>
                  <a:pt x="3353281" y="3588352"/>
                  <a:pt x="3357781" y="3600118"/>
                  <a:pt x="3363986" y="3610976"/>
                </a:cubicBezTo>
                <a:cubicBezTo>
                  <a:pt x="3368988" y="3619730"/>
                  <a:pt x="3376255" y="3627125"/>
                  <a:pt x="3380764" y="3636143"/>
                </a:cubicBezTo>
                <a:cubicBezTo>
                  <a:pt x="3384719" y="3644052"/>
                  <a:pt x="3385198" y="3653401"/>
                  <a:pt x="3389153" y="3661310"/>
                </a:cubicBezTo>
                <a:cubicBezTo>
                  <a:pt x="3393662" y="3670328"/>
                  <a:pt x="3400587" y="3677927"/>
                  <a:pt x="3405931" y="3686477"/>
                </a:cubicBezTo>
                <a:cubicBezTo>
                  <a:pt x="3456509" y="3767402"/>
                  <a:pt x="3409548" y="3696098"/>
                  <a:pt x="3447876" y="3753588"/>
                </a:cubicBezTo>
                <a:cubicBezTo>
                  <a:pt x="3463257" y="3799730"/>
                  <a:pt x="3447023" y="3758388"/>
                  <a:pt x="3473043" y="3803922"/>
                </a:cubicBezTo>
                <a:cubicBezTo>
                  <a:pt x="3479248" y="3814780"/>
                  <a:pt x="3484895" y="3825984"/>
                  <a:pt x="3489821" y="3837478"/>
                </a:cubicBezTo>
                <a:cubicBezTo>
                  <a:pt x="3493304" y="3845606"/>
                  <a:pt x="3494255" y="3854736"/>
                  <a:pt x="3498210" y="3862645"/>
                </a:cubicBezTo>
                <a:cubicBezTo>
                  <a:pt x="3509889" y="3886004"/>
                  <a:pt x="3521602" y="3894426"/>
                  <a:pt x="3540155" y="3912979"/>
                </a:cubicBezTo>
                <a:cubicBezTo>
                  <a:pt x="3554898" y="3957207"/>
                  <a:pt x="3538801" y="3921421"/>
                  <a:pt x="3573710" y="3963313"/>
                </a:cubicBezTo>
                <a:cubicBezTo>
                  <a:pt x="3584138" y="3975827"/>
                  <a:pt x="3610196" y="4022237"/>
                  <a:pt x="3615655" y="4030425"/>
                </a:cubicBezTo>
                <a:cubicBezTo>
                  <a:pt x="3623411" y="4042058"/>
                  <a:pt x="3630081" y="4055030"/>
                  <a:pt x="3640822" y="4063981"/>
                </a:cubicBezTo>
                <a:cubicBezTo>
                  <a:pt x="3647615" y="4069642"/>
                  <a:pt x="3657600" y="4069574"/>
                  <a:pt x="3665989" y="4072370"/>
                </a:cubicBezTo>
                <a:cubicBezTo>
                  <a:pt x="3676245" y="4092883"/>
                  <a:pt x="3684723" y="4113307"/>
                  <a:pt x="3699545" y="4131093"/>
                </a:cubicBezTo>
                <a:cubicBezTo>
                  <a:pt x="3716670" y="4151643"/>
                  <a:pt x="3758832" y="4185594"/>
                  <a:pt x="3775046" y="4198205"/>
                </a:cubicBezTo>
                <a:cubicBezTo>
                  <a:pt x="3783005" y="4204395"/>
                  <a:pt x="3792468" y="4208528"/>
                  <a:pt x="3800213" y="4214983"/>
                </a:cubicBezTo>
                <a:cubicBezTo>
                  <a:pt x="3809327" y="4222578"/>
                  <a:pt x="3815009" y="4234388"/>
                  <a:pt x="3825380" y="4240150"/>
                </a:cubicBezTo>
                <a:cubicBezTo>
                  <a:pt x="3840840" y="4248739"/>
                  <a:pt x="3858936" y="4251335"/>
                  <a:pt x="3875714" y="4256928"/>
                </a:cubicBezTo>
                <a:lnTo>
                  <a:pt x="3900881" y="4265317"/>
                </a:lnTo>
                <a:cubicBezTo>
                  <a:pt x="3909270" y="4268113"/>
                  <a:pt x="3918139" y="4269751"/>
                  <a:pt x="3926048" y="4273706"/>
                </a:cubicBezTo>
                <a:cubicBezTo>
                  <a:pt x="3986694" y="4304029"/>
                  <a:pt x="3958184" y="4294323"/>
                  <a:pt x="4009938" y="4307262"/>
                </a:cubicBezTo>
                <a:cubicBezTo>
                  <a:pt x="4021123" y="4315651"/>
                  <a:pt x="4030988" y="4326176"/>
                  <a:pt x="4043494" y="4332429"/>
                </a:cubicBezTo>
                <a:cubicBezTo>
                  <a:pt x="4059312" y="4340338"/>
                  <a:pt x="4077050" y="4343614"/>
                  <a:pt x="4093828" y="4349207"/>
                </a:cubicBezTo>
                <a:lnTo>
                  <a:pt x="4118995" y="4357596"/>
                </a:lnTo>
                <a:cubicBezTo>
                  <a:pt x="4191680" y="4381824"/>
                  <a:pt x="4144872" y="4368534"/>
                  <a:pt x="4211274" y="4382763"/>
                </a:cubicBezTo>
                <a:cubicBezTo>
                  <a:pt x="4236483" y="4388165"/>
                  <a:pt x="4261152" y="4396694"/>
                  <a:pt x="4286775" y="4399541"/>
                </a:cubicBezTo>
                <a:cubicBezTo>
                  <a:pt x="4336878" y="4405108"/>
                  <a:pt x="4387443" y="4405134"/>
                  <a:pt x="4437777" y="4407930"/>
                </a:cubicBezTo>
                <a:cubicBezTo>
                  <a:pt x="4618116" y="4433693"/>
                  <a:pt x="4301649" y="4390069"/>
                  <a:pt x="4630723" y="4424708"/>
                </a:cubicBezTo>
                <a:cubicBezTo>
                  <a:pt x="4639517" y="4425634"/>
                  <a:pt x="4647054" y="4432750"/>
                  <a:pt x="4655890" y="4433097"/>
                </a:cubicBezTo>
                <a:cubicBezTo>
                  <a:pt x="4790040" y="4438358"/>
                  <a:pt x="4924338" y="4438690"/>
                  <a:pt x="5058562" y="4441486"/>
                </a:cubicBezTo>
                <a:lnTo>
                  <a:pt x="5964573" y="4433097"/>
                </a:lnTo>
                <a:cubicBezTo>
                  <a:pt x="6106207" y="4430696"/>
                  <a:pt x="6002216" y="4428596"/>
                  <a:pt x="6082019" y="4416319"/>
                </a:cubicBezTo>
                <a:cubicBezTo>
                  <a:pt x="6107046" y="4412469"/>
                  <a:pt x="6132353" y="4410726"/>
                  <a:pt x="6157520" y="4407930"/>
                </a:cubicBezTo>
                <a:cubicBezTo>
                  <a:pt x="6226383" y="4384976"/>
                  <a:pt x="6117966" y="4420156"/>
                  <a:pt x="6258188" y="4382763"/>
                </a:cubicBezTo>
                <a:cubicBezTo>
                  <a:pt x="6275276" y="4378206"/>
                  <a:pt x="6291744" y="4371578"/>
                  <a:pt x="6308522" y="4365985"/>
                </a:cubicBezTo>
                <a:lnTo>
                  <a:pt x="6333688" y="4357596"/>
                </a:lnTo>
                <a:cubicBezTo>
                  <a:pt x="6356059" y="4335225"/>
                  <a:pt x="6373672" y="4306761"/>
                  <a:pt x="6400800" y="4290484"/>
                </a:cubicBezTo>
                <a:cubicBezTo>
                  <a:pt x="6425290" y="4275790"/>
                  <a:pt x="6445317" y="4264678"/>
                  <a:pt x="6467912" y="4248539"/>
                </a:cubicBezTo>
                <a:cubicBezTo>
                  <a:pt x="6479289" y="4240412"/>
                  <a:pt x="6488691" y="4229050"/>
                  <a:pt x="6501468" y="4223372"/>
                </a:cubicBezTo>
                <a:cubicBezTo>
                  <a:pt x="6587619" y="4185083"/>
                  <a:pt x="6507848" y="4236960"/>
                  <a:pt x="6568580" y="4206594"/>
                </a:cubicBezTo>
                <a:cubicBezTo>
                  <a:pt x="6663438" y="4159165"/>
                  <a:pt x="6594753" y="4183888"/>
                  <a:pt x="6652470" y="4164649"/>
                </a:cubicBezTo>
                <a:cubicBezTo>
                  <a:pt x="6663655" y="4156260"/>
                  <a:pt x="6675410" y="4148581"/>
                  <a:pt x="6686026" y="4139482"/>
                </a:cubicBezTo>
                <a:cubicBezTo>
                  <a:pt x="6695034" y="4131761"/>
                  <a:pt x="6700892" y="4120201"/>
                  <a:pt x="6711193" y="4114315"/>
                </a:cubicBezTo>
                <a:cubicBezTo>
                  <a:pt x="6721203" y="4108595"/>
                  <a:pt x="6733564" y="4108722"/>
                  <a:pt x="6744749" y="4105926"/>
                </a:cubicBezTo>
                <a:cubicBezTo>
                  <a:pt x="6761527" y="4094741"/>
                  <a:pt x="6779908" y="4085649"/>
                  <a:pt x="6795083" y="4072370"/>
                </a:cubicBezTo>
                <a:cubicBezTo>
                  <a:pt x="6813508" y="4056248"/>
                  <a:pt x="6811530" y="4042382"/>
                  <a:pt x="6820250" y="4022036"/>
                </a:cubicBezTo>
                <a:cubicBezTo>
                  <a:pt x="6825176" y="4010542"/>
                  <a:pt x="6829525" y="3998484"/>
                  <a:pt x="6837028" y="3988480"/>
                </a:cubicBezTo>
                <a:cubicBezTo>
                  <a:pt x="6846519" y="3975825"/>
                  <a:pt x="6861810" y="3968086"/>
                  <a:pt x="6870584" y="3954924"/>
                </a:cubicBezTo>
                <a:cubicBezTo>
                  <a:pt x="6884458" y="3934113"/>
                  <a:pt x="6892955" y="3910183"/>
                  <a:pt x="6904140" y="3887812"/>
                </a:cubicBezTo>
                <a:cubicBezTo>
                  <a:pt x="6909733" y="3876627"/>
                  <a:pt x="6913981" y="3864661"/>
                  <a:pt x="6920918" y="3854256"/>
                </a:cubicBezTo>
                <a:cubicBezTo>
                  <a:pt x="7003015" y="3731110"/>
                  <a:pt x="6919654" y="3860661"/>
                  <a:pt x="6971252" y="3770366"/>
                </a:cubicBezTo>
                <a:cubicBezTo>
                  <a:pt x="6976254" y="3761612"/>
                  <a:pt x="6983766" y="3754336"/>
                  <a:pt x="6988030" y="3745200"/>
                </a:cubicBezTo>
                <a:cubicBezTo>
                  <a:pt x="7003403" y="3712258"/>
                  <a:pt x="7016474" y="3678284"/>
                  <a:pt x="7029975" y="3644532"/>
                </a:cubicBezTo>
                <a:cubicBezTo>
                  <a:pt x="7033259" y="3636322"/>
                  <a:pt x="7035935" y="3627868"/>
                  <a:pt x="7038364" y="3619365"/>
                </a:cubicBezTo>
                <a:cubicBezTo>
                  <a:pt x="7041531" y="3608279"/>
                  <a:pt x="7040944" y="3595768"/>
                  <a:pt x="7046753" y="3585809"/>
                </a:cubicBezTo>
                <a:cubicBezTo>
                  <a:pt x="7060843" y="3561655"/>
                  <a:pt x="7084581" y="3543708"/>
                  <a:pt x="7097087" y="3518697"/>
                </a:cubicBezTo>
                <a:cubicBezTo>
                  <a:pt x="7108272" y="3496326"/>
                  <a:pt x="7118666" y="3473542"/>
                  <a:pt x="7130643" y="3451585"/>
                </a:cubicBezTo>
                <a:cubicBezTo>
                  <a:pt x="7135471" y="3442734"/>
                  <a:pt x="7142912" y="3435436"/>
                  <a:pt x="7147421" y="3426418"/>
                </a:cubicBezTo>
                <a:cubicBezTo>
                  <a:pt x="7151376" y="3418509"/>
                  <a:pt x="7151423" y="3408929"/>
                  <a:pt x="7155810" y="3401251"/>
                </a:cubicBezTo>
                <a:cubicBezTo>
                  <a:pt x="7162747" y="3389112"/>
                  <a:pt x="7173221" y="3379328"/>
                  <a:pt x="7180977" y="3367695"/>
                </a:cubicBezTo>
                <a:cubicBezTo>
                  <a:pt x="7190022" y="3354128"/>
                  <a:pt x="7197100" y="3339317"/>
                  <a:pt x="7206144" y="3325750"/>
                </a:cubicBezTo>
                <a:cubicBezTo>
                  <a:pt x="7210273" y="3319557"/>
                  <a:pt x="7243087" y="3278279"/>
                  <a:pt x="7248088" y="3267027"/>
                </a:cubicBezTo>
                <a:cubicBezTo>
                  <a:pt x="7255271" y="3250866"/>
                  <a:pt x="7259273" y="3233471"/>
                  <a:pt x="7264866" y="3216693"/>
                </a:cubicBezTo>
                <a:cubicBezTo>
                  <a:pt x="7274706" y="3187172"/>
                  <a:pt x="7286642" y="3150330"/>
                  <a:pt x="7298422" y="3124414"/>
                </a:cubicBezTo>
                <a:cubicBezTo>
                  <a:pt x="7302594" y="3115235"/>
                  <a:pt x="7309607" y="3107636"/>
                  <a:pt x="7315200" y="3099247"/>
                </a:cubicBezTo>
                <a:cubicBezTo>
                  <a:pt x="7321169" y="3063433"/>
                  <a:pt x="7323749" y="3031814"/>
                  <a:pt x="7340367" y="2998579"/>
                </a:cubicBezTo>
                <a:cubicBezTo>
                  <a:pt x="7345960" y="2987394"/>
                  <a:pt x="7350940" y="2975881"/>
                  <a:pt x="7357145" y="2965023"/>
                </a:cubicBezTo>
                <a:cubicBezTo>
                  <a:pt x="7362147" y="2956269"/>
                  <a:pt x="7369414" y="2948874"/>
                  <a:pt x="7373923" y="2939856"/>
                </a:cubicBezTo>
                <a:cubicBezTo>
                  <a:pt x="7380628" y="2926447"/>
                  <a:pt x="7387117" y="2893676"/>
                  <a:pt x="7390701" y="2881133"/>
                </a:cubicBezTo>
                <a:cubicBezTo>
                  <a:pt x="7404203" y="2833874"/>
                  <a:pt x="7393496" y="2878339"/>
                  <a:pt x="7415868" y="2822411"/>
                </a:cubicBezTo>
                <a:cubicBezTo>
                  <a:pt x="7438786" y="2765118"/>
                  <a:pt x="7423192" y="2784427"/>
                  <a:pt x="7449424" y="2738521"/>
                </a:cubicBezTo>
                <a:cubicBezTo>
                  <a:pt x="7484657" y="2676864"/>
                  <a:pt x="7445101" y="2751806"/>
                  <a:pt x="7491369" y="2688187"/>
                </a:cubicBezTo>
                <a:cubicBezTo>
                  <a:pt x="7509068" y="2663850"/>
                  <a:pt x="7528392" y="2615968"/>
                  <a:pt x="7558481" y="2595908"/>
                </a:cubicBezTo>
                <a:cubicBezTo>
                  <a:pt x="7565839" y="2591003"/>
                  <a:pt x="7575739" y="2591474"/>
                  <a:pt x="7583648" y="2587519"/>
                </a:cubicBezTo>
                <a:cubicBezTo>
                  <a:pt x="7598655" y="2580016"/>
                  <a:pt x="7630971" y="2553174"/>
                  <a:pt x="7642371" y="2545574"/>
                </a:cubicBezTo>
                <a:cubicBezTo>
                  <a:pt x="7655938" y="2536529"/>
                  <a:pt x="7670560" y="2529161"/>
                  <a:pt x="7684316" y="2520407"/>
                </a:cubicBezTo>
                <a:cubicBezTo>
                  <a:pt x="7701328" y="2509581"/>
                  <a:pt x="7715520" y="2493228"/>
                  <a:pt x="7734650" y="2486851"/>
                </a:cubicBezTo>
                <a:cubicBezTo>
                  <a:pt x="7751428" y="2481258"/>
                  <a:pt x="7770269" y="2479883"/>
                  <a:pt x="7784984" y="2470073"/>
                </a:cubicBezTo>
                <a:cubicBezTo>
                  <a:pt x="7793373" y="2464480"/>
                  <a:pt x="7800409" y="2455893"/>
                  <a:pt x="7810151" y="2453295"/>
                </a:cubicBezTo>
                <a:cubicBezTo>
                  <a:pt x="7843021" y="2444530"/>
                  <a:pt x="7877610" y="2443897"/>
                  <a:pt x="7910819" y="2436517"/>
                </a:cubicBezTo>
                <a:cubicBezTo>
                  <a:pt x="7928083" y="2432680"/>
                  <a:pt x="7943708" y="2422646"/>
                  <a:pt x="7961153" y="2419739"/>
                </a:cubicBezTo>
                <a:cubicBezTo>
                  <a:pt x="7977931" y="2416943"/>
                  <a:pt x="7994883" y="2415040"/>
                  <a:pt x="8011487" y="2411350"/>
                </a:cubicBezTo>
                <a:cubicBezTo>
                  <a:pt x="8020119" y="2409432"/>
                  <a:pt x="8027862" y="2403903"/>
                  <a:pt x="8036654" y="2402961"/>
                </a:cubicBezTo>
                <a:cubicBezTo>
                  <a:pt x="8106386" y="2395490"/>
                  <a:pt x="8176676" y="2393928"/>
                  <a:pt x="8246378" y="2386183"/>
                </a:cubicBezTo>
                <a:lnTo>
                  <a:pt x="8321879" y="2377794"/>
                </a:lnTo>
                <a:cubicBezTo>
                  <a:pt x="8330268" y="2372201"/>
                  <a:pt x="8338028" y="2365525"/>
                  <a:pt x="8347046" y="2361016"/>
                </a:cubicBezTo>
                <a:cubicBezTo>
                  <a:pt x="8359081" y="2354999"/>
                  <a:pt x="8395018" y="2346926"/>
                  <a:pt x="8405769" y="2344238"/>
                </a:cubicBezTo>
                <a:cubicBezTo>
                  <a:pt x="8486054" y="2263953"/>
                  <a:pt x="8383259" y="2359245"/>
                  <a:pt x="8456103" y="2310682"/>
                </a:cubicBezTo>
                <a:cubicBezTo>
                  <a:pt x="8475709" y="2297612"/>
                  <a:pt x="8555814" y="2221950"/>
                  <a:pt x="8573549" y="2218403"/>
                </a:cubicBezTo>
                <a:lnTo>
                  <a:pt x="8615494" y="2210014"/>
                </a:lnTo>
                <a:cubicBezTo>
                  <a:pt x="8637865" y="2193236"/>
                  <a:pt x="8659014" y="2174693"/>
                  <a:pt x="8682606" y="2159680"/>
                </a:cubicBezTo>
                <a:cubicBezTo>
                  <a:pt x="8690066" y="2154933"/>
                  <a:pt x="8700415" y="2156196"/>
                  <a:pt x="8707773" y="2151291"/>
                </a:cubicBezTo>
                <a:cubicBezTo>
                  <a:pt x="8717644" y="2144710"/>
                  <a:pt x="8722767" y="2132228"/>
                  <a:pt x="8732940" y="2126124"/>
                </a:cubicBezTo>
                <a:cubicBezTo>
                  <a:pt x="8751201" y="2115167"/>
                  <a:pt x="8772967" y="2111155"/>
                  <a:pt x="8791663" y="2100957"/>
                </a:cubicBezTo>
                <a:cubicBezTo>
                  <a:pt x="8810580" y="2090639"/>
                  <a:pt x="8879626" y="2028987"/>
                  <a:pt x="8883942" y="2025456"/>
                </a:cubicBezTo>
                <a:cubicBezTo>
                  <a:pt x="8894763" y="2016602"/>
                  <a:pt x="8907611" y="2010176"/>
                  <a:pt x="8917498" y="2000289"/>
                </a:cubicBezTo>
                <a:cubicBezTo>
                  <a:pt x="8930159" y="1987628"/>
                  <a:pt x="8939263" y="1971819"/>
                  <a:pt x="8951054" y="1958344"/>
                </a:cubicBezTo>
                <a:cubicBezTo>
                  <a:pt x="9016129" y="1883973"/>
                  <a:pt x="8923589" y="2004441"/>
                  <a:pt x="9018166" y="1882844"/>
                </a:cubicBezTo>
                <a:cubicBezTo>
                  <a:pt x="9039568" y="1855328"/>
                  <a:pt x="9041192" y="1842027"/>
                  <a:pt x="9060110" y="1807343"/>
                </a:cubicBezTo>
                <a:cubicBezTo>
                  <a:pt x="9089623" y="1753234"/>
                  <a:pt x="9091057" y="1765743"/>
                  <a:pt x="9118833" y="1698286"/>
                </a:cubicBezTo>
                <a:cubicBezTo>
                  <a:pt x="9127980" y="1676073"/>
                  <a:pt x="9146113" y="1620608"/>
                  <a:pt x="9152389" y="1589229"/>
                </a:cubicBezTo>
                <a:cubicBezTo>
                  <a:pt x="9172958" y="1486384"/>
                  <a:pt x="9149681" y="1583281"/>
                  <a:pt x="9169167" y="1505339"/>
                </a:cubicBezTo>
                <a:cubicBezTo>
                  <a:pt x="9171963" y="1477376"/>
                  <a:pt x="9174070" y="1449335"/>
                  <a:pt x="9177556" y="1421449"/>
                </a:cubicBezTo>
                <a:cubicBezTo>
                  <a:pt x="9182698" y="1380311"/>
                  <a:pt x="9185305" y="1373674"/>
                  <a:pt x="9194334" y="1337559"/>
                </a:cubicBezTo>
                <a:cubicBezTo>
                  <a:pt x="9197130" y="1312392"/>
                  <a:pt x="9198560" y="1287035"/>
                  <a:pt x="9202723" y="1262058"/>
                </a:cubicBezTo>
                <a:cubicBezTo>
                  <a:pt x="9204177" y="1253336"/>
                  <a:pt x="9211112" y="1245734"/>
                  <a:pt x="9211112" y="1236891"/>
                </a:cubicBezTo>
                <a:cubicBezTo>
                  <a:pt x="9211112" y="1113821"/>
                  <a:pt x="9210094" y="990625"/>
                  <a:pt x="9202723" y="867776"/>
                </a:cubicBezTo>
                <a:cubicBezTo>
                  <a:pt x="9201664" y="850122"/>
                  <a:pt x="9195755" y="832157"/>
                  <a:pt x="9185945" y="817442"/>
                </a:cubicBezTo>
                <a:cubicBezTo>
                  <a:pt x="9180352" y="809053"/>
                  <a:pt x="9173995" y="801126"/>
                  <a:pt x="9169167" y="792275"/>
                </a:cubicBezTo>
                <a:cubicBezTo>
                  <a:pt x="9157190" y="770318"/>
                  <a:pt x="9149485" y="745974"/>
                  <a:pt x="9135611" y="725163"/>
                </a:cubicBezTo>
                <a:cubicBezTo>
                  <a:pt x="9130018" y="716774"/>
                  <a:pt x="9123342" y="709014"/>
                  <a:pt x="9118833" y="699996"/>
                </a:cubicBezTo>
                <a:cubicBezTo>
                  <a:pt x="9110938" y="684205"/>
                  <a:pt x="9111151" y="660590"/>
                  <a:pt x="9093666" y="649662"/>
                </a:cubicBezTo>
                <a:cubicBezTo>
                  <a:pt x="9060481" y="628921"/>
                  <a:pt x="9001962" y="629046"/>
                  <a:pt x="8967832" y="624495"/>
                </a:cubicBezTo>
                <a:cubicBezTo>
                  <a:pt x="8950972" y="622247"/>
                  <a:pt x="8934276" y="618902"/>
                  <a:pt x="8917498" y="616106"/>
                </a:cubicBezTo>
                <a:cubicBezTo>
                  <a:pt x="8688917" y="620116"/>
                  <a:pt x="8444539" y="621298"/>
                  <a:pt x="8212822" y="632884"/>
                </a:cubicBezTo>
                <a:lnTo>
                  <a:pt x="7768206" y="658051"/>
                </a:lnTo>
                <a:lnTo>
                  <a:pt x="6769916" y="649662"/>
                </a:lnTo>
                <a:cubicBezTo>
                  <a:pt x="6729260" y="649006"/>
                  <a:pt x="6714830" y="632636"/>
                  <a:pt x="6677637" y="616106"/>
                </a:cubicBezTo>
                <a:cubicBezTo>
                  <a:pt x="6669556" y="612515"/>
                  <a:pt x="6660598" y="611200"/>
                  <a:pt x="6652470" y="607717"/>
                </a:cubicBezTo>
                <a:cubicBezTo>
                  <a:pt x="6606590" y="588054"/>
                  <a:pt x="6628715" y="594677"/>
                  <a:pt x="6585358" y="565772"/>
                </a:cubicBezTo>
                <a:cubicBezTo>
                  <a:pt x="6571791" y="556727"/>
                  <a:pt x="6556457" y="550388"/>
                  <a:pt x="6543413" y="540605"/>
                </a:cubicBezTo>
                <a:cubicBezTo>
                  <a:pt x="6493141" y="502901"/>
                  <a:pt x="6543552" y="523873"/>
                  <a:pt x="6493079" y="507049"/>
                </a:cubicBezTo>
                <a:cubicBezTo>
                  <a:pt x="6451422" y="444564"/>
                  <a:pt x="6504961" y="521308"/>
                  <a:pt x="6451134" y="456715"/>
                </a:cubicBezTo>
                <a:cubicBezTo>
                  <a:pt x="6444679" y="448970"/>
                  <a:pt x="6440216" y="439752"/>
                  <a:pt x="6434356" y="431548"/>
                </a:cubicBezTo>
                <a:cubicBezTo>
                  <a:pt x="6426229" y="420171"/>
                  <a:pt x="6416945" y="409625"/>
                  <a:pt x="6409189" y="397992"/>
                </a:cubicBezTo>
                <a:cubicBezTo>
                  <a:pt x="6400144" y="384425"/>
                  <a:pt x="6393067" y="369614"/>
                  <a:pt x="6384022" y="356047"/>
                </a:cubicBezTo>
                <a:cubicBezTo>
                  <a:pt x="6354697" y="312060"/>
                  <a:pt x="6355158" y="325902"/>
                  <a:pt x="6325299" y="272157"/>
                </a:cubicBezTo>
                <a:cubicBezTo>
                  <a:pt x="6321005" y="264427"/>
                  <a:pt x="6321204" y="254720"/>
                  <a:pt x="6316910" y="246990"/>
                </a:cubicBezTo>
                <a:cubicBezTo>
                  <a:pt x="6307117" y="229363"/>
                  <a:pt x="6294540" y="213434"/>
                  <a:pt x="6283355" y="196656"/>
                </a:cubicBezTo>
                <a:cubicBezTo>
                  <a:pt x="6270078" y="176740"/>
                  <a:pt x="6257017" y="156141"/>
                  <a:pt x="6241410" y="137933"/>
                </a:cubicBezTo>
                <a:cubicBezTo>
                  <a:pt x="6233689" y="128925"/>
                  <a:pt x="6227043" y="117675"/>
                  <a:pt x="6216243" y="112766"/>
                </a:cubicBezTo>
                <a:cubicBezTo>
                  <a:pt x="6195251" y="103224"/>
                  <a:pt x="6171007" y="103279"/>
                  <a:pt x="6149131" y="95988"/>
                </a:cubicBezTo>
                <a:cubicBezTo>
                  <a:pt x="6091594" y="76811"/>
                  <a:pt x="6163019" y="99461"/>
                  <a:pt x="6082019" y="79211"/>
                </a:cubicBezTo>
                <a:cubicBezTo>
                  <a:pt x="6073440" y="77066"/>
                  <a:pt x="6065322" y="73363"/>
                  <a:pt x="6056852" y="70822"/>
                </a:cubicBezTo>
                <a:cubicBezTo>
                  <a:pt x="6037353" y="64972"/>
                  <a:pt x="6017879" y="58981"/>
                  <a:pt x="5998129" y="54044"/>
                </a:cubicBezTo>
                <a:cubicBezTo>
                  <a:pt x="5980949" y="49749"/>
                  <a:pt x="5920809" y="39136"/>
                  <a:pt x="5905850" y="37266"/>
                </a:cubicBezTo>
                <a:cubicBezTo>
                  <a:pt x="5877964" y="33780"/>
                  <a:pt x="5849846" y="32363"/>
                  <a:pt x="5821960" y="28877"/>
                </a:cubicBezTo>
                <a:cubicBezTo>
                  <a:pt x="5801146" y="26275"/>
                  <a:pt x="5751769" y="17008"/>
                  <a:pt x="5729681" y="12099"/>
                </a:cubicBezTo>
                <a:cubicBezTo>
                  <a:pt x="5718426" y="9598"/>
                  <a:pt x="5707647" y="4122"/>
                  <a:pt x="5696125" y="3710"/>
                </a:cubicBezTo>
                <a:cubicBezTo>
                  <a:pt x="5629056" y="1315"/>
                  <a:pt x="5514363" y="-3281"/>
                  <a:pt x="5469622" y="3710"/>
                </a:cubicBezTo>
                <a:close/>
              </a:path>
            </a:pathLst>
          </a:cu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ounded Rectangle 3"/>
          <p:cNvSpPr/>
          <p:nvPr/>
        </p:nvSpPr>
        <p:spPr>
          <a:xfrm>
            <a:off x="5072191" y="2369883"/>
            <a:ext cx="796954" cy="2768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C/C++</a:t>
            </a:r>
            <a:endParaRPr lang="en-GB" dirty="0"/>
          </a:p>
        </p:txBody>
      </p:sp>
      <p:sp>
        <p:nvSpPr>
          <p:cNvPr id="5" name="Rounded Rectangle 4"/>
          <p:cNvSpPr/>
          <p:nvPr/>
        </p:nvSpPr>
        <p:spPr>
          <a:xfrm>
            <a:off x="6890506" y="2369883"/>
            <a:ext cx="796954" cy="2768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Java</a:t>
            </a:r>
            <a:endParaRPr lang="en-GB" dirty="0"/>
          </a:p>
        </p:txBody>
      </p:sp>
      <p:sp>
        <p:nvSpPr>
          <p:cNvPr id="6" name="Rounded Rectangle 5"/>
          <p:cNvSpPr/>
          <p:nvPr/>
        </p:nvSpPr>
        <p:spPr>
          <a:xfrm>
            <a:off x="1303787" y="2374081"/>
            <a:ext cx="1765009" cy="2768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FPGA/Assembly</a:t>
            </a:r>
            <a:endParaRPr lang="en-GB" dirty="0"/>
          </a:p>
        </p:txBody>
      </p:sp>
      <p:sp>
        <p:nvSpPr>
          <p:cNvPr id="7" name="Rounded Rectangle 6"/>
          <p:cNvSpPr/>
          <p:nvPr/>
        </p:nvSpPr>
        <p:spPr>
          <a:xfrm>
            <a:off x="8363824" y="2369883"/>
            <a:ext cx="796954" cy="2768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HTML</a:t>
            </a:r>
            <a:endParaRPr lang="en-GB" dirty="0"/>
          </a:p>
        </p:txBody>
      </p:sp>
      <p:sp>
        <p:nvSpPr>
          <p:cNvPr id="8" name="Rounded Rectangle 7"/>
          <p:cNvSpPr/>
          <p:nvPr/>
        </p:nvSpPr>
        <p:spPr>
          <a:xfrm>
            <a:off x="1874238" y="2894202"/>
            <a:ext cx="1415645" cy="2768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Admin rights</a:t>
            </a:r>
            <a:endParaRPr lang="en-GB" dirty="0"/>
          </a:p>
        </p:txBody>
      </p:sp>
      <p:sp>
        <p:nvSpPr>
          <p:cNvPr id="9" name="Rounded Rectangle 8"/>
          <p:cNvSpPr/>
          <p:nvPr/>
        </p:nvSpPr>
        <p:spPr>
          <a:xfrm>
            <a:off x="6799972" y="3961001"/>
            <a:ext cx="1415645" cy="2768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Code reuse</a:t>
            </a:r>
            <a:endParaRPr lang="en-GB" dirty="0"/>
          </a:p>
        </p:txBody>
      </p:sp>
      <p:sp>
        <p:nvSpPr>
          <p:cNvPr id="10" name="Rounded Rectangle 9"/>
          <p:cNvSpPr/>
          <p:nvPr/>
        </p:nvSpPr>
        <p:spPr>
          <a:xfrm>
            <a:off x="7507794" y="3472347"/>
            <a:ext cx="1415645" cy="2768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Frameworks</a:t>
            </a:r>
            <a:endParaRPr lang="en-GB" dirty="0"/>
          </a:p>
        </p:txBody>
      </p:sp>
      <p:sp>
        <p:nvSpPr>
          <p:cNvPr id="11" name="Rounded Rectangle 10"/>
          <p:cNvSpPr/>
          <p:nvPr/>
        </p:nvSpPr>
        <p:spPr>
          <a:xfrm>
            <a:off x="9139105" y="2894202"/>
            <a:ext cx="1415645" cy="2768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Security</a:t>
            </a:r>
            <a:endParaRPr lang="en-GB" dirty="0"/>
          </a:p>
        </p:txBody>
      </p:sp>
      <p:sp>
        <p:nvSpPr>
          <p:cNvPr id="12" name="Rounded Rectangle 11"/>
          <p:cNvSpPr/>
          <p:nvPr/>
        </p:nvSpPr>
        <p:spPr>
          <a:xfrm>
            <a:off x="1702265" y="3322037"/>
            <a:ext cx="1415645" cy="2768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Low latency</a:t>
            </a:r>
            <a:endParaRPr lang="en-GB" dirty="0"/>
          </a:p>
        </p:txBody>
      </p:sp>
      <p:sp>
        <p:nvSpPr>
          <p:cNvPr id="13" name="Rounded Rectangle 12"/>
          <p:cNvSpPr/>
          <p:nvPr/>
        </p:nvSpPr>
        <p:spPr>
          <a:xfrm>
            <a:off x="3157928" y="3961002"/>
            <a:ext cx="1415645" cy="2768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Creativity</a:t>
            </a:r>
            <a:endParaRPr lang="en-GB" dirty="0"/>
          </a:p>
        </p:txBody>
      </p:sp>
      <p:sp>
        <p:nvSpPr>
          <p:cNvPr id="14" name="Rounded Rectangle 13"/>
          <p:cNvSpPr/>
          <p:nvPr/>
        </p:nvSpPr>
        <p:spPr>
          <a:xfrm>
            <a:off x="5072191" y="3961001"/>
            <a:ext cx="1415645" cy="2768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Frustration</a:t>
            </a:r>
            <a:endParaRPr lang="en-GB" dirty="0"/>
          </a:p>
        </p:txBody>
      </p:sp>
      <p:sp>
        <p:nvSpPr>
          <p:cNvPr id="15" name="Rounded Rectangle 14"/>
          <p:cNvSpPr/>
          <p:nvPr/>
        </p:nvSpPr>
        <p:spPr>
          <a:xfrm>
            <a:off x="4140663" y="3506596"/>
            <a:ext cx="1415645" cy="2768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Libraries</a:t>
            </a:r>
            <a:endParaRPr lang="en-GB" dirty="0"/>
          </a:p>
        </p:txBody>
      </p:sp>
      <p:sp>
        <p:nvSpPr>
          <p:cNvPr id="16" name="Rounded Rectangle 15"/>
          <p:cNvSpPr/>
          <p:nvPr/>
        </p:nvSpPr>
        <p:spPr>
          <a:xfrm>
            <a:off x="7507795" y="4504892"/>
            <a:ext cx="1415645" cy="2768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Code quality</a:t>
            </a:r>
            <a:endParaRPr lang="en-GB" dirty="0"/>
          </a:p>
        </p:txBody>
      </p:sp>
      <p:sp>
        <p:nvSpPr>
          <p:cNvPr id="17" name="Rounded Rectangle 16"/>
          <p:cNvSpPr/>
          <p:nvPr/>
        </p:nvSpPr>
        <p:spPr>
          <a:xfrm>
            <a:off x="1653152" y="5009625"/>
            <a:ext cx="1415645" cy="2768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 Up</a:t>
            </a:r>
            <a:endParaRPr lang="en-GB" dirty="0"/>
          </a:p>
        </p:txBody>
      </p:sp>
      <p:sp>
        <p:nvSpPr>
          <p:cNvPr id="18" name="Rounded Rectangle 17"/>
          <p:cNvSpPr/>
          <p:nvPr/>
        </p:nvSpPr>
        <p:spPr>
          <a:xfrm>
            <a:off x="6753834" y="5009624"/>
            <a:ext cx="2008467" cy="2768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Investment bank</a:t>
            </a:r>
            <a:endParaRPr lang="en-GB" dirty="0"/>
          </a:p>
        </p:txBody>
      </p:sp>
      <p:sp>
        <p:nvSpPr>
          <p:cNvPr id="19" name="Rounded Rectangle 18"/>
          <p:cNvSpPr/>
          <p:nvPr/>
        </p:nvSpPr>
        <p:spPr>
          <a:xfrm>
            <a:off x="8926934" y="5009623"/>
            <a:ext cx="2000078" cy="2768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Air traffic control</a:t>
            </a:r>
            <a:endParaRPr lang="en-GB" dirty="0"/>
          </a:p>
        </p:txBody>
      </p:sp>
      <p:sp>
        <p:nvSpPr>
          <p:cNvPr id="20" name="Rounded Rectangle 19"/>
          <p:cNvSpPr/>
          <p:nvPr/>
        </p:nvSpPr>
        <p:spPr>
          <a:xfrm>
            <a:off x="6611565" y="5603147"/>
            <a:ext cx="1415645" cy="2768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Productivity</a:t>
            </a:r>
            <a:endParaRPr lang="en-GB" dirty="0"/>
          </a:p>
        </p:txBody>
      </p:sp>
      <p:sp>
        <p:nvSpPr>
          <p:cNvPr id="21" name="Rounded Rectangle 20"/>
          <p:cNvSpPr/>
          <p:nvPr/>
        </p:nvSpPr>
        <p:spPr>
          <a:xfrm>
            <a:off x="5556308" y="6196671"/>
            <a:ext cx="2270272" cy="2768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Ease of Development</a:t>
            </a:r>
            <a:endParaRPr lang="en-GB" dirty="0"/>
          </a:p>
        </p:txBody>
      </p:sp>
      <p:sp>
        <p:nvSpPr>
          <p:cNvPr id="22" name="Rounded Rectangle 21"/>
          <p:cNvSpPr/>
          <p:nvPr/>
        </p:nvSpPr>
        <p:spPr>
          <a:xfrm>
            <a:off x="8269095" y="3961001"/>
            <a:ext cx="1740019" cy="2768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Micro Services</a:t>
            </a:r>
            <a:endParaRPr lang="en-GB" dirty="0"/>
          </a:p>
        </p:txBody>
      </p:sp>
      <p:sp>
        <p:nvSpPr>
          <p:cNvPr id="24" name="Google Shape;100;p20"/>
          <p:cNvSpPr txBox="1">
            <a:spLocks/>
          </p:cNvSpPr>
          <p:nvPr/>
        </p:nvSpPr>
        <p:spPr>
          <a:xfrm>
            <a:off x="415600" y="593367"/>
            <a:ext cx="11360800" cy="7636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smtClean="0"/>
              <a:t>The Control Continuum Trade Off</a:t>
            </a:r>
            <a:endParaRPr lang="en-GB" dirty="0"/>
          </a:p>
        </p:txBody>
      </p:sp>
      <p:sp>
        <p:nvSpPr>
          <p:cNvPr id="25" name="Left Arrow 24"/>
          <p:cNvSpPr/>
          <p:nvPr/>
        </p:nvSpPr>
        <p:spPr>
          <a:xfrm>
            <a:off x="1174459" y="1356967"/>
            <a:ext cx="10352014" cy="75705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CONTROL</a:t>
            </a:r>
            <a:endParaRPr lang="en-GB" dirty="0"/>
          </a:p>
        </p:txBody>
      </p:sp>
    </p:spTree>
    <p:extLst>
      <p:ext uri="{BB962C8B-B14F-4D97-AF65-F5344CB8AC3E}">
        <p14:creationId xmlns:p14="http://schemas.microsoft.com/office/powerpoint/2010/main" val="425344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4488112" y="2030136"/>
            <a:ext cx="2231471" cy="21475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Java</a:t>
            </a:r>
            <a:endParaRPr lang="en-GB" dirty="0"/>
          </a:p>
        </p:txBody>
      </p:sp>
      <p:sp>
        <p:nvSpPr>
          <p:cNvPr id="5" name="Oval 4"/>
          <p:cNvSpPr/>
          <p:nvPr/>
        </p:nvSpPr>
        <p:spPr>
          <a:xfrm>
            <a:off x="5169018" y="3214382"/>
            <a:ext cx="2231471" cy="21475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Micro Services</a:t>
            </a:r>
            <a:endParaRPr lang="en-GB" dirty="0"/>
          </a:p>
        </p:txBody>
      </p:sp>
      <p:sp>
        <p:nvSpPr>
          <p:cNvPr id="7" name="Oval 6"/>
          <p:cNvSpPr/>
          <p:nvPr/>
        </p:nvSpPr>
        <p:spPr>
          <a:xfrm>
            <a:off x="6118373" y="2030136"/>
            <a:ext cx="2231471" cy="21475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Ultra Low Latency</a:t>
            </a:r>
            <a:endParaRPr lang="en-GB" dirty="0"/>
          </a:p>
        </p:txBody>
      </p:sp>
      <p:sp>
        <p:nvSpPr>
          <p:cNvPr id="4" name="Oval 3"/>
          <p:cNvSpPr/>
          <p:nvPr/>
        </p:nvSpPr>
        <p:spPr>
          <a:xfrm>
            <a:off x="5728283" y="3103927"/>
            <a:ext cx="1112939" cy="98990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Ambrosia</a:t>
            </a:r>
            <a:endParaRPr lang="en-GB" sz="1200" dirty="0"/>
          </a:p>
        </p:txBody>
      </p:sp>
      <p:sp>
        <p:nvSpPr>
          <p:cNvPr id="8" name="TextBox 7"/>
          <p:cNvSpPr txBox="1"/>
          <p:nvPr/>
        </p:nvSpPr>
        <p:spPr>
          <a:xfrm>
            <a:off x="1300294" y="914400"/>
            <a:ext cx="2944535" cy="1938992"/>
          </a:xfrm>
          <a:prstGeom prst="rect">
            <a:avLst/>
          </a:prstGeom>
          <a:noFill/>
        </p:spPr>
        <p:txBody>
          <a:bodyPr wrap="square" rtlCol="0">
            <a:spAutoFit/>
          </a:bodyPr>
          <a:lstStyle/>
          <a:p>
            <a:r>
              <a:rPr lang="en-GB" sz="4000" dirty="0" smtClean="0"/>
              <a:t>What is the Ambrosia framework?</a:t>
            </a:r>
            <a:endParaRPr lang="en-GB" sz="4000" dirty="0"/>
          </a:p>
        </p:txBody>
      </p:sp>
    </p:spTree>
    <p:extLst>
      <p:ext uri="{BB962C8B-B14F-4D97-AF65-F5344CB8AC3E}">
        <p14:creationId xmlns:p14="http://schemas.microsoft.com/office/powerpoint/2010/main" val="2484571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heel(1)">
                                      <p:cBhvr>
                                        <p:cTn id="1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animBg="1"/>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Introduction - Timescales</a:t>
            </a:r>
            <a:endParaRPr/>
          </a:p>
        </p:txBody>
      </p:sp>
      <p:sp>
        <p:nvSpPr>
          <p:cNvPr id="101" name="Google Shape;101;p20"/>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sz="1867"/>
              <a:t>1/1000s = millisecond (ms)</a:t>
            </a:r>
            <a:endParaRPr sz="1867"/>
          </a:p>
          <a:p>
            <a:pPr marL="0" indent="0">
              <a:spcBef>
                <a:spcPts val="2133"/>
              </a:spcBef>
              <a:buNone/>
            </a:pPr>
            <a:r>
              <a:rPr lang="en" sz="1867"/>
              <a:t>1/1000,000s = microsecond (us)</a:t>
            </a:r>
            <a:endParaRPr sz="1867"/>
          </a:p>
          <a:p>
            <a:pPr marL="0" indent="0">
              <a:spcBef>
                <a:spcPts val="2133"/>
              </a:spcBef>
              <a:buNone/>
            </a:pPr>
            <a:r>
              <a:rPr lang="en" sz="1867"/>
              <a:t>1/1000,000,000 = nanosecond (ns)</a:t>
            </a:r>
            <a:endParaRPr sz="1867"/>
          </a:p>
          <a:p>
            <a:pPr marL="0" indent="0">
              <a:spcBef>
                <a:spcPts val="2133"/>
              </a:spcBef>
              <a:buNone/>
            </a:pPr>
            <a:r>
              <a:rPr lang="en" sz="1867"/>
              <a:t>Light travels 1 foot (30 cm) / nanosecond. In a vacuum - slower through fibre optic cable. London to New York 10’s of milliseconds.</a:t>
            </a:r>
            <a:endParaRPr sz="1867"/>
          </a:p>
          <a:p>
            <a:pPr marL="0" indent="0">
              <a:spcBef>
                <a:spcPts val="2133"/>
              </a:spcBef>
              <a:buNone/>
            </a:pPr>
            <a:r>
              <a:rPr lang="en" sz="1867"/>
              <a:t>CPU running at 4GHz can perform 4 cycles per ns.</a:t>
            </a:r>
            <a:br>
              <a:rPr lang="en" sz="1867"/>
            </a:br>
            <a:r>
              <a:rPr lang="en" sz="1867"/>
              <a:t>Given the parallelism of the CPU and multiple cores you might be able to get 100+ cycles of compute power in the time light has travelled a foot.  </a:t>
            </a:r>
            <a:br>
              <a:rPr lang="en" sz="1867"/>
            </a:br>
            <a:r>
              <a:rPr lang="en" sz="1867"/>
              <a:t>Speed of light starts to matter...</a:t>
            </a:r>
            <a:endParaRPr sz="1867"/>
          </a:p>
          <a:p>
            <a:pPr marL="0" indent="0">
              <a:spcBef>
                <a:spcPts val="2133"/>
              </a:spcBef>
              <a:spcAft>
                <a:spcPts val="2133"/>
              </a:spcAft>
              <a:buNone/>
            </a:pPr>
            <a:r>
              <a:rPr lang="en" sz="1867"/>
              <a:t>In Neutrino physics the characteristic areas for the electroweak interaction are measured in units called nano barns (nb) which are 10−33</a:t>
            </a:r>
            <a:endParaRPr sz="1867"/>
          </a:p>
        </p:txBody>
      </p:sp>
    </p:spTree>
    <p:extLst>
      <p:ext uri="{BB962C8B-B14F-4D97-AF65-F5344CB8AC3E}">
        <p14:creationId xmlns:p14="http://schemas.microsoft.com/office/powerpoint/2010/main" val="364597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xEl>
                                              <p:pRg st="0" end="0"/>
                                            </p:txEl>
                                          </p:spTgt>
                                        </p:tgtEl>
                                        <p:attrNameLst>
                                          <p:attrName>style.visibility</p:attrName>
                                        </p:attrNameLst>
                                      </p:cBhvr>
                                      <p:to>
                                        <p:strVal val="visible"/>
                                      </p:to>
                                    </p:set>
                                    <p:animEffect transition="in" filter="fade">
                                      <p:cBhvr>
                                        <p:cTn id="7" dur="1000"/>
                                        <p:tgtEl>
                                          <p:spTgt spid="1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1">
                                            <p:txEl>
                                              <p:pRg st="1" end="1"/>
                                            </p:txEl>
                                          </p:spTgt>
                                        </p:tgtEl>
                                        <p:attrNameLst>
                                          <p:attrName>style.visibility</p:attrName>
                                        </p:attrNameLst>
                                      </p:cBhvr>
                                      <p:to>
                                        <p:strVal val="visible"/>
                                      </p:to>
                                    </p:set>
                                    <p:animEffect transition="in" filter="fade">
                                      <p:cBhvr>
                                        <p:cTn id="12" dur="1000"/>
                                        <p:tgtEl>
                                          <p:spTgt spid="10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1">
                                            <p:txEl>
                                              <p:pRg st="2" end="2"/>
                                            </p:txEl>
                                          </p:spTgt>
                                        </p:tgtEl>
                                        <p:attrNameLst>
                                          <p:attrName>style.visibility</p:attrName>
                                        </p:attrNameLst>
                                      </p:cBhvr>
                                      <p:to>
                                        <p:strVal val="visible"/>
                                      </p:to>
                                    </p:set>
                                    <p:animEffect transition="in" filter="fade">
                                      <p:cBhvr>
                                        <p:cTn id="17" dur="1000"/>
                                        <p:tgtEl>
                                          <p:spTgt spid="10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1">
                                            <p:txEl>
                                              <p:pRg st="3" end="3"/>
                                            </p:txEl>
                                          </p:spTgt>
                                        </p:tgtEl>
                                        <p:attrNameLst>
                                          <p:attrName>style.visibility</p:attrName>
                                        </p:attrNameLst>
                                      </p:cBhvr>
                                      <p:to>
                                        <p:strVal val="visible"/>
                                      </p:to>
                                    </p:set>
                                    <p:animEffect transition="in" filter="fade">
                                      <p:cBhvr>
                                        <p:cTn id="22" dur="1000"/>
                                        <p:tgtEl>
                                          <p:spTgt spid="10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1">
                                            <p:txEl>
                                              <p:pRg st="4" end="4"/>
                                            </p:txEl>
                                          </p:spTgt>
                                        </p:tgtEl>
                                        <p:attrNameLst>
                                          <p:attrName>style.visibility</p:attrName>
                                        </p:attrNameLst>
                                      </p:cBhvr>
                                      <p:to>
                                        <p:strVal val="visible"/>
                                      </p:to>
                                    </p:set>
                                    <p:animEffect transition="in" filter="fade">
                                      <p:cBhvr>
                                        <p:cTn id="27" dur="1000"/>
                                        <p:tgtEl>
                                          <p:spTgt spid="10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1">
                                            <p:txEl>
                                              <p:pRg st="5" end="5"/>
                                            </p:txEl>
                                          </p:spTgt>
                                        </p:tgtEl>
                                        <p:attrNameLst>
                                          <p:attrName>style.visibility</p:attrName>
                                        </p:attrNameLst>
                                      </p:cBhvr>
                                      <p:to>
                                        <p:strVal val="visible"/>
                                      </p:to>
                                    </p:set>
                                    <p:animEffect transition="in" filter="fade">
                                      <p:cBhvr>
                                        <p:cTn id="32" dur="1000"/>
                                        <p:tgtEl>
                                          <p:spTgt spid="10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smtClean="0"/>
              <a:t>Java and Ultra Low Latency</a:t>
            </a:r>
            <a:endParaRPr dirty="0"/>
          </a:p>
        </p:txBody>
      </p:sp>
      <p:sp>
        <p:nvSpPr>
          <p:cNvPr id="2" name="Text Placeholder 1"/>
          <p:cNvSpPr>
            <a:spLocks noGrp="1"/>
          </p:cNvSpPr>
          <p:nvPr>
            <p:ph type="body" idx="1"/>
          </p:nvPr>
        </p:nvSpPr>
        <p:spPr/>
        <p:txBody>
          <a:bodyPr/>
          <a:lstStyle/>
          <a:p>
            <a:pPr marL="0" indent="0">
              <a:buNone/>
            </a:pPr>
            <a:r>
              <a:rPr lang="en-GB" dirty="0"/>
              <a:t>Is Java a suitable technology for ultra low latency dev environments?</a:t>
            </a:r>
          </a:p>
          <a:p>
            <a:pPr marL="0" indent="0">
              <a:buNone/>
            </a:pPr>
            <a:endParaRPr lang="en-GB" dirty="0"/>
          </a:p>
          <a:p>
            <a:pPr marL="0" indent="0">
              <a:buNone/>
            </a:pPr>
            <a:r>
              <a:rPr lang="en-GB" dirty="0"/>
              <a:t>Depends how you define ultra low latency….</a:t>
            </a:r>
          </a:p>
          <a:p>
            <a:pPr marL="0" indent="0">
              <a:buNone/>
            </a:pPr>
            <a:endParaRPr lang="en-GB" dirty="0"/>
          </a:p>
          <a:p>
            <a:pPr marL="0" indent="0">
              <a:buNone/>
            </a:pPr>
            <a:r>
              <a:rPr lang="en-GB" dirty="0"/>
              <a:t>‘Ultra’ low latency programming -&gt; &lt; 100us and when you care about the 99.99th percentile.</a:t>
            </a:r>
          </a:p>
          <a:p>
            <a:pPr marL="0" indent="0">
              <a:buNone/>
            </a:pPr>
            <a:endParaRPr lang="en-GB" dirty="0"/>
          </a:p>
          <a:p>
            <a:pPr marL="0" indent="0">
              <a:buNone/>
            </a:pPr>
            <a:r>
              <a:rPr lang="en-GB" dirty="0"/>
              <a:t>Low latency is often associated with but is not the same as high throughput!!!</a:t>
            </a:r>
          </a:p>
          <a:p>
            <a:endParaRPr lang="en-GB" dirty="0"/>
          </a:p>
        </p:txBody>
      </p:sp>
    </p:spTree>
    <p:extLst>
      <p:ext uri="{BB962C8B-B14F-4D97-AF65-F5344CB8AC3E}">
        <p14:creationId xmlns:p14="http://schemas.microsoft.com/office/powerpoint/2010/main" val="36467344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1526" y="1339851"/>
            <a:ext cx="3827462" cy="3827462"/>
          </a:xfrm>
          <a:prstGeom prst="rect">
            <a:avLst/>
          </a:prstGeom>
        </p:spPr>
      </p:pic>
    </p:spTree>
    <p:extLst>
      <p:ext uri="{BB962C8B-B14F-4D97-AF65-F5344CB8AC3E}">
        <p14:creationId xmlns:p14="http://schemas.microsoft.com/office/powerpoint/2010/main" val="3583669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InfinityCable</a:t>
            </a:r>
            <a:endParaRPr lang="en-GB" dirty="0"/>
          </a:p>
        </p:txBody>
      </p:sp>
      <p:sp>
        <p:nvSpPr>
          <p:cNvPr id="3" name="Content Placeholder 2"/>
          <p:cNvSpPr>
            <a:spLocks noGrp="1"/>
          </p:cNvSpPr>
          <p:nvPr>
            <p:ph idx="1"/>
          </p:nvPr>
        </p:nvSpPr>
        <p:spPr>
          <a:xfrm>
            <a:off x="838200" y="1825625"/>
            <a:ext cx="10515600" cy="1227968"/>
          </a:xfrm>
        </p:spPr>
        <p:txBody>
          <a:bodyPr>
            <a:normAutofit/>
          </a:bodyPr>
          <a:lstStyle/>
          <a:p>
            <a:r>
              <a:rPr lang="en-GB" sz="1800" dirty="0" smtClean="0"/>
              <a:t>InfinityCable is a DMA (Direct Market Access) system developed in Citi using Ambrosia microservices.</a:t>
            </a:r>
          </a:p>
          <a:p>
            <a:r>
              <a:rPr lang="en-GB" sz="1800" dirty="0" smtClean="0"/>
              <a:t>It receives a fix message from the client which is parsed, some risk checks are applied to it, there is some order management effected before it needs to be transformed back into a fix message and sent to the venue in an architecture that looks like this. </a:t>
            </a:r>
            <a:endParaRPr lang="en-GB" sz="1800" dirty="0"/>
          </a:p>
        </p:txBody>
      </p:sp>
      <p:sp>
        <p:nvSpPr>
          <p:cNvPr id="4" name="Right Arrow 3"/>
          <p:cNvSpPr/>
          <p:nvPr/>
        </p:nvSpPr>
        <p:spPr>
          <a:xfrm>
            <a:off x="1166070" y="3825380"/>
            <a:ext cx="1233181" cy="377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Fix In</a:t>
            </a:r>
            <a:endParaRPr lang="en-GB" dirty="0"/>
          </a:p>
        </p:txBody>
      </p:sp>
      <p:sp>
        <p:nvSpPr>
          <p:cNvPr id="5" name="Rectangle 4"/>
          <p:cNvSpPr/>
          <p:nvPr/>
        </p:nvSpPr>
        <p:spPr>
          <a:xfrm>
            <a:off x="2399251" y="3338816"/>
            <a:ext cx="5209564" cy="130029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ight Arrow 5"/>
          <p:cNvSpPr/>
          <p:nvPr/>
        </p:nvSpPr>
        <p:spPr>
          <a:xfrm>
            <a:off x="7608815" y="3800213"/>
            <a:ext cx="1233181" cy="377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Fix Out</a:t>
            </a:r>
            <a:endParaRPr lang="en-GB" dirty="0"/>
          </a:p>
        </p:txBody>
      </p:sp>
      <p:sp>
        <p:nvSpPr>
          <p:cNvPr id="7" name="Rounded Rectangle 6"/>
          <p:cNvSpPr/>
          <p:nvPr/>
        </p:nvSpPr>
        <p:spPr>
          <a:xfrm>
            <a:off x="2699853" y="3527568"/>
            <a:ext cx="1174459" cy="9227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Client decodes fix and adds market data</a:t>
            </a:r>
            <a:endParaRPr lang="en-GB" sz="1200" dirty="0"/>
          </a:p>
        </p:txBody>
      </p:sp>
      <p:sp>
        <p:nvSpPr>
          <p:cNvPr id="8" name="Rounded Rectangle 7"/>
          <p:cNvSpPr/>
          <p:nvPr/>
        </p:nvSpPr>
        <p:spPr>
          <a:xfrm>
            <a:off x="4369963" y="3527568"/>
            <a:ext cx="1174459" cy="9227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ORA performs risk checks and order management</a:t>
            </a:r>
            <a:endParaRPr lang="en-GB" sz="1200" dirty="0"/>
          </a:p>
        </p:txBody>
      </p:sp>
      <p:sp>
        <p:nvSpPr>
          <p:cNvPr id="9" name="Rounded Rectangle 8"/>
          <p:cNvSpPr/>
          <p:nvPr/>
        </p:nvSpPr>
        <p:spPr>
          <a:xfrm>
            <a:off x="6040073" y="3527570"/>
            <a:ext cx="1174459" cy="9227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Venue recreates the fix message and sends to the exchange</a:t>
            </a:r>
            <a:endParaRPr lang="en-GB" sz="1200" dirty="0"/>
          </a:p>
        </p:txBody>
      </p:sp>
      <p:sp>
        <p:nvSpPr>
          <p:cNvPr id="10" name="Content Placeholder 2"/>
          <p:cNvSpPr txBox="1">
            <a:spLocks/>
          </p:cNvSpPr>
          <p:nvPr/>
        </p:nvSpPr>
        <p:spPr>
          <a:xfrm>
            <a:off x="873154" y="5232957"/>
            <a:ext cx="10515600" cy="12279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smtClean="0"/>
              <a:t>On our fastest boxes in the lab we have the time measured on Corvil at 11us at the 50</a:t>
            </a:r>
            <a:r>
              <a:rPr lang="en-GB" sz="1800" baseline="30000" dirty="0" smtClean="0"/>
              <a:t>th</a:t>
            </a:r>
            <a:r>
              <a:rPr lang="en-GB" sz="1800" dirty="0" smtClean="0"/>
              <a:t> %</a:t>
            </a:r>
            <a:r>
              <a:rPr lang="en-GB" sz="1800" dirty="0" err="1" smtClean="0"/>
              <a:t>ile</a:t>
            </a:r>
            <a:r>
              <a:rPr lang="en-GB" sz="1800" dirty="0"/>
              <a:t> </a:t>
            </a:r>
            <a:r>
              <a:rPr lang="en-GB" sz="1800" dirty="0" smtClean="0"/>
              <a:t>(see full stats in the next slide)</a:t>
            </a:r>
          </a:p>
          <a:p>
            <a:r>
              <a:rPr lang="en-GB" sz="1800" dirty="0" smtClean="0"/>
              <a:t>The time for a smallish message to transfer between microservices including serialisation and deserialization should be well under 1us.</a:t>
            </a:r>
          </a:p>
        </p:txBody>
      </p:sp>
    </p:spTree>
    <p:extLst>
      <p:ext uri="{BB962C8B-B14F-4D97-AF65-F5344CB8AC3E}">
        <p14:creationId xmlns:p14="http://schemas.microsoft.com/office/powerpoint/2010/main" val="199560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512"/>
            <a:ext cx="10515600" cy="616387"/>
          </a:xfrm>
        </p:spPr>
        <p:txBody>
          <a:bodyPr>
            <a:normAutofit fontScale="90000"/>
          </a:bodyPr>
          <a:lstStyle/>
          <a:p>
            <a:r>
              <a:rPr lang="en-GB" dirty="0" smtClean="0"/>
              <a:t>Full benchmark stats</a:t>
            </a:r>
            <a:endParaRPr lang="en-GB" dirty="0"/>
          </a:p>
        </p:txBody>
      </p:sp>
      <p:pic>
        <p:nvPicPr>
          <p:cNvPr id="3" name="Picture 2"/>
          <p:cNvPicPr>
            <a:picLocks noChangeAspect="1"/>
          </p:cNvPicPr>
          <p:nvPr/>
        </p:nvPicPr>
        <p:blipFill>
          <a:blip r:embed="rId2"/>
          <a:stretch>
            <a:fillRect/>
          </a:stretch>
        </p:blipFill>
        <p:spPr>
          <a:xfrm>
            <a:off x="1263070" y="756353"/>
            <a:ext cx="9915177" cy="6101647"/>
          </a:xfrm>
          <a:prstGeom prst="rect">
            <a:avLst/>
          </a:prstGeom>
        </p:spPr>
      </p:pic>
      <p:sp>
        <p:nvSpPr>
          <p:cNvPr id="4" name="Oval 3"/>
          <p:cNvSpPr/>
          <p:nvPr/>
        </p:nvSpPr>
        <p:spPr>
          <a:xfrm>
            <a:off x="2407640" y="2625754"/>
            <a:ext cx="4588778" cy="276837"/>
          </a:xfrm>
          <a:prstGeom prst="ellipse">
            <a:avLst/>
          </a:prstGeom>
          <a:solidFill>
            <a:schemeClr val="accent4">
              <a:lumMod val="40000"/>
              <a:lumOff val="60000"/>
              <a:alpha val="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2076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The Aeron Story</a:t>
            </a:r>
            <a:endParaRPr/>
          </a:p>
        </p:txBody>
      </p:sp>
      <p:sp>
        <p:nvSpPr>
          <p:cNvPr id="179" name="Google Shape;179;p31"/>
          <p:cNvSpPr txBox="1">
            <a:spLocks noGrp="1"/>
          </p:cNvSpPr>
          <p:nvPr>
            <p:ph type="body" idx="1"/>
          </p:nvPr>
        </p:nvSpPr>
        <p:spPr>
          <a:xfrm>
            <a:off x="415600" y="1536633"/>
            <a:ext cx="7431600" cy="4555200"/>
          </a:xfrm>
          <a:prstGeom prst="rect">
            <a:avLst/>
          </a:prstGeom>
        </p:spPr>
        <p:txBody>
          <a:bodyPr spcFirstLastPara="1" vert="horz" wrap="square" lIns="121900" tIns="121900" rIns="121900" bIns="121900" rtlCol="0" anchor="t" anchorCtr="0">
            <a:noAutofit/>
          </a:bodyPr>
          <a:lstStyle/>
          <a:p>
            <a:pPr marL="0" indent="0">
              <a:buNone/>
            </a:pPr>
            <a:r>
              <a:rPr lang="en" dirty="0"/>
              <a:t>Aeron first written in Java</a:t>
            </a:r>
            <a:endParaRPr dirty="0"/>
          </a:p>
          <a:p>
            <a:pPr marL="0" indent="0">
              <a:spcBef>
                <a:spcPts val="2133"/>
              </a:spcBef>
              <a:buNone/>
            </a:pPr>
            <a:r>
              <a:rPr lang="en" dirty="0"/>
              <a:t>Ported to C++ / C# / Go</a:t>
            </a:r>
            <a:endParaRPr dirty="0"/>
          </a:p>
          <a:p>
            <a:pPr marL="0" indent="0">
              <a:spcBef>
                <a:spcPts val="2133"/>
              </a:spcBef>
              <a:buNone/>
            </a:pPr>
            <a:r>
              <a:rPr lang="en" dirty="0"/>
              <a:t>At first Java was fastest</a:t>
            </a:r>
            <a:endParaRPr dirty="0"/>
          </a:p>
          <a:p>
            <a:pPr marL="0" indent="0">
              <a:spcBef>
                <a:spcPts val="2133"/>
              </a:spcBef>
              <a:buNone/>
            </a:pPr>
            <a:r>
              <a:rPr lang="en" dirty="0"/>
              <a:t>After some optimisations C# fastest</a:t>
            </a:r>
            <a:endParaRPr dirty="0"/>
          </a:p>
          <a:p>
            <a:pPr marL="0" indent="0">
              <a:spcBef>
                <a:spcPts val="2133"/>
              </a:spcBef>
              <a:buNone/>
            </a:pPr>
            <a:r>
              <a:rPr lang="en" dirty="0"/>
              <a:t>With </a:t>
            </a:r>
            <a:r>
              <a:rPr lang="en" dirty="0" smtClean="0"/>
              <a:t>a lot of effort </a:t>
            </a:r>
            <a:r>
              <a:rPr lang="en" dirty="0"/>
              <a:t>C++ </a:t>
            </a:r>
            <a:r>
              <a:rPr lang="en" dirty="0" smtClean="0"/>
              <a:t>became the </a:t>
            </a:r>
            <a:r>
              <a:rPr lang="en" dirty="0"/>
              <a:t>fastest</a:t>
            </a:r>
            <a:endParaRPr dirty="0"/>
          </a:p>
          <a:p>
            <a:pPr marL="0" indent="0">
              <a:spcBef>
                <a:spcPts val="2133"/>
              </a:spcBef>
              <a:spcAft>
                <a:spcPts val="2133"/>
              </a:spcAft>
              <a:buNone/>
            </a:pPr>
            <a:r>
              <a:rPr lang="en" dirty="0"/>
              <a:t>But where should we spend out time</a:t>
            </a:r>
            <a:endParaRPr dirty="0"/>
          </a:p>
        </p:txBody>
      </p:sp>
      <p:pic>
        <p:nvPicPr>
          <p:cNvPr id="180" name="Google Shape;180;p31"/>
          <p:cNvPicPr preferRelativeResize="0"/>
          <p:nvPr/>
        </p:nvPicPr>
        <p:blipFill>
          <a:blip r:embed="rId3">
            <a:alphaModFix/>
          </a:blip>
          <a:stretch>
            <a:fillRect/>
          </a:stretch>
        </p:blipFill>
        <p:spPr>
          <a:xfrm>
            <a:off x="8381351" y="1637533"/>
            <a:ext cx="3289300" cy="2463800"/>
          </a:xfrm>
          <a:prstGeom prst="rect">
            <a:avLst/>
          </a:prstGeom>
          <a:noFill/>
          <a:ln>
            <a:noFill/>
          </a:ln>
        </p:spPr>
      </p:pic>
      <p:pic>
        <p:nvPicPr>
          <p:cNvPr id="181" name="Google Shape;181;p31"/>
          <p:cNvPicPr preferRelativeResize="0"/>
          <p:nvPr/>
        </p:nvPicPr>
        <p:blipFill>
          <a:blip r:embed="rId4">
            <a:alphaModFix/>
          </a:blip>
          <a:stretch>
            <a:fillRect/>
          </a:stretch>
        </p:blipFill>
        <p:spPr>
          <a:xfrm>
            <a:off x="8456801" y="4304533"/>
            <a:ext cx="3137727" cy="2350267"/>
          </a:xfrm>
          <a:prstGeom prst="rect">
            <a:avLst/>
          </a:prstGeom>
          <a:noFill/>
          <a:ln>
            <a:noFill/>
          </a:ln>
        </p:spPr>
      </p:pic>
    </p:spTree>
    <p:extLst>
      <p:ext uri="{BB962C8B-B14F-4D97-AF65-F5344CB8AC3E}">
        <p14:creationId xmlns:p14="http://schemas.microsoft.com/office/powerpoint/2010/main" val="310416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9">
                                            <p:txEl>
                                              <p:pRg st="0" end="0"/>
                                            </p:txEl>
                                          </p:spTgt>
                                        </p:tgtEl>
                                        <p:attrNameLst>
                                          <p:attrName>style.visibility</p:attrName>
                                        </p:attrNameLst>
                                      </p:cBhvr>
                                      <p:to>
                                        <p:strVal val="visible"/>
                                      </p:to>
                                    </p:set>
                                    <p:animEffect transition="in" filter="fade">
                                      <p:cBhvr>
                                        <p:cTn id="7" dur="1000"/>
                                        <p:tgtEl>
                                          <p:spTgt spid="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9">
                                            <p:txEl>
                                              <p:pRg st="1" end="1"/>
                                            </p:txEl>
                                          </p:spTgt>
                                        </p:tgtEl>
                                        <p:attrNameLst>
                                          <p:attrName>style.visibility</p:attrName>
                                        </p:attrNameLst>
                                      </p:cBhvr>
                                      <p:to>
                                        <p:strVal val="visible"/>
                                      </p:to>
                                    </p:set>
                                    <p:animEffect transition="in" filter="fade">
                                      <p:cBhvr>
                                        <p:cTn id="12" dur="1000"/>
                                        <p:tgtEl>
                                          <p:spTgt spid="1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9">
                                            <p:txEl>
                                              <p:pRg st="2" end="2"/>
                                            </p:txEl>
                                          </p:spTgt>
                                        </p:tgtEl>
                                        <p:attrNameLst>
                                          <p:attrName>style.visibility</p:attrName>
                                        </p:attrNameLst>
                                      </p:cBhvr>
                                      <p:to>
                                        <p:strVal val="visible"/>
                                      </p:to>
                                    </p:set>
                                    <p:animEffect transition="in" filter="fade">
                                      <p:cBhvr>
                                        <p:cTn id="17" dur="1000"/>
                                        <p:tgtEl>
                                          <p:spTgt spid="1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9">
                                            <p:txEl>
                                              <p:pRg st="3" end="3"/>
                                            </p:txEl>
                                          </p:spTgt>
                                        </p:tgtEl>
                                        <p:attrNameLst>
                                          <p:attrName>style.visibility</p:attrName>
                                        </p:attrNameLst>
                                      </p:cBhvr>
                                      <p:to>
                                        <p:strVal val="visible"/>
                                      </p:to>
                                    </p:set>
                                    <p:animEffect transition="in" filter="fade">
                                      <p:cBhvr>
                                        <p:cTn id="22" dur="1000"/>
                                        <p:tgtEl>
                                          <p:spTgt spid="1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9">
                                            <p:txEl>
                                              <p:pRg st="4" end="4"/>
                                            </p:txEl>
                                          </p:spTgt>
                                        </p:tgtEl>
                                        <p:attrNameLst>
                                          <p:attrName>style.visibility</p:attrName>
                                        </p:attrNameLst>
                                      </p:cBhvr>
                                      <p:to>
                                        <p:strVal val="visible"/>
                                      </p:to>
                                    </p:set>
                                    <p:animEffect transition="in" filter="fade">
                                      <p:cBhvr>
                                        <p:cTn id="27" dur="1000"/>
                                        <p:tgtEl>
                                          <p:spTgt spid="1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9">
                                            <p:txEl>
                                              <p:pRg st="5" end="5"/>
                                            </p:txEl>
                                          </p:spTgt>
                                        </p:tgtEl>
                                        <p:attrNameLst>
                                          <p:attrName>style.visibility</p:attrName>
                                        </p:attrNameLst>
                                      </p:cBhvr>
                                      <p:to>
                                        <p:strVal val="visible"/>
                                      </p:to>
                                    </p:set>
                                    <p:animEffect transition="in" filter="fade">
                                      <p:cBhvr>
                                        <p:cTn id="32" dur="1000"/>
                                        <p:tgtEl>
                                          <p:spTgt spid="1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Challenges of using Java</a:t>
            </a:r>
            <a:endParaRPr/>
          </a:p>
        </p:txBody>
      </p:sp>
      <p:sp>
        <p:nvSpPr>
          <p:cNvPr id="159" name="Google Shape;159;p2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
              <a:t>Garbage collection</a:t>
            </a:r>
            <a:endParaRPr/>
          </a:p>
          <a:p>
            <a:pPr marL="0" indent="0">
              <a:spcBef>
                <a:spcPts val="2133"/>
              </a:spcBef>
              <a:buNone/>
            </a:pPr>
            <a:r>
              <a:rPr lang="en"/>
              <a:t>Warmup</a:t>
            </a:r>
            <a:endParaRPr/>
          </a:p>
          <a:p>
            <a:pPr marL="0" indent="0">
              <a:spcBef>
                <a:spcPts val="2133"/>
              </a:spcBef>
              <a:buNone/>
            </a:pPr>
            <a:r>
              <a:rPr lang="en"/>
              <a:t>Unpredictable compilation</a:t>
            </a:r>
            <a:endParaRPr/>
          </a:p>
          <a:p>
            <a:pPr marL="0" indent="0">
              <a:spcBef>
                <a:spcPts val="2133"/>
              </a:spcBef>
              <a:buNone/>
            </a:pPr>
            <a:r>
              <a:rPr lang="en"/>
              <a:t>No value types (C structs) - don’t have control of the memory layout</a:t>
            </a:r>
            <a:endParaRPr/>
          </a:p>
          <a:p>
            <a:pPr marL="0" indent="0">
              <a:spcBef>
                <a:spcPts val="2133"/>
              </a:spcBef>
              <a:buNone/>
            </a:pPr>
            <a:r>
              <a:rPr lang="en"/>
              <a:t>Unnatural programming to get low level constructs (Unsafe)</a:t>
            </a:r>
            <a:endParaRPr/>
          </a:p>
          <a:p>
            <a:pPr marL="0" indent="0">
              <a:spcBef>
                <a:spcPts val="2133"/>
              </a:spcBef>
              <a:spcAft>
                <a:spcPts val="2133"/>
              </a:spcAft>
              <a:buNone/>
            </a:pPr>
            <a:r>
              <a:rPr lang="en"/>
              <a:t>Certain CPU instructions are not available </a:t>
            </a:r>
            <a:endParaRPr/>
          </a:p>
        </p:txBody>
      </p:sp>
    </p:spTree>
    <p:extLst>
      <p:ext uri="{BB962C8B-B14F-4D97-AF65-F5344CB8AC3E}">
        <p14:creationId xmlns:p14="http://schemas.microsoft.com/office/powerpoint/2010/main" val="427995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xEl>
                                              <p:pRg st="0" end="0"/>
                                            </p:txEl>
                                          </p:spTgt>
                                        </p:tgtEl>
                                        <p:attrNameLst>
                                          <p:attrName>style.visibility</p:attrName>
                                        </p:attrNameLst>
                                      </p:cBhvr>
                                      <p:to>
                                        <p:strVal val="visible"/>
                                      </p:to>
                                    </p:set>
                                    <p:animEffect transition="in" filter="fade">
                                      <p:cBhvr>
                                        <p:cTn id="7" dur="1000"/>
                                        <p:tgtEl>
                                          <p:spTgt spid="1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9">
                                            <p:txEl>
                                              <p:pRg st="1" end="1"/>
                                            </p:txEl>
                                          </p:spTgt>
                                        </p:tgtEl>
                                        <p:attrNameLst>
                                          <p:attrName>style.visibility</p:attrName>
                                        </p:attrNameLst>
                                      </p:cBhvr>
                                      <p:to>
                                        <p:strVal val="visible"/>
                                      </p:to>
                                    </p:set>
                                    <p:animEffect transition="in" filter="fade">
                                      <p:cBhvr>
                                        <p:cTn id="12" dur="1000"/>
                                        <p:tgtEl>
                                          <p:spTgt spid="1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9">
                                            <p:txEl>
                                              <p:pRg st="2" end="2"/>
                                            </p:txEl>
                                          </p:spTgt>
                                        </p:tgtEl>
                                        <p:attrNameLst>
                                          <p:attrName>style.visibility</p:attrName>
                                        </p:attrNameLst>
                                      </p:cBhvr>
                                      <p:to>
                                        <p:strVal val="visible"/>
                                      </p:to>
                                    </p:set>
                                    <p:animEffect transition="in" filter="fade">
                                      <p:cBhvr>
                                        <p:cTn id="17" dur="1000"/>
                                        <p:tgtEl>
                                          <p:spTgt spid="1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9">
                                            <p:txEl>
                                              <p:pRg st="3" end="3"/>
                                            </p:txEl>
                                          </p:spTgt>
                                        </p:tgtEl>
                                        <p:attrNameLst>
                                          <p:attrName>style.visibility</p:attrName>
                                        </p:attrNameLst>
                                      </p:cBhvr>
                                      <p:to>
                                        <p:strVal val="visible"/>
                                      </p:to>
                                    </p:set>
                                    <p:animEffect transition="in" filter="fade">
                                      <p:cBhvr>
                                        <p:cTn id="22" dur="1000"/>
                                        <p:tgtEl>
                                          <p:spTgt spid="1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9">
                                            <p:txEl>
                                              <p:pRg st="4" end="4"/>
                                            </p:txEl>
                                          </p:spTgt>
                                        </p:tgtEl>
                                        <p:attrNameLst>
                                          <p:attrName>style.visibility</p:attrName>
                                        </p:attrNameLst>
                                      </p:cBhvr>
                                      <p:to>
                                        <p:strVal val="visible"/>
                                      </p:to>
                                    </p:set>
                                    <p:animEffect transition="in" filter="fade">
                                      <p:cBhvr>
                                        <p:cTn id="27" dur="1000"/>
                                        <p:tgtEl>
                                          <p:spTgt spid="1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9">
                                            <p:txEl>
                                              <p:pRg st="5" end="5"/>
                                            </p:txEl>
                                          </p:spTgt>
                                        </p:tgtEl>
                                        <p:attrNameLst>
                                          <p:attrName>style.visibility</p:attrName>
                                        </p:attrNameLst>
                                      </p:cBhvr>
                                      <p:to>
                                        <p:strVal val="visible"/>
                                      </p:to>
                                    </p:set>
                                    <p:animEffect transition="in" filter="fade">
                                      <p:cBhvr>
                                        <p:cTn id="32" dur="1000"/>
                                        <p:tgtEl>
                                          <p:spTgt spid="1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smtClean="0"/>
              <a:t>Summary</a:t>
            </a:r>
            <a:endParaRPr dirty="0"/>
          </a:p>
        </p:txBody>
      </p:sp>
      <p:sp>
        <p:nvSpPr>
          <p:cNvPr id="159" name="Google Shape;159;p2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GB" dirty="0" smtClean="0"/>
              <a:t>Java is a reasonable choice for low latency environments.</a:t>
            </a:r>
          </a:p>
          <a:p>
            <a:pPr marL="0" indent="0">
              <a:buClr>
                <a:schemeClr val="dk1"/>
              </a:buClr>
              <a:buSzPts val="1100"/>
              <a:buNone/>
            </a:pPr>
            <a:endParaRPr lang="en-GB" dirty="0"/>
          </a:p>
          <a:p>
            <a:pPr marL="0" indent="0">
              <a:buClr>
                <a:schemeClr val="dk1"/>
              </a:buClr>
              <a:buSzPts val="1100"/>
              <a:buNone/>
            </a:pPr>
            <a:r>
              <a:rPr lang="en-GB" dirty="0" smtClean="0"/>
              <a:t>Ambrosia takes care of making garbage free programming the natural style.</a:t>
            </a:r>
          </a:p>
          <a:p>
            <a:pPr marL="0" indent="0">
              <a:buClr>
                <a:schemeClr val="dk1"/>
              </a:buClr>
              <a:buSzPts val="1100"/>
              <a:buNone/>
            </a:pPr>
            <a:endParaRPr lang="en-GB" dirty="0"/>
          </a:p>
          <a:p>
            <a:pPr marL="0" indent="0">
              <a:buClr>
                <a:schemeClr val="dk1"/>
              </a:buClr>
              <a:buSzPts val="1100"/>
              <a:buNone/>
            </a:pPr>
            <a:r>
              <a:rPr lang="en-GB" dirty="0" smtClean="0"/>
              <a:t>Ambrosia hides away the complexity of writing to off heap shared memory,  pinning threads to cores, provides tools for code warm up which are not natura</a:t>
            </a:r>
            <a:r>
              <a:rPr lang="en-GB" dirty="0"/>
              <a:t>l</a:t>
            </a:r>
            <a:r>
              <a:rPr lang="en-GB" dirty="0" smtClean="0"/>
              <a:t> in Java.  </a:t>
            </a:r>
          </a:p>
          <a:p>
            <a:pPr marL="0" indent="0">
              <a:buClr>
                <a:schemeClr val="dk1"/>
              </a:buClr>
              <a:buSzPts val="1100"/>
              <a:buNone/>
            </a:pPr>
            <a:endParaRPr lang="en-GB" dirty="0"/>
          </a:p>
          <a:p>
            <a:pPr marL="0" indent="0">
              <a:buClr>
                <a:schemeClr val="dk1"/>
              </a:buClr>
              <a:buSzPts val="1100"/>
              <a:buNone/>
            </a:pPr>
            <a:r>
              <a:rPr lang="en-GB" dirty="0" smtClean="0"/>
              <a:t>To achieve order of magnitude improvements in latency you need to move into hardware not another language. e.g. C/C++.</a:t>
            </a:r>
          </a:p>
          <a:p>
            <a:pPr marL="0" indent="0">
              <a:buClr>
                <a:schemeClr val="dk1"/>
              </a:buClr>
              <a:buSzPts val="1100"/>
              <a:buNone/>
            </a:pPr>
            <a:r>
              <a:rPr lang="en-GB" dirty="0" smtClean="0"/>
              <a:t> </a:t>
            </a:r>
            <a:endParaRPr dirty="0"/>
          </a:p>
        </p:txBody>
      </p:sp>
    </p:spTree>
    <p:extLst>
      <p:ext uri="{BB962C8B-B14F-4D97-AF65-F5344CB8AC3E}">
        <p14:creationId xmlns:p14="http://schemas.microsoft.com/office/powerpoint/2010/main" val="32883762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r>
              <a:rPr lang="en-GB" dirty="0" smtClean="0"/>
              <a:t>Microservices and Ultra Low Latency </a:t>
            </a:r>
            <a:endParaRPr dirty="0"/>
          </a:p>
        </p:txBody>
      </p:sp>
      <p:sp>
        <p:nvSpPr>
          <p:cNvPr id="159" name="Google Shape;159;p2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GB" dirty="0" smtClean="0"/>
              <a:t> </a:t>
            </a:r>
            <a:endParaRPr dirty="0"/>
          </a:p>
        </p:txBody>
      </p:sp>
      <p:pic>
        <p:nvPicPr>
          <p:cNvPr id="4" name="Google Shape;333;p54"/>
          <p:cNvPicPr preferRelativeResize="0"/>
          <p:nvPr/>
        </p:nvPicPr>
        <p:blipFill>
          <a:blip r:embed="rId3">
            <a:alphaModFix/>
          </a:blip>
          <a:stretch>
            <a:fillRect/>
          </a:stretch>
        </p:blipFill>
        <p:spPr>
          <a:xfrm>
            <a:off x="2971800" y="2109693"/>
            <a:ext cx="5607525" cy="3820974"/>
          </a:xfrm>
          <a:prstGeom prst="rect">
            <a:avLst/>
          </a:prstGeom>
          <a:noFill/>
          <a:ln>
            <a:noFill/>
          </a:ln>
        </p:spPr>
      </p:pic>
    </p:spTree>
    <p:extLst>
      <p:ext uri="{BB962C8B-B14F-4D97-AF65-F5344CB8AC3E}">
        <p14:creationId xmlns:p14="http://schemas.microsoft.com/office/powerpoint/2010/main" val="397846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r>
              <a:rPr lang="en-GB" dirty="0" smtClean="0"/>
              <a:t>Are microservices slow?</a:t>
            </a:r>
            <a:endParaRPr dirty="0"/>
          </a:p>
        </p:txBody>
      </p:sp>
      <p:sp>
        <p:nvSpPr>
          <p:cNvPr id="159" name="Google Shape;159;p2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GB" dirty="0" smtClean="0"/>
              <a:t>Message passing through TCP and REST is slow (10us)</a:t>
            </a:r>
          </a:p>
          <a:p>
            <a:pPr marL="0" indent="0">
              <a:buClr>
                <a:schemeClr val="dk1"/>
              </a:buClr>
              <a:buSzPts val="1100"/>
              <a:buNone/>
            </a:pPr>
            <a:endParaRPr lang="en-GB" dirty="0"/>
          </a:p>
          <a:p>
            <a:pPr marL="0" indent="0">
              <a:buClr>
                <a:schemeClr val="dk1"/>
              </a:buClr>
              <a:buSzPts val="1100"/>
              <a:buNone/>
            </a:pPr>
            <a:r>
              <a:rPr lang="en-GB" dirty="0" smtClean="0"/>
              <a:t>But what about message passing using shared memory (100ns @ 50</a:t>
            </a:r>
            <a:r>
              <a:rPr lang="en-GB" baseline="30000" dirty="0" smtClean="0"/>
              <a:t>th</a:t>
            </a:r>
            <a:r>
              <a:rPr lang="en-GB" dirty="0" smtClean="0"/>
              <a:t> percentile)</a:t>
            </a:r>
            <a:endParaRPr dirty="0"/>
          </a:p>
        </p:txBody>
      </p:sp>
      <p:pic>
        <p:nvPicPr>
          <p:cNvPr id="2" name="Picture 1"/>
          <p:cNvPicPr>
            <a:picLocks noChangeAspect="1"/>
          </p:cNvPicPr>
          <p:nvPr/>
        </p:nvPicPr>
        <p:blipFill>
          <a:blip r:embed="rId3"/>
          <a:stretch>
            <a:fillRect/>
          </a:stretch>
        </p:blipFill>
        <p:spPr>
          <a:xfrm>
            <a:off x="602259" y="3716017"/>
            <a:ext cx="9829800" cy="2009775"/>
          </a:xfrm>
          <a:prstGeom prst="rect">
            <a:avLst/>
          </a:prstGeom>
        </p:spPr>
      </p:pic>
    </p:spTree>
    <p:extLst>
      <p:ext uri="{BB962C8B-B14F-4D97-AF65-F5344CB8AC3E}">
        <p14:creationId xmlns:p14="http://schemas.microsoft.com/office/powerpoint/2010/main" val="52845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r>
              <a:rPr lang="en-GB" dirty="0" smtClean="0"/>
              <a:t>Typical multithreaded systems</a:t>
            </a: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9644" y="1957676"/>
            <a:ext cx="6071336" cy="3528640"/>
          </a:xfrm>
          <a:prstGeom prst="rect">
            <a:avLst/>
          </a:prstGeom>
        </p:spPr>
      </p:pic>
    </p:spTree>
    <p:extLst>
      <p:ext uri="{BB962C8B-B14F-4D97-AF65-F5344CB8AC3E}">
        <p14:creationId xmlns:p14="http://schemas.microsoft.com/office/powerpoint/2010/main" val="23276882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r>
              <a:rPr lang="en-GB" dirty="0" smtClean="0"/>
              <a:t>Problems with typical systems</a:t>
            </a:r>
            <a:endParaRPr dirty="0"/>
          </a:p>
        </p:txBody>
      </p:sp>
      <p:sp>
        <p:nvSpPr>
          <p:cNvPr id="159" name="Google Shape;159;p2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457200" indent="-457200">
              <a:spcAft>
                <a:spcPts val="600"/>
              </a:spcAft>
              <a:buClr>
                <a:schemeClr val="dk1"/>
              </a:buClr>
              <a:buSzPts val="1100"/>
            </a:pPr>
            <a:r>
              <a:rPr lang="en-GB" dirty="0" smtClean="0"/>
              <a:t>Need to write thread safe code</a:t>
            </a:r>
          </a:p>
          <a:p>
            <a:pPr marL="457200" indent="-457200">
              <a:spcAft>
                <a:spcPts val="600"/>
              </a:spcAft>
              <a:buClr>
                <a:schemeClr val="dk1"/>
              </a:buClr>
              <a:buSzPts val="1100"/>
            </a:pPr>
            <a:r>
              <a:rPr lang="en-GB" dirty="0" smtClean="0"/>
              <a:t>Often the code is not lock free let alone wait free </a:t>
            </a:r>
          </a:p>
          <a:p>
            <a:pPr marL="457200" indent="-457200">
              <a:spcAft>
                <a:spcPts val="600"/>
              </a:spcAft>
              <a:buClr>
                <a:schemeClr val="dk1"/>
              </a:buClr>
              <a:buSzPts val="1100"/>
            </a:pPr>
            <a:r>
              <a:rPr lang="en-GB" dirty="0" smtClean="0"/>
              <a:t>Very hard to make garbage free without complex thread pools</a:t>
            </a:r>
          </a:p>
          <a:p>
            <a:pPr marL="457200" indent="-457200">
              <a:spcAft>
                <a:spcPts val="600"/>
              </a:spcAft>
              <a:buClr>
                <a:schemeClr val="dk1"/>
              </a:buClr>
              <a:buSzPts val="1100"/>
            </a:pPr>
            <a:r>
              <a:rPr lang="en-GB" dirty="0" smtClean="0"/>
              <a:t>By definition the code becomes very hard to reason about</a:t>
            </a:r>
          </a:p>
          <a:p>
            <a:pPr marL="457200" indent="-457200">
              <a:spcAft>
                <a:spcPts val="600"/>
              </a:spcAft>
              <a:buClr>
                <a:schemeClr val="dk1"/>
              </a:buClr>
              <a:buSzPts val="1100"/>
            </a:pPr>
            <a:r>
              <a:rPr lang="en-GB" dirty="0" smtClean="0"/>
              <a:t>They put pressure on the JVM safe pointing GC compilation </a:t>
            </a:r>
            <a:r>
              <a:rPr lang="en-GB" dirty="0" err="1" smtClean="0"/>
              <a:t>etc</a:t>
            </a:r>
            <a:endParaRPr lang="en-GB" dirty="0" smtClean="0"/>
          </a:p>
          <a:p>
            <a:pPr marL="457200" indent="-457200">
              <a:spcAft>
                <a:spcPts val="600"/>
              </a:spcAft>
              <a:buClr>
                <a:schemeClr val="dk1"/>
              </a:buClr>
              <a:buSzPts val="1100"/>
            </a:pPr>
            <a:r>
              <a:rPr lang="en-GB" dirty="0" smtClean="0"/>
              <a:t>They are not deterministic in terms of replay</a:t>
            </a:r>
          </a:p>
          <a:p>
            <a:pPr marL="457200" indent="-457200">
              <a:spcAft>
                <a:spcPts val="600"/>
              </a:spcAft>
              <a:buClr>
                <a:schemeClr val="dk1"/>
              </a:buClr>
              <a:buSzPts val="1100"/>
            </a:pPr>
            <a:r>
              <a:rPr lang="en-GB" dirty="0" smtClean="0"/>
              <a:t>They are hard to test</a:t>
            </a:r>
          </a:p>
          <a:p>
            <a:pPr marL="457200" indent="-457200">
              <a:spcAft>
                <a:spcPts val="600"/>
              </a:spcAft>
              <a:buClr>
                <a:schemeClr val="dk1"/>
              </a:buClr>
              <a:buSzPts val="1100"/>
            </a:pPr>
            <a:r>
              <a:rPr lang="en-GB" dirty="0" smtClean="0"/>
              <a:t>They are no more efficient on hardware still need a core per thread</a:t>
            </a:r>
          </a:p>
          <a:p>
            <a:pPr marL="457200" indent="-457200">
              <a:spcAft>
                <a:spcPts val="600"/>
              </a:spcAft>
              <a:buClr>
                <a:schemeClr val="dk1"/>
              </a:buClr>
              <a:buSzPts val="1100"/>
            </a:pPr>
            <a:r>
              <a:rPr lang="en-GB" dirty="0" smtClean="0"/>
              <a:t>The real problems come when trying to diagnose latency in the higher percentiles </a:t>
            </a:r>
          </a:p>
          <a:p>
            <a:pPr marL="0" indent="0">
              <a:buClr>
                <a:schemeClr val="dk1"/>
              </a:buClr>
              <a:buSzPts val="1100"/>
              <a:buNone/>
            </a:pPr>
            <a:endParaRPr dirty="0"/>
          </a:p>
        </p:txBody>
      </p:sp>
    </p:spTree>
    <p:extLst>
      <p:ext uri="{BB962C8B-B14F-4D97-AF65-F5344CB8AC3E}">
        <p14:creationId xmlns:p14="http://schemas.microsoft.com/office/powerpoint/2010/main" val="519197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9">
                                            <p:txEl>
                                              <p:pRg st="0" end="0"/>
                                            </p:txEl>
                                          </p:spTgt>
                                        </p:tgtEl>
                                        <p:attrNameLst>
                                          <p:attrName>style.visibility</p:attrName>
                                        </p:attrNameLst>
                                      </p:cBhvr>
                                      <p:to>
                                        <p:strVal val="visible"/>
                                      </p:to>
                                    </p:set>
                                    <p:anim calcmode="lin" valueType="num">
                                      <p:cBhvr additive="base">
                                        <p:cTn id="7" dur="500" fill="hold"/>
                                        <p:tgtEl>
                                          <p:spTgt spid="1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9">
                                            <p:txEl>
                                              <p:pRg st="1" end="1"/>
                                            </p:txEl>
                                          </p:spTgt>
                                        </p:tgtEl>
                                        <p:attrNameLst>
                                          <p:attrName>style.visibility</p:attrName>
                                        </p:attrNameLst>
                                      </p:cBhvr>
                                      <p:to>
                                        <p:strVal val="visible"/>
                                      </p:to>
                                    </p:set>
                                    <p:anim calcmode="lin" valueType="num">
                                      <p:cBhvr additive="base">
                                        <p:cTn id="13" dur="500" fill="hold"/>
                                        <p:tgtEl>
                                          <p:spTgt spid="1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9">
                                            <p:txEl>
                                              <p:pRg st="2" end="2"/>
                                            </p:txEl>
                                          </p:spTgt>
                                        </p:tgtEl>
                                        <p:attrNameLst>
                                          <p:attrName>style.visibility</p:attrName>
                                        </p:attrNameLst>
                                      </p:cBhvr>
                                      <p:to>
                                        <p:strVal val="visible"/>
                                      </p:to>
                                    </p:set>
                                    <p:anim calcmode="lin" valueType="num">
                                      <p:cBhvr additive="base">
                                        <p:cTn id="19" dur="500" fill="hold"/>
                                        <p:tgtEl>
                                          <p:spTgt spid="1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9">
                                            <p:txEl>
                                              <p:pRg st="3" end="3"/>
                                            </p:txEl>
                                          </p:spTgt>
                                        </p:tgtEl>
                                        <p:attrNameLst>
                                          <p:attrName>style.visibility</p:attrName>
                                        </p:attrNameLst>
                                      </p:cBhvr>
                                      <p:to>
                                        <p:strVal val="visible"/>
                                      </p:to>
                                    </p:set>
                                    <p:anim calcmode="lin" valueType="num">
                                      <p:cBhvr additive="base">
                                        <p:cTn id="25" dur="500" fill="hold"/>
                                        <p:tgtEl>
                                          <p:spTgt spid="15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9">
                                            <p:txEl>
                                              <p:pRg st="4" end="4"/>
                                            </p:txEl>
                                          </p:spTgt>
                                        </p:tgtEl>
                                        <p:attrNameLst>
                                          <p:attrName>style.visibility</p:attrName>
                                        </p:attrNameLst>
                                      </p:cBhvr>
                                      <p:to>
                                        <p:strVal val="visible"/>
                                      </p:to>
                                    </p:set>
                                    <p:anim calcmode="lin" valueType="num">
                                      <p:cBhvr additive="base">
                                        <p:cTn id="31" dur="500" fill="hold"/>
                                        <p:tgtEl>
                                          <p:spTgt spid="15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9">
                                            <p:txEl>
                                              <p:pRg st="5" end="5"/>
                                            </p:txEl>
                                          </p:spTgt>
                                        </p:tgtEl>
                                        <p:attrNameLst>
                                          <p:attrName>style.visibility</p:attrName>
                                        </p:attrNameLst>
                                      </p:cBhvr>
                                      <p:to>
                                        <p:strVal val="visible"/>
                                      </p:to>
                                    </p:set>
                                    <p:anim calcmode="lin" valueType="num">
                                      <p:cBhvr additive="base">
                                        <p:cTn id="37" dur="500" fill="hold"/>
                                        <p:tgtEl>
                                          <p:spTgt spid="15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9">
                                            <p:txEl>
                                              <p:pRg st="6" end="6"/>
                                            </p:txEl>
                                          </p:spTgt>
                                        </p:tgtEl>
                                        <p:attrNameLst>
                                          <p:attrName>style.visibility</p:attrName>
                                        </p:attrNameLst>
                                      </p:cBhvr>
                                      <p:to>
                                        <p:strVal val="visible"/>
                                      </p:to>
                                    </p:set>
                                    <p:anim calcmode="lin" valueType="num">
                                      <p:cBhvr additive="base">
                                        <p:cTn id="43" dur="500" fill="hold"/>
                                        <p:tgtEl>
                                          <p:spTgt spid="15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5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59">
                                            <p:txEl>
                                              <p:pRg st="7" end="7"/>
                                            </p:txEl>
                                          </p:spTgt>
                                        </p:tgtEl>
                                        <p:attrNameLst>
                                          <p:attrName>style.visibility</p:attrName>
                                        </p:attrNameLst>
                                      </p:cBhvr>
                                      <p:to>
                                        <p:strVal val="visible"/>
                                      </p:to>
                                    </p:set>
                                    <p:anim calcmode="lin" valueType="num">
                                      <p:cBhvr additive="base">
                                        <p:cTn id="49" dur="500" fill="hold"/>
                                        <p:tgtEl>
                                          <p:spTgt spid="15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5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59">
                                            <p:txEl>
                                              <p:pRg st="8" end="8"/>
                                            </p:txEl>
                                          </p:spTgt>
                                        </p:tgtEl>
                                        <p:attrNameLst>
                                          <p:attrName>style.visibility</p:attrName>
                                        </p:attrNameLst>
                                      </p:cBhvr>
                                      <p:to>
                                        <p:strVal val="visible"/>
                                      </p:to>
                                    </p:set>
                                    <p:anim calcmode="lin" valueType="num">
                                      <p:cBhvr additive="base">
                                        <p:cTn id="55" dur="500" fill="hold"/>
                                        <p:tgtEl>
                                          <p:spTgt spid="15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5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GB" dirty="0" smtClean="0"/>
              <a:t>The Ambrosia single threaded event </a:t>
            </a:r>
            <a:r>
              <a:rPr lang="en-GB" dirty="0"/>
              <a:t>l</a:t>
            </a:r>
            <a:r>
              <a:rPr lang="en-GB" dirty="0" smtClean="0"/>
              <a:t>oop</a:t>
            </a:r>
            <a:endParaRPr lang="en-GB" sz="2000" i="1" dirty="0"/>
          </a:p>
        </p:txBody>
      </p:sp>
      <p:sp>
        <p:nvSpPr>
          <p:cNvPr id="3" name="Rectangle 2"/>
          <p:cNvSpPr/>
          <p:nvPr/>
        </p:nvSpPr>
        <p:spPr>
          <a:xfrm>
            <a:off x="4135773" y="3028426"/>
            <a:ext cx="2617365" cy="1929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smtClean="0"/>
          </a:p>
          <a:p>
            <a:endParaRPr lang="en-GB" dirty="0"/>
          </a:p>
          <a:p>
            <a:endParaRPr lang="en-GB" dirty="0" smtClean="0"/>
          </a:p>
          <a:p>
            <a:endParaRPr lang="en-GB" dirty="0"/>
          </a:p>
          <a:p>
            <a:endParaRPr lang="en-GB" dirty="0" smtClean="0"/>
          </a:p>
          <a:p>
            <a:pPr algn="r"/>
            <a:r>
              <a:rPr lang="en-GB" dirty="0" smtClean="0"/>
              <a:t>Microservice</a:t>
            </a:r>
            <a:endParaRPr lang="en-GB" dirty="0"/>
          </a:p>
        </p:txBody>
      </p:sp>
      <p:sp>
        <p:nvSpPr>
          <p:cNvPr id="8" name="U-Turn Arrow 7"/>
          <p:cNvSpPr/>
          <p:nvPr/>
        </p:nvSpPr>
        <p:spPr>
          <a:xfrm>
            <a:off x="2197916" y="2382472"/>
            <a:ext cx="3498209" cy="2357307"/>
          </a:xfrm>
          <a:prstGeom prst="uturnArrow">
            <a:avLst/>
          </a:prstGeom>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 name="Right Arrow 5"/>
          <p:cNvSpPr/>
          <p:nvPr/>
        </p:nvSpPr>
        <p:spPr>
          <a:xfrm>
            <a:off x="696285" y="3829320"/>
            <a:ext cx="1644242" cy="343948"/>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in 2</a:t>
            </a:r>
          </a:p>
        </p:txBody>
      </p:sp>
      <p:sp>
        <p:nvSpPr>
          <p:cNvPr id="2" name="Right Arrow 1"/>
          <p:cNvSpPr/>
          <p:nvPr/>
        </p:nvSpPr>
        <p:spPr>
          <a:xfrm>
            <a:off x="704674" y="3120705"/>
            <a:ext cx="1644242" cy="343948"/>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Data in 1</a:t>
            </a:r>
            <a:endParaRPr lang="en-GB" dirty="0"/>
          </a:p>
        </p:txBody>
      </p:sp>
      <p:sp>
        <p:nvSpPr>
          <p:cNvPr id="10" name="TextBox 9"/>
          <p:cNvSpPr txBox="1"/>
          <p:nvPr/>
        </p:nvSpPr>
        <p:spPr>
          <a:xfrm>
            <a:off x="7340367" y="2197375"/>
            <a:ext cx="3741490" cy="3139321"/>
          </a:xfrm>
          <a:prstGeom prst="rect">
            <a:avLst/>
          </a:prstGeom>
          <a:noFill/>
        </p:spPr>
        <p:txBody>
          <a:bodyPr wrap="square" rtlCol="0">
            <a:spAutoFit/>
          </a:bodyPr>
          <a:lstStyle/>
          <a:p>
            <a:r>
              <a:rPr lang="en-GB" dirty="0" smtClean="0"/>
              <a:t>The event loop provides the pulse for the service. As well as reading inputs from queues as a trigger for work, timers and service tasks can be added to it to keep the all tasks in the service single threaded.</a:t>
            </a:r>
          </a:p>
          <a:p>
            <a:endParaRPr lang="en-GB" dirty="0"/>
          </a:p>
          <a:p>
            <a:r>
              <a:rPr lang="en-GB" dirty="0" smtClean="0"/>
              <a:t>The event loop can be called in busy (spinning mode) or in various sleepy modes depending on how much CPU is available to the service.</a:t>
            </a:r>
            <a:endParaRPr lang="en-GB" dirty="0"/>
          </a:p>
        </p:txBody>
      </p:sp>
      <p:sp>
        <p:nvSpPr>
          <p:cNvPr id="7" name="Left Arrow 6"/>
          <p:cNvSpPr/>
          <p:nvPr/>
        </p:nvSpPr>
        <p:spPr>
          <a:xfrm>
            <a:off x="2692866" y="3154260"/>
            <a:ext cx="1635852" cy="649892"/>
          </a:xfrm>
          <a:prstGeom prst="lef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Timer: call back every 5 seconds</a:t>
            </a:r>
            <a:endParaRPr lang="en-GB" sz="1200" dirty="0"/>
          </a:p>
        </p:txBody>
      </p:sp>
      <p:sp>
        <p:nvSpPr>
          <p:cNvPr id="11" name="Left Arrow 10"/>
          <p:cNvSpPr/>
          <p:nvPr/>
        </p:nvSpPr>
        <p:spPr>
          <a:xfrm>
            <a:off x="2685175" y="3881878"/>
            <a:ext cx="1643543" cy="649892"/>
          </a:xfrm>
          <a:prstGeom prst="lef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Service task: check for data on a socket</a:t>
            </a:r>
          </a:p>
        </p:txBody>
      </p:sp>
      <p:sp>
        <p:nvSpPr>
          <p:cNvPr id="12" name="Right Arrow 11"/>
          <p:cNvSpPr/>
          <p:nvPr/>
        </p:nvSpPr>
        <p:spPr>
          <a:xfrm>
            <a:off x="5696125" y="5092831"/>
            <a:ext cx="1644242" cy="343948"/>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t>
            </a:r>
            <a:r>
              <a:rPr lang="en-GB" dirty="0" smtClean="0"/>
              <a:t>out</a:t>
            </a:r>
            <a:endParaRPr lang="en-GB" dirty="0"/>
          </a:p>
        </p:txBody>
      </p:sp>
    </p:spTree>
    <p:extLst>
      <p:ext uri="{BB962C8B-B14F-4D97-AF65-F5344CB8AC3E}">
        <p14:creationId xmlns:p14="http://schemas.microsoft.com/office/powerpoint/2010/main" val="366264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P spid="7" grpId="0" animBg="1"/>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850" y="1000489"/>
            <a:ext cx="3575050" cy="4897074"/>
          </a:xfrm>
          <a:prstGeom prst="rect">
            <a:avLst/>
          </a:prstGeom>
        </p:spPr>
      </p:pic>
      <p:sp>
        <p:nvSpPr>
          <p:cNvPr id="4" name="Rectangle 3"/>
          <p:cNvSpPr/>
          <p:nvPr/>
        </p:nvSpPr>
        <p:spPr>
          <a:xfrm>
            <a:off x="6562725" y="2482850"/>
            <a:ext cx="1117600" cy="58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Ambrosia</a:t>
            </a:r>
            <a:endParaRPr lang="en-GB" dirty="0"/>
          </a:p>
        </p:txBody>
      </p:sp>
    </p:spTree>
    <p:extLst>
      <p:ext uri="{BB962C8B-B14F-4D97-AF65-F5344CB8AC3E}">
        <p14:creationId xmlns:p14="http://schemas.microsoft.com/office/powerpoint/2010/main" val="297123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Conceptually the event loop cycle can be thought of like a funnel</a:t>
            </a:r>
            <a:endParaRPr lang="en-GB" dirty="0"/>
          </a:p>
        </p:txBody>
      </p:sp>
      <p:sp>
        <p:nvSpPr>
          <p:cNvPr id="7" name="Flowchart: Merge 6"/>
          <p:cNvSpPr/>
          <p:nvPr/>
        </p:nvSpPr>
        <p:spPr>
          <a:xfrm>
            <a:off x="2785145" y="3204595"/>
            <a:ext cx="3875713" cy="187074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Event Loop</a:t>
            </a:r>
            <a:endParaRPr lang="en-GB" dirty="0"/>
          </a:p>
        </p:txBody>
      </p:sp>
      <p:sp>
        <p:nvSpPr>
          <p:cNvPr id="9" name="Rounded Rectangle 8"/>
          <p:cNvSpPr/>
          <p:nvPr/>
        </p:nvSpPr>
        <p:spPr>
          <a:xfrm>
            <a:off x="2164360" y="2155971"/>
            <a:ext cx="1426128" cy="5285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Queue Inputs</a:t>
            </a:r>
            <a:endParaRPr lang="en-GB" dirty="0"/>
          </a:p>
        </p:txBody>
      </p:sp>
      <p:sp>
        <p:nvSpPr>
          <p:cNvPr id="10" name="Rounded Rectangle 9"/>
          <p:cNvSpPr/>
          <p:nvPr/>
        </p:nvSpPr>
        <p:spPr>
          <a:xfrm>
            <a:off x="3885501" y="2155970"/>
            <a:ext cx="1426128" cy="5285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Timers</a:t>
            </a:r>
            <a:endParaRPr lang="en-GB" dirty="0"/>
          </a:p>
        </p:txBody>
      </p:sp>
      <p:sp>
        <p:nvSpPr>
          <p:cNvPr id="11" name="Rounded Rectangle 10"/>
          <p:cNvSpPr/>
          <p:nvPr/>
        </p:nvSpPr>
        <p:spPr>
          <a:xfrm>
            <a:off x="5799588" y="2155971"/>
            <a:ext cx="1426128" cy="5285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Tasks</a:t>
            </a:r>
            <a:endParaRPr lang="en-GB" dirty="0"/>
          </a:p>
        </p:txBody>
      </p:sp>
      <p:sp>
        <p:nvSpPr>
          <p:cNvPr id="12" name="Rounded Rectangle 11"/>
          <p:cNvSpPr/>
          <p:nvPr/>
        </p:nvSpPr>
        <p:spPr>
          <a:xfrm>
            <a:off x="3877112" y="5331205"/>
            <a:ext cx="1617676" cy="5285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Microservice</a:t>
            </a:r>
            <a:endParaRPr lang="en-GB" dirty="0"/>
          </a:p>
        </p:txBody>
      </p:sp>
      <p:sp>
        <p:nvSpPr>
          <p:cNvPr id="13" name="Rectangle 12"/>
          <p:cNvSpPr/>
          <p:nvPr/>
        </p:nvSpPr>
        <p:spPr>
          <a:xfrm>
            <a:off x="2869035" y="2726421"/>
            <a:ext cx="75501" cy="922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2870433" y="2862043"/>
            <a:ext cx="75501" cy="922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2871831" y="3006054"/>
            <a:ext cx="75501" cy="922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4615345" y="2736208"/>
            <a:ext cx="75501" cy="922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4616743" y="2871830"/>
            <a:ext cx="75501" cy="922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4618141" y="3015841"/>
            <a:ext cx="75501" cy="922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6444147" y="2736208"/>
            <a:ext cx="75501" cy="922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6445545" y="2871830"/>
            <a:ext cx="75501" cy="922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46943" y="3015841"/>
            <a:ext cx="75501" cy="922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4678262" y="5122878"/>
            <a:ext cx="75501" cy="922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908365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5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smtClean="0"/>
              <a:t>Hog </a:t>
            </a:r>
            <a:r>
              <a:rPr lang="en" dirty="0"/>
              <a:t>the CPU - and CPU pin</a:t>
            </a:r>
            <a:endParaRPr dirty="0"/>
          </a:p>
        </p:txBody>
      </p:sp>
      <p:pic>
        <p:nvPicPr>
          <p:cNvPr id="358" name="Google Shape;358;p58"/>
          <p:cNvPicPr preferRelativeResize="0"/>
          <p:nvPr/>
        </p:nvPicPr>
        <p:blipFill>
          <a:blip r:embed="rId3">
            <a:alphaModFix/>
          </a:blip>
          <a:stretch>
            <a:fillRect/>
          </a:stretch>
        </p:blipFill>
        <p:spPr>
          <a:xfrm>
            <a:off x="2613233" y="1570601"/>
            <a:ext cx="6277267" cy="4624100"/>
          </a:xfrm>
          <a:prstGeom prst="rect">
            <a:avLst/>
          </a:prstGeom>
          <a:noFill/>
          <a:ln>
            <a:noFill/>
          </a:ln>
        </p:spPr>
      </p:pic>
    </p:spTree>
    <p:extLst>
      <p:ext uri="{BB962C8B-B14F-4D97-AF65-F5344CB8AC3E}">
        <p14:creationId xmlns:p14="http://schemas.microsoft.com/office/powerpoint/2010/main" val="3933651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8"/>
                                        </p:tgtEl>
                                        <p:attrNameLst>
                                          <p:attrName>style.visibility</p:attrName>
                                        </p:attrNameLst>
                                      </p:cBhvr>
                                      <p:to>
                                        <p:strVal val="visible"/>
                                      </p:to>
                                    </p:set>
                                    <p:animEffect transition="in" filter="fade">
                                      <p:cBhvr>
                                        <p:cTn id="7" dur="1000"/>
                                        <p:tgtEl>
                                          <p:spTgt spid="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GB" dirty="0" smtClean="0"/>
              <a:t>Ambrosia Serialisation</a:t>
            </a:r>
            <a:endParaRPr lang="en-GB" sz="2000" i="1" dirty="0"/>
          </a:p>
        </p:txBody>
      </p:sp>
      <p:sp>
        <p:nvSpPr>
          <p:cNvPr id="10" name="TextBox 9"/>
          <p:cNvSpPr txBox="1"/>
          <p:nvPr/>
        </p:nvSpPr>
        <p:spPr>
          <a:xfrm>
            <a:off x="1216404" y="4303011"/>
            <a:ext cx="8632271" cy="2031325"/>
          </a:xfrm>
          <a:prstGeom prst="rect">
            <a:avLst/>
          </a:prstGeom>
          <a:noFill/>
        </p:spPr>
        <p:txBody>
          <a:bodyPr wrap="square" rtlCol="0">
            <a:spAutoFit/>
          </a:bodyPr>
          <a:lstStyle/>
          <a:p>
            <a:r>
              <a:rPr lang="en-GB" dirty="0" smtClean="0"/>
              <a:t>Microservices communicate with each other by writing messages to queues stored in shared memory accessible to the pod.</a:t>
            </a:r>
          </a:p>
          <a:p>
            <a:r>
              <a:rPr lang="en-GB" dirty="0" smtClean="0"/>
              <a:t> </a:t>
            </a:r>
          </a:p>
          <a:p>
            <a:r>
              <a:rPr lang="en-GB" dirty="0" smtClean="0"/>
              <a:t>One of the key features in Ambrosia is the efficient manner in which it serialises or marshals data from shared memory to and from the service where it appears to the service as a POJO. All the developer has to do is use the Java @</a:t>
            </a:r>
            <a:r>
              <a:rPr lang="en-GB" dirty="0" err="1" smtClean="0"/>
              <a:t>ServiceDTO</a:t>
            </a:r>
            <a:r>
              <a:rPr lang="en-GB" dirty="0" smtClean="0"/>
              <a:t> annotation on a class and this will happen automagically, we will see this in the code shortly. </a:t>
            </a:r>
            <a:endParaRPr lang="en-GB" dirty="0"/>
          </a:p>
        </p:txBody>
      </p:sp>
      <p:sp>
        <p:nvSpPr>
          <p:cNvPr id="12" name="Right Arrow 11"/>
          <p:cNvSpPr/>
          <p:nvPr/>
        </p:nvSpPr>
        <p:spPr>
          <a:xfrm>
            <a:off x="1216404" y="2147581"/>
            <a:ext cx="2751589" cy="124157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001011110000000010</a:t>
            </a:r>
            <a:endParaRPr lang="en-GB" dirty="0">
              <a:solidFill>
                <a:schemeClr val="tx1"/>
              </a:solidFill>
            </a:endParaRPr>
          </a:p>
        </p:txBody>
      </p:sp>
      <p:sp>
        <p:nvSpPr>
          <p:cNvPr id="14" name="Right Arrow 13"/>
          <p:cNvSpPr/>
          <p:nvPr/>
        </p:nvSpPr>
        <p:spPr>
          <a:xfrm>
            <a:off x="6695813" y="2147580"/>
            <a:ext cx="2751589" cy="124157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001011110000000010</a:t>
            </a:r>
            <a:endParaRPr lang="en-GB" dirty="0">
              <a:solidFill>
                <a:schemeClr val="tx1"/>
              </a:solidFill>
            </a:endParaRPr>
          </a:p>
        </p:txBody>
      </p:sp>
      <p:sp>
        <p:nvSpPr>
          <p:cNvPr id="15" name="Wave 14"/>
          <p:cNvSpPr/>
          <p:nvPr/>
        </p:nvSpPr>
        <p:spPr>
          <a:xfrm>
            <a:off x="4186106" y="2046912"/>
            <a:ext cx="2265028" cy="1510020"/>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err="1" smtClean="0">
                <a:solidFill>
                  <a:schemeClr val="tx1"/>
                </a:solidFill>
              </a:rPr>
              <a:t>ServiceDTO</a:t>
            </a:r>
            <a:r>
              <a:rPr lang="en-GB" sz="1400" dirty="0" smtClean="0">
                <a:solidFill>
                  <a:schemeClr val="tx1"/>
                </a:solidFill>
              </a:rPr>
              <a:t/>
            </a:r>
            <a:br>
              <a:rPr lang="en-GB" sz="1400" dirty="0" smtClean="0">
                <a:solidFill>
                  <a:schemeClr val="tx1"/>
                </a:solidFill>
              </a:rPr>
            </a:br>
            <a:endParaRPr lang="en-GB" sz="1400" dirty="0" smtClean="0">
              <a:solidFill>
                <a:schemeClr val="tx1"/>
              </a:solidFill>
            </a:endParaRPr>
          </a:p>
          <a:p>
            <a:pPr algn="ctr"/>
            <a:r>
              <a:rPr lang="en-GB" sz="1400" dirty="0" err="1" smtClean="0">
                <a:solidFill>
                  <a:schemeClr val="tx1"/>
                </a:solidFill>
              </a:rPr>
              <a:t>setId</a:t>
            </a:r>
            <a:r>
              <a:rPr lang="en-GB" sz="1400" dirty="0" smtClean="0">
                <a:solidFill>
                  <a:schemeClr val="tx1"/>
                </a:solidFill>
              </a:rPr>
              <a:t>()</a:t>
            </a:r>
          </a:p>
          <a:p>
            <a:pPr algn="ctr"/>
            <a:r>
              <a:rPr lang="en-GB" sz="1400" dirty="0" err="1" smtClean="0">
                <a:solidFill>
                  <a:schemeClr val="tx1"/>
                </a:solidFill>
              </a:rPr>
              <a:t>getId</a:t>
            </a:r>
            <a:r>
              <a:rPr lang="en-GB" sz="1400" dirty="0" smtClean="0">
                <a:solidFill>
                  <a:schemeClr val="tx1"/>
                </a:solidFill>
              </a:rPr>
              <a:t>()</a:t>
            </a:r>
          </a:p>
          <a:p>
            <a:pPr algn="ctr"/>
            <a:r>
              <a:rPr lang="en-GB" sz="1400" dirty="0" err="1" smtClean="0">
                <a:solidFill>
                  <a:schemeClr val="tx1"/>
                </a:solidFill>
              </a:rPr>
              <a:t>setPrice</a:t>
            </a:r>
            <a:r>
              <a:rPr lang="en-GB" sz="1400" dirty="0" smtClean="0">
                <a:solidFill>
                  <a:schemeClr val="tx1"/>
                </a:solidFill>
              </a:rPr>
              <a:t>()</a:t>
            </a:r>
          </a:p>
          <a:p>
            <a:pPr algn="ctr"/>
            <a:r>
              <a:rPr lang="en-GB" sz="1400" dirty="0" err="1" smtClean="0">
                <a:solidFill>
                  <a:schemeClr val="tx1"/>
                </a:solidFill>
              </a:rPr>
              <a:t>getPrice</a:t>
            </a:r>
            <a:r>
              <a:rPr lang="en-GB" sz="1400" dirty="0" smtClean="0">
                <a:solidFill>
                  <a:schemeClr val="tx1"/>
                </a:solidFill>
              </a:rPr>
              <a:t>()</a:t>
            </a:r>
          </a:p>
          <a:p>
            <a:pPr algn="ctr"/>
            <a:endParaRPr lang="en-GB" dirty="0"/>
          </a:p>
        </p:txBody>
      </p:sp>
    </p:spTree>
    <p:extLst>
      <p:ext uri="{BB962C8B-B14F-4D97-AF65-F5344CB8AC3E}">
        <p14:creationId xmlns:p14="http://schemas.microsoft.com/office/powerpoint/2010/main" val="567530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r>
              <a:rPr lang="en-GB" dirty="0" smtClean="0"/>
              <a:t>A micro services catalogue</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9420" y="1681014"/>
            <a:ext cx="6633160" cy="4908538"/>
          </a:xfrm>
          <a:prstGeom prst="rect">
            <a:avLst/>
          </a:prstGeom>
        </p:spPr>
      </p:pic>
      <p:sp>
        <p:nvSpPr>
          <p:cNvPr id="3" name="TextBox 2"/>
          <p:cNvSpPr txBox="1"/>
          <p:nvPr/>
        </p:nvSpPr>
        <p:spPr>
          <a:xfrm>
            <a:off x="9882231" y="1862356"/>
            <a:ext cx="1963024" cy="646331"/>
          </a:xfrm>
          <a:prstGeom prst="rect">
            <a:avLst/>
          </a:prstGeom>
          <a:noFill/>
        </p:spPr>
        <p:txBody>
          <a:bodyPr wrap="square" rtlCol="0">
            <a:spAutoFit/>
          </a:bodyPr>
          <a:lstStyle/>
          <a:p>
            <a:r>
              <a:rPr lang="en-GB" dirty="0" smtClean="0"/>
              <a:t>Microservices vs drop in libraries</a:t>
            </a:r>
            <a:endParaRPr lang="en-GB" dirty="0"/>
          </a:p>
        </p:txBody>
      </p:sp>
    </p:spTree>
    <p:extLst>
      <p:ext uri="{BB962C8B-B14F-4D97-AF65-F5344CB8AC3E}">
        <p14:creationId xmlns:p14="http://schemas.microsoft.com/office/powerpoint/2010/main" val="35159278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GB" dirty="0" smtClean="0"/>
              <a:t>Citi libraries plug and play  </a:t>
            </a:r>
            <a:br>
              <a:rPr lang="en-GB" dirty="0" smtClean="0"/>
            </a:br>
            <a:r>
              <a:rPr lang="en-GB" sz="2000" i="1" dirty="0"/>
              <a:t>Low </a:t>
            </a:r>
            <a:r>
              <a:rPr lang="en-GB" sz="2000" i="1" dirty="0" smtClean="0"/>
              <a:t>Latency Microservices </a:t>
            </a:r>
            <a:r>
              <a:rPr lang="en-GB" sz="2000" i="1" dirty="0"/>
              <a:t>at Citi</a:t>
            </a:r>
          </a:p>
        </p:txBody>
      </p:sp>
      <p:sp>
        <p:nvSpPr>
          <p:cNvPr id="5" name="Content Placeholder 4"/>
          <p:cNvSpPr>
            <a:spLocks noGrp="1"/>
          </p:cNvSpPr>
          <p:nvPr>
            <p:ph sz="half" idx="1"/>
          </p:nvPr>
        </p:nvSpPr>
        <p:spPr>
          <a:xfrm>
            <a:off x="838199" y="1825625"/>
            <a:ext cx="10663107" cy="4351338"/>
          </a:xfrm>
        </p:spPr>
        <p:txBody>
          <a:bodyPr>
            <a:normAutofit fontScale="92500" lnSpcReduction="10000"/>
          </a:bodyPr>
          <a:lstStyle/>
          <a:p>
            <a:pPr marL="0" indent="0">
              <a:buNone/>
            </a:pPr>
            <a:r>
              <a:rPr lang="en-GB" dirty="0" smtClean="0"/>
              <a:t>The aim is to build up a catalogue of useful components within Citi.  Here are some services that already exist.</a:t>
            </a:r>
          </a:p>
          <a:p>
            <a:endParaRPr lang="en-GB" dirty="0" smtClean="0"/>
          </a:p>
          <a:p>
            <a:r>
              <a:rPr lang="en-GB" dirty="0" smtClean="0"/>
              <a:t>Reference data microservices</a:t>
            </a:r>
          </a:p>
          <a:p>
            <a:r>
              <a:rPr lang="en-GB" dirty="0" smtClean="0"/>
              <a:t>Market data microservices</a:t>
            </a:r>
          </a:p>
          <a:p>
            <a:r>
              <a:rPr lang="en-GB" dirty="0" smtClean="0"/>
              <a:t>KDB microservice</a:t>
            </a:r>
          </a:p>
          <a:p>
            <a:r>
              <a:rPr lang="en-GB" dirty="0" smtClean="0"/>
              <a:t>DNA microservice</a:t>
            </a:r>
          </a:p>
          <a:p>
            <a:r>
              <a:rPr lang="en-GB" dirty="0" err="1" smtClean="0"/>
              <a:t>Tibco</a:t>
            </a:r>
            <a:r>
              <a:rPr lang="en-GB" dirty="0" smtClean="0"/>
              <a:t> bridge microservices</a:t>
            </a:r>
          </a:p>
          <a:p>
            <a:r>
              <a:rPr lang="en-GB" dirty="0" smtClean="0"/>
              <a:t>Fix gateway microservice</a:t>
            </a:r>
          </a:p>
          <a:p>
            <a:r>
              <a:rPr lang="en-GB" dirty="0" smtClean="0"/>
              <a:t>Exergy market data microservice</a:t>
            </a:r>
          </a:p>
          <a:p>
            <a:endParaRPr lang="en-GB" dirty="0" smtClean="0"/>
          </a:p>
        </p:txBody>
      </p:sp>
    </p:spTree>
    <p:extLst>
      <p:ext uri="{BB962C8B-B14F-4D97-AF65-F5344CB8AC3E}">
        <p14:creationId xmlns:p14="http://schemas.microsoft.com/office/powerpoint/2010/main" val="28888646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r>
              <a:rPr lang="en-GB" dirty="0" smtClean="0"/>
              <a:t>What else do the microservices need</a:t>
            </a:r>
            <a:endParaRPr dirty="0"/>
          </a:p>
        </p:txBody>
      </p:sp>
      <p:sp>
        <p:nvSpPr>
          <p:cNvPr id="159" name="Google Shape;159;p2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457200" indent="-457200">
              <a:buClr>
                <a:schemeClr val="dk1"/>
              </a:buClr>
              <a:buSzPts val="1100"/>
            </a:pPr>
            <a:r>
              <a:rPr lang="en-GB" dirty="0" smtClean="0"/>
              <a:t>Inter-pod coordination e.g. when to become active</a:t>
            </a:r>
          </a:p>
          <a:p>
            <a:pPr marL="457200" indent="-457200">
              <a:buClr>
                <a:schemeClr val="dk1"/>
              </a:buClr>
              <a:buSzPts val="1100"/>
            </a:pPr>
            <a:endParaRPr lang="en-GB" dirty="0" smtClean="0"/>
          </a:p>
          <a:p>
            <a:pPr marL="457200" indent="-457200">
              <a:buClr>
                <a:schemeClr val="dk1"/>
              </a:buClr>
              <a:buSzPts val="1100"/>
            </a:pPr>
            <a:r>
              <a:rPr lang="en-GB" dirty="0" smtClean="0"/>
              <a:t>Communication between machines </a:t>
            </a:r>
          </a:p>
          <a:p>
            <a:pPr marL="0" indent="0">
              <a:buClr>
                <a:schemeClr val="dk1"/>
              </a:buClr>
              <a:buSzPts val="1100"/>
              <a:buNone/>
            </a:pPr>
            <a:endParaRPr lang="en-GB" dirty="0" smtClean="0"/>
          </a:p>
          <a:p>
            <a:pPr marL="457200" indent="-457200">
              <a:buClr>
                <a:schemeClr val="dk1"/>
              </a:buClr>
              <a:buSzPts val="1100"/>
            </a:pPr>
            <a:r>
              <a:rPr lang="en-GB" dirty="0" smtClean="0"/>
              <a:t>Failover and recovery</a:t>
            </a:r>
          </a:p>
          <a:p>
            <a:pPr marL="0" indent="0">
              <a:buClr>
                <a:schemeClr val="dk1"/>
              </a:buClr>
              <a:buSzPts val="1100"/>
              <a:buNone/>
            </a:pPr>
            <a:endParaRPr lang="en-GB" dirty="0" smtClean="0"/>
          </a:p>
          <a:p>
            <a:pPr marL="0" indent="0">
              <a:buClr>
                <a:schemeClr val="dk1"/>
              </a:buClr>
              <a:buSzPts val="1100"/>
              <a:buNone/>
            </a:pPr>
            <a:endParaRPr dirty="0"/>
          </a:p>
        </p:txBody>
      </p:sp>
    </p:spTree>
    <p:extLst>
      <p:ext uri="{BB962C8B-B14F-4D97-AF65-F5344CB8AC3E}">
        <p14:creationId xmlns:p14="http://schemas.microsoft.com/office/powerpoint/2010/main" val="40220341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0" y="3699554"/>
            <a:ext cx="2784117" cy="186041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p:cNvSpPr/>
          <p:nvPr/>
        </p:nvSpPr>
        <p:spPr>
          <a:xfrm>
            <a:off x="856889" y="1604537"/>
            <a:ext cx="2784117" cy="170688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3"/>
          <p:cNvSpPr>
            <a:spLocks noGrp="1"/>
          </p:cNvSpPr>
          <p:nvPr>
            <p:ph type="title"/>
          </p:nvPr>
        </p:nvSpPr>
        <p:spPr/>
        <p:txBody>
          <a:bodyPr/>
          <a:lstStyle/>
          <a:p>
            <a:pPr algn="ctr"/>
            <a:r>
              <a:rPr lang="en-GB" dirty="0" smtClean="0"/>
              <a:t>Ambrosia Replication</a:t>
            </a:r>
            <a:endParaRPr lang="en-GB" sz="2000" i="1" dirty="0"/>
          </a:p>
        </p:txBody>
      </p:sp>
      <p:sp>
        <p:nvSpPr>
          <p:cNvPr id="10" name="TextBox 9"/>
          <p:cNvSpPr txBox="1"/>
          <p:nvPr/>
        </p:nvSpPr>
        <p:spPr>
          <a:xfrm>
            <a:off x="6608846" y="1774465"/>
            <a:ext cx="4535403" cy="2031325"/>
          </a:xfrm>
          <a:prstGeom prst="rect">
            <a:avLst/>
          </a:prstGeom>
          <a:noFill/>
        </p:spPr>
        <p:txBody>
          <a:bodyPr wrap="square" rtlCol="0">
            <a:spAutoFit/>
          </a:bodyPr>
          <a:lstStyle/>
          <a:p>
            <a:r>
              <a:rPr lang="en-GB" dirty="0" smtClean="0"/>
              <a:t>The </a:t>
            </a:r>
            <a:r>
              <a:rPr lang="en-GB" dirty="0" err="1" smtClean="0"/>
              <a:t>TCPReplicationService</a:t>
            </a:r>
            <a:r>
              <a:rPr lang="en-GB" dirty="0" smtClean="0"/>
              <a:t> is used to replicate the output queues from MS1 and MS2 from </a:t>
            </a:r>
            <a:r>
              <a:rPr lang="en-GB" dirty="0" err="1" smtClean="0"/>
              <a:t>PodA</a:t>
            </a:r>
            <a:r>
              <a:rPr lang="en-GB" dirty="0" smtClean="0"/>
              <a:t> to </a:t>
            </a:r>
            <a:r>
              <a:rPr lang="en-GB" dirty="0" err="1" smtClean="0"/>
              <a:t>PodB</a:t>
            </a:r>
            <a:r>
              <a:rPr lang="en-GB" dirty="0" smtClean="0"/>
              <a:t>.</a:t>
            </a:r>
          </a:p>
          <a:p>
            <a:endParaRPr lang="en-GB" dirty="0"/>
          </a:p>
          <a:p>
            <a:r>
              <a:rPr lang="en-GB" dirty="0" smtClean="0"/>
              <a:t>Note that MS1 and MS2 on </a:t>
            </a:r>
            <a:r>
              <a:rPr lang="en-GB" dirty="0" err="1" smtClean="0"/>
              <a:t>PodB</a:t>
            </a:r>
            <a:r>
              <a:rPr lang="en-GB" dirty="0" smtClean="0"/>
              <a:t> will be running in recovery and having the messages played in to them as such.</a:t>
            </a:r>
            <a:endParaRPr lang="en-GB" dirty="0"/>
          </a:p>
        </p:txBody>
      </p:sp>
      <p:sp>
        <p:nvSpPr>
          <p:cNvPr id="12" name="Rectangle 11"/>
          <p:cNvSpPr/>
          <p:nvPr/>
        </p:nvSpPr>
        <p:spPr>
          <a:xfrm>
            <a:off x="1148644" y="1777228"/>
            <a:ext cx="730956" cy="523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MS1</a:t>
            </a:r>
            <a:endParaRPr lang="en-GB" dirty="0"/>
          </a:p>
        </p:txBody>
      </p:sp>
      <p:sp>
        <p:nvSpPr>
          <p:cNvPr id="13" name="Rectangle 12"/>
          <p:cNvSpPr/>
          <p:nvPr/>
        </p:nvSpPr>
        <p:spPr>
          <a:xfrm>
            <a:off x="2277532" y="1777228"/>
            <a:ext cx="730956" cy="523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MS2</a:t>
            </a:r>
            <a:endParaRPr lang="en-GB" dirty="0"/>
          </a:p>
        </p:txBody>
      </p:sp>
      <p:sp>
        <p:nvSpPr>
          <p:cNvPr id="15" name="Rectangle 14"/>
          <p:cNvSpPr/>
          <p:nvPr/>
        </p:nvSpPr>
        <p:spPr>
          <a:xfrm>
            <a:off x="1095018" y="2740928"/>
            <a:ext cx="2178755" cy="37253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ReplicationService</a:t>
            </a:r>
            <a:endParaRPr lang="en-GB" dirty="0"/>
          </a:p>
        </p:txBody>
      </p:sp>
      <p:cxnSp>
        <p:nvCxnSpPr>
          <p:cNvPr id="17" name="Straight Arrow Connector 16"/>
          <p:cNvCxnSpPr>
            <a:stCxn id="12" idx="2"/>
          </p:cNvCxnSpPr>
          <p:nvPr/>
        </p:nvCxnSpPr>
        <p:spPr>
          <a:xfrm>
            <a:off x="1514122" y="2300475"/>
            <a:ext cx="9878" cy="440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626076" y="2294829"/>
            <a:ext cx="9878" cy="440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100661" y="3841601"/>
            <a:ext cx="2178755" cy="37253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ReplicationService</a:t>
            </a:r>
            <a:endParaRPr lang="en-GB" dirty="0"/>
          </a:p>
        </p:txBody>
      </p:sp>
      <p:sp>
        <p:nvSpPr>
          <p:cNvPr id="20" name="TextBox 19"/>
          <p:cNvSpPr txBox="1"/>
          <p:nvPr/>
        </p:nvSpPr>
        <p:spPr>
          <a:xfrm>
            <a:off x="1625600" y="3330222"/>
            <a:ext cx="1010354" cy="369332"/>
          </a:xfrm>
          <a:prstGeom prst="rect">
            <a:avLst/>
          </a:prstGeom>
          <a:noFill/>
        </p:spPr>
        <p:txBody>
          <a:bodyPr wrap="square" rtlCol="0">
            <a:spAutoFit/>
          </a:bodyPr>
          <a:lstStyle/>
          <a:p>
            <a:r>
              <a:rPr lang="en-GB" dirty="0" smtClean="0"/>
              <a:t>TCP/IP</a:t>
            </a:r>
            <a:endParaRPr lang="en-GB" dirty="0"/>
          </a:p>
        </p:txBody>
      </p:sp>
      <p:cxnSp>
        <p:nvCxnSpPr>
          <p:cNvPr id="22" name="Straight Arrow Connector 21"/>
          <p:cNvCxnSpPr>
            <a:stCxn id="15" idx="2"/>
            <a:endCxn id="19" idx="0"/>
          </p:cNvCxnSpPr>
          <p:nvPr/>
        </p:nvCxnSpPr>
        <p:spPr>
          <a:xfrm>
            <a:off x="2184396" y="3113461"/>
            <a:ext cx="5643" cy="728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154287" y="4887325"/>
            <a:ext cx="730956" cy="523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MS1</a:t>
            </a:r>
            <a:endParaRPr lang="en-GB" dirty="0"/>
          </a:p>
        </p:txBody>
      </p:sp>
      <p:sp>
        <p:nvSpPr>
          <p:cNvPr id="25" name="Rectangle 24"/>
          <p:cNvSpPr/>
          <p:nvPr/>
        </p:nvSpPr>
        <p:spPr>
          <a:xfrm>
            <a:off x="2283175" y="4887325"/>
            <a:ext cx="730956" cy="523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MS2</a:t>
            </a:r>
            <a:endParaRPr lang="en-GB" dirty="0"/>
          </a:p>
        </p:txBody>
      </p:sp>
      <p:cxnSp>
        <p:nvCxnSpPr>
          <p:cNvPr id="27" name="Straight Arrow Connector 26"/>
          <p:cNvCxnSpPr>
            <a:endCxn id="24" idx="0"/>
          </p:cNvCxnSpPr>
          <p:nvPr/>
        </p:nvCxnSpPr>
        <p:spPr>
          <a:xfrm>
            <a:off x="1514122" y="4214134"/>
            <a:ext cx="5643" cy="673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637366" y="4219777"/>
            <a:ext cx="5643" cy="673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622317" y="1777228"/>
            <a:ext cx="2329520" cy="923330"/>
          </a:xfrm>
          <a:prstGeom prst="rect">
            <a:avLst/>
          </a:prstGeom>
          <a:noFill/>
        </p:spPr>
        <p:txBody>
          <a:bodyPr wrap="square" rtlCol="0">
            <a:spAutoFit/>
          </a:bodyPr>
          <a:lstStyle/>
          <a:p>
            <a:r>
              <a:rPr lang="en-GB" dirty="0" err="1" smtClean="0"/>
              <a:t>PodA</a:t>
            </a:r>
            <a:r>
              <a:rPr lang="en-GB" dirty="0" smtClean="0"/>
              <a:t> is active and is the sender of messages</a:t>
            </a:r>
            <a:endParaRPr lang="en-GB" dirty="0"/>
          </a:p>
        </p:txBody>
      </p:sp>
      <p:sp>
        <p:nvSpPr>
          <p:cNvPr id="30" name="TextBox 29"/>
          <p:cNvSpPr txBox="1"/>
          <p:nvPr/>
        </p:nvSpPr>
        <p:spPr>
          <a:xfrm>
            <a:off x="3648987" y="3964168"/>
            <a:ext cx="2329520" cy="923330"/>
          </a:xfrm>
          <a:prstGeom prst="rect">
            <a:avLst/>
          </a:prstGeom>
          <a:noFill/>
        </p:spPr>
        <p:txBody>
          <a:bodyPr wrap="square" rtlCol="0">
            <a:spAutoFit/>
          </a:bodyPr>
          <a:lstStyle/>
          <a:p>
            <a:r>
              <a:rPr lang="en-GB" dirty="0" err="1" smtClean="0"/>
              <a:t>PodB</a:t>
            </a:r>
            <a:r>
              <a:rPr lang="en-GB" dirty="0" smtClean="0"/>
              <a:t> is passive and is the receiver of messages</a:t>
            </a:r>
            <a:endParaRPr lang="en-GB" dirty="0"/>
          </a:p>
        </p:txBody>
      </p:sp>
    </p:spTree>
    <p:extLst>
      <p:ext uri="{BB962C8B-B14F-4D97-AF65-F5344CB8AC3E}">
        <p14:creationId xmlns:p14="http://schemas.microsoft.com/office/powerpoint/2010/main" val="31419867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GB" dirty="0" smtClean="0"/>
              <a:t>Ambrosia microservices - definitions</a:t>
            </a:r>
            <a:endParaRPr lang="en-GB" sz="2000" i="1" dirty="0"/>
          </a:p>
        </p:txBody>
      </p:sp>
      <p:sp>
        <p:nvSpPr>
          <p:cNvPr id="3" name="Rectangle 2"/>
          <p:cNvSpPr/>
          <p:nvPr/>
        </p:nvSpPr>
        <p:spPr>
          <a:xfrm>
            <a:off x="1266738" y="3053592"/>
            <a:ext cx="427838" cy="3607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t>MS</a:t>
            </a:r>
          </a:p>
        </p:txBody>
      </p:sp>
      <p:sp>
        <p:nvSpPr>
          <p:cNvPr id="11" name="Rectangle 10"/>
          <p:cNvSpPr/>
          <p:nvPr/>
        </p:nvSpPr>
        <p:spPr>
          <a:xfrm>
            <a:off x="1438712" y="3793918"/>
            <a:ext cx="427838" cy="3607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400" dirty="0" smtClean="0"/>
          </a:p>
          <a:p>
            <a:endParaRPr lang="en-GB" sz="1400" dirty="0"/>
          </a:p>
          <a:p>
            <a:r>
              <a:rPr lang="en-GB" sz="1400" dirty="0" smtClean="0"/>
              <a:t>MS</a:t>
            </a:r>
            <a:endParaRPr lang="en-GB" sz="1400" dirty="0"/>
          </a:p>
          <a:p>
            <a:endParaRPr lang="en-GB" sz="1400" dirty="0" smtClean="0"/>
          </a:p>
          <a:p>
            <a:r>
              <a:rPr lang="en-GB" sz="1400" dirty="0" smtClean="0"/>
              <a:t>MS</a:t>
            </a:r>
            <a:endParaRPr lang="en-GB" sz="1400" dirty="0"/>
          </a:p>
        </p:txBody>
      </p:sp>
      <p:sp>
        <p:nvSpPr>
          <p:cNvPr id="12" name="Rectangle 11"/>
          <p:cNvSpPr/>
          <p:nvPr/>
        </p:nvSpPr>
        <p:spPr>
          <a:xfrm>
            <a:off x="2329341" y="3793919"/>
            <a:ext cx="576044" cy="3607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smtClean="0"/>
          </a:p>
          <a:p>
            <a:endParaRPr lang="en-GB" dirty="0"/>
          </a:p>
          <a:p>
            <a:endParaRPr lang="en-GB" dirty="0" smtClean="0"/>
          </a:p>
          <a:p>
            <a:endParaRPr lang="en-GB" dirty="0"/>
          </a:p>
          <a:p>
            <a:endParaRPr lang="en-GB" dirty="0" smtClean="0"/>
          </a:p>
          <a:p>
            <a:endParaRPr lang="en-GB" dirty="0"/>
          </a:p>
        </p:txBody>
      </p:sp>
      <p:sp>
        <p:nvSpPr>
          <p:cNvPr id="13" name="Rectangle 12"/>
          <p:cNvSpPr/>
          <p:nvPr/>
        </p:nvSpPr>
        <p:spPr>
          <a:xfrm>
            <a:off x="2477547" y="3053592"/>
            <a:ext cx="427838" cy="3607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smtClean="0"/>
          </a:p>
          <a:p>
            <a:endParaRPr lang="en-GB" dirty="0"/>
          </a:p>
          <a:p>
            <a:endParaRPr lang="en-GB" sz="1400" dirty="0" smtClean="0"/>
          </a:p>
          <a:p>
            <a:r>
              <a:rPr lang="en-GB" sz="1400" dirty="0" smtClean="0"/>
              <a:t>MS</a:t>
            </a:r>
            <a:endParaRPr lang="en-GB" sz="1400" dirty="0"/>
          </a:p>
          <a:p>
            <a:endParaRPr lang="en-GB" dirty="0"/>
          </a:p>
          <a:p>
            <a:endParaRPr lang="en-GB" dirty="0" smtClean="0"/>
          </a:p>
          <a:p>
            <a:r>
              <a:rPr lang="en-GB" sz="1400" dirty="0" smtClean="0"/>
              <a:t>MS</a:t>
            </a:r>
            <a:endParaRPr lang="en-GB" sz="1400" dirty="0"/>
          </a:p>
        </p:txBody>
      </p:sp>
      <p:sp>
        <p:nvSpPr>
          <p:cNvPr id="14" name="Rectangle 13"/>
          <p:cNvSpPr/>
          <p:nvPr/>
        </p:nvSpPr>
        <p:spPr>
          <a:xfrm>
            <a:off x="1866550" y="2440298"/>
            <a:ext cx="427838" cy="3607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smtClean="0"/>
          </a:p>
          <a:p>
            <a:endParaRPr lang="en-GB" dirty="0"/>
          </a:p>
          <a:p>
            <a:endParaRPr lang="en-GB" dirty="0" smtClean="0"/>
          </a:p>
          <a:p>
            <a:r>
              <a:rPr lang="en-GB" sz="1400" dirty="0" smtClean="0"/>
              <a:t>MS</a:t>
            </a:r>
            <a:endParaRPr lang="en-GB" sz="1400" dirty="0"/>
          </a:p>
          <a:p>
            <a:endParaRPr lang="en-GB" dirty="0" smtClean="0"/>
          </a:p>
          <a:p>
            <a:r>
              <a:rPr lang="en-GB" dirty="0" smtClean="0"/>
              <a:t>MS</a:t>
            </a:r>
            <a:endParaRPr lang="en-GB" dirty="0"/>
          </a:p>
        </p:txBody>
      </p:sp>
      <p:cxnSp>
        <p:nvCxnSpPr>
          <p:cNvPr id="16" name="Straight Arrow Connector 15"/>
          <p:cNvCxnSpPr>
            <a:stCxn id="3" idx="0"/>
            <a:endCxn id="14" idx="1"/>
          </p:cNvCxnSpPr>
          <p:nvPr/>
        </p:nvCxnSpPr>
        <p:spPr>
          <a:xfrm flipV="1">
            <a:off x="1480657" y="2620662"/>
            <a:ext cx="385893" cy="432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3" idx="3"/>
            <a:endCxn id="13" idx="1"/>
          </p:cNvCxnSpPr>
          <p:nvPr/>
        </p:nvCxnSpPr>
        <p:spPr>
          <a:xfrm>
            <a:off x="1694576" y="3233956"/>
            <a:ext cx="7829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4" idx="3"/>
            <a:endCxn id="13" idx="0"/>
          </p:cNvCxnSpPr>
          <p:nvPr/>
        </p:nvCxnSpPr>
        <p:spPr>
          <a:xfrm>
            <a:off x="2294388" y="2620662"/>
            <a:ext cx="397078" cy="432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 idx="2"/>
            <a:endCxn id="12" idx="0"/>
          </p:cNvCxnSpPr>
          <p:nvPr/>
        </p:nvCxnSpPr>
        <p:spPr>
          <a:xfrm flipH="1">
            <a:off x="2617363" y="3414319"/>
            <a:ext cx="74103" cy="37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3" idx="2"/>
            <a:endCxn id="11" idx="0"/>
          </p:cNvCxnSpPr>
          <p:nvPr/>
        </p:nvCxnSpPr>
        <p:spPr>
          <a:xfrm>
            <a:off x="1480657" y="3414319"/>
            <a:ext cx="171974" cy="379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3"/>
            <a:endCxn id="12" idx="1"/>
          </p:cNvCxnSpPr>
          <p:nvPr/>
        </p:nvCxnSpPr>
        <p:spPr>
          <a:xfrm>
            <a:off x="1866550" y="3974282"/>
            <a:ext cx="46279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749568" y="3053592"/>
            <a:ext cx="427838" cy="360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t>MS</a:t>
            </a:r>
          </a:p>
        </p:txBody>
      </p:sp>
      <p:sp>
        <p:nvSpPr>
          <p:cNvPr id="32" name="Rectangle 31"/>
          <p:cNvSpPr/>
          <p:nvPr/>
        </p:nvSpPr>
        <p:spPr>
          <a:xfrm>
            <a:off x="4921542" y="3793918"/>
            <a:ext cx="427838" cy="360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400" dirty="0" smtClean="0"/>
          </a:p>
          <a:p>
            <a:endParaRPr lang="en-GB" sz="1400" dirty="0"/>
          </a:p>
          <a:p>
            <a:r>
              <a:rPr lang="en-GB" sz="1400" dirty="0" smtClean="0"/>
              <a:t>MS</a:t>
            </a:r>
            <a:endParaRPr lang="en-GB" sz="1400" dirty="0"/>
          </a:p>
          <a:p>
            <a:endParaRPr lang="en-GB" sz="1400" dirty="0" smtClean="0"/>
          </a:p>
          <a:p>
            <a:r>
              <a:rPr lang="en-GB" sz="1400" dirty="0" smtClean="0"/>
              <a:t>MS</a:t>
            </a:r>
            <a:endParaRPr lang="en-GB" sz="1400" dirty="0"/>
          </a:p>
        </p:txBody>
      </p:sp>
      <p:sp>
        <p:nvSpPr>
          <p:cNvPr id="33" name="Rectangle 32"/>
          <p:cNvSpPr/>
          <p:nvPr/>
        </p:nvSpPr>
        <p:spPr>
          <a:xfrm>
            <a:off x="5812171" y="3793919"/>
            <a:ext cx="576044" cy="360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smtClean="0"/>
          </a:p>
          <a:p>
            <a:endParaRPr lang="en-GB" dirty="0"/>
          </a:p>
          <a:p>
            <a:endParaRPr lang="en-GB" dirty="0" smtClean="0"/>
          </a:p>
          <a:p>
            <a:endParaRPr lang="en-GB" dirty="0"/>
          </a:p>
          <a:p>
            <a:endParaRPr lang="en-GB" dirty="0" smtClean="0"/>
          </a:p>
          <a:p>
            <a:endParaRPr lang="en-GB" dirty="0"/>
          </a:p>
        </p:txBody>
      </p:sp>
      <p:sp>
        <p:nvSpPr>
          <p:cNvPr id="34" name="Rectangle 33"/>
          <p:cNvSpPr/>
          <p:nvPr/>
        </p:nvSpPr>
        <p:spPr>
          <a:xfrm>
            <a:off x="5960377" y="3053592"/>
            <a:ext cx="427838" cy="360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smtClean="0"/>
          </a:p>
          <a:p>
            <a:endParaRPr lang="en-GB" dirty="0"/>
          </a:p>
          <a:p>
            <a:endParaRPr lang="en-GB" sz="1400" dirty="0" smtClean="0"/>
          </a:p>
          <a:p>
            <a:r>
              <a:rPr lang="en-GB" sz="1400" dirty="0" smtClean="0"/>
              <a:t>MS</a:t>
            </a:r>
            <a:endParaRPr lang="en-GB" sz="1400" dirty="0"/>
          </a:p>
          <a:p>
            <a:endParaRPr lang="en-GB" dirty="0"/>
          </a:p>
          <a:p>
            <a:endParaRPr lang="en-GB" dirty="0" smtClean="0"/>
          </a:p>
          <a:p>
            <a:r>
              <a:rPr lang="en-GB" sz="1400" dirty="0" smtClean="0"/>
              <a:t>MS</a:t>
            </a:r>
            <a:endParaRPr lang="en-GB" sz="1400" dirty="0"/>
          </a:p>
        </p:txBody>
      </p:sp>
      <p:sp>
        <p:nvSpPr>
          <p:cNvPr id="35" name="Rectangle 34"/>
          <p:cNvSpPr/>
          <p:nvPr/>
        </p:nvSpPr>
        <p:spPr>
          <a:xfrm>
            <a:off x="5349380" y="2440298"/>
            <a:ext cx="427838" cy="360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smtClean="0"/>
          </a:p>
          <a:p>
            <a:endParaRPr lang="en-GB" dirty="0"/>
          </a:p>
          <a:p>
            <a:endParaRPr lang="en-GB" dirty="0" smtClean="0"/>
          </a:p>
          <a:p>
            <a:r>
              <a:rPr lang="en-GB" sz="1400" dirty="0" smtClean="0"/>
              <a:t>MS</a:t>
            </a:r>
            <a:endParaRPr lang="en-GB" sz="1400" dirty="0"/>
          </a:p>
          <a:p>
            <a:endParaRPr lang="en-GB" dirty="0" smtClean="0"/>
          </a:p>
          <a:p>
            <a:r>
              <a:rPr lang="en-GB" dirty="0" smtClean="0"/>
              <a:t>MS</a:t>
            </a:r>
            <a:endParaRPr lang="en-GB" dirty="0"/>
          </a:p>
        </p:txBody>
      </p:sp>
      <p:cxnSp>
        <p:nvCxnSpPr>
          <p:cNvPr id="36" name="Straight Arrow Connector 35"/>
          <p:cNvCxnSpPr>
            <a:stCxn id="31" idx="0"/>
            <a:endCxn id="35" idx="1"/>
          </p:cNvCxnSpPr>
          <p:nvPr/>
        </p:nvCxnSpPr>
        <p:spPr>
          <a:xfrm flipV="1">
            <a:off x="4963487" y="2620662"/>
            <a:ext cx="385893" cy="432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1" idx="3"/>
            <a:endCxn id="34" idx="1"/>
          </p:cNvCxnSpPr>
          <p:nvPr/>
        </p:nvCxnSpPr>
        <p:spPr>
          <a:xfrm>
            <a:off x="5177406" y="3233956"/>
            <a:ext cx="7829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5" idx="3"/>
            <a:endCxn id="34" idx="0"/>
          </p:cNvCxnSpPr>
          <p:nvPr/>
        </p:nvCxnSpPr>
        <p:spPr>
          <a:xfrm>
            <a:off x="5777218" y="2620662"/>
            <a:ext cx="397078" cy="432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2"/>
            <a:endCxn id="33" idx="0"/>
          </p:cNvCxnSpPr>
          <p:nvPr/>
        </p:nvCxnSpPr>
        <p:spPr>
          <a:xfrm flipH="1">
            <a:off x="6100193" y="3414319"/>
            <a:ext cx="74103" cy="37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1" idx="2"/>
            <a:endCxn id="32" idx="0"/>
          </p:cNvCxnSpPr>
          <p:nvPr/>
        </p:nvCxnSpPr>
        <p:spPr>
          <a:xfrm>
            <a:off x="4963487" y="3414319"/>
            <a:ext cx="171974" cy="379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2" idx="3"/>
            <a:endCxn id="33" idx="1"/>
          </p:cNvCxnSpPr>
          <p:nvPr/>
        </p:nvCxnSpPr>
        <p:spPr>
          <a:xfrm>
            <a:off x="5349380" y="3974282"/>
            <a:ext cx="46279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2985086" y="5227738"/>
            <a:ext cx="427838" cy="36072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t>MS</a:t>
            </a:r>
          </a:p>
        </p:txBody>
      </p:sp>
      <p:sp>
        <p:nvSpPr>
          <p:cNvPr id="43" name="Rectangle 42"/>
          <p:cNvSpPr/>
          <p:nvPr/>
        </p:nvSpPr>
        <p:spPr>
          <a:xfrm>
            <a:off x="3157060" y="5968064"/>
            <a:ext cx="427838" cy="36072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400" dirty="0" smtClean="0"/>
          </a:p>
          <a:p>
            <a:endParaRPr lang="en-GB" sz="1400" dirty="0"/>
          </a:p>
          <a:p>
            <a:r>
              <a:rPr lang="en-GB" sz="1400" dirty="0" smtClean="0"/>
              <a:t>MS</a:t>
            </a:r>
            <a:endParaRPr lang="en-GB" sz="1400" dirty="0"/>
          </a:p>
          <a:p>
            <a:endParaRPr lang="en-GB" sz="1400" dirty="0" smtClean="0"/>
          </a:p>
          <a:p>
            <a:r>
              <a:rPr lang="en-GB" sz="1400" dirty="0" smtClean="0"/>
              <a:t>MS</a:t>
            </a:r>
            <a:endParaRPr lang="en-GB" sz="1400" dirty="0"/>
          </a:p>
        </p:txBody>
      </p:sp>
      <p:sp>
        <p:nvSpPr>
          <p:cNvPr id="44" name="Rectangle 43"/>
          <p:cNvSpPr/>
          <p:nvPr/>
        </p:nvSpPr>
        <p:spPr>
          <a:xfrm>
            <a:off x="4047689" y="5968065"/>
            <a:ext cx="576044" cy="36072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smtClean="0"/>
          </a:p>
          <a:p>
            <a:endParaRPr lang="en-GB" dirty="0"/>
          </a:p>
          <a:p>
            <a:endParaRPr lang="en-GB" dirty="0" smtClean="0"/>
          </a:p>
          <a:p>
            <a:endParaRPr lang="en-GB" dirty="0"/>
          </a:p>
          <a:p>
            <a:endParaRPr lang="en-GB" dirty="0" smtClean="0"/>
          </a:p>
          <a:p>
            <a:endParaRPr lang="en-GB" dirty="0"/>
          </a:p>
        </p:txBody>
      </p:sp>
      <p:sp>
        <p:nvSpPr>
          <p:cNvPr id="45" name="Rectangle 44"/>
          <p:cNvSpPr/>
          <p:nvPr/>
        </p:nvSpPr>
        <p:spPr>
          <a:xfrm>
            <a:off x="4195895" y="5227738"/>
            <a:ext cx="427838" cy="36072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smtClean="0"/>
          </a:p>
          <a:p>
            <a:endParaRPr lang="en-GB" dirty="0"/>
          </a:p>
          <a:p>
            <a:endParaRPr lang="en-GB" sz="1400" dirty="0" smtClean="0"/>
          </a:p>
          <a:p>
            <a:r>
              <a:rPr lang="en-GB" sz="1400" dirty="0" smtClean="0"/>
              <a:t>MS</a:t>
            </a:r>
            <a:endParaRPr lang="en-GB" sz="1400" dirty="0"/>
          </a:p>
          <a:p>
            <a:endParaRPr lang="en-GB" dirty="0"/>
          </a:p>
          <a:p>
            <a:endParaRPr lang="en-GB" dirty="0" smtClean="0"/>
          </a:p>
          <a:p>
            <a:r>
              <a:rPr lang="en-GB" sz="1400" dirty="0" smtClean="0"/>
              <a:t>MS</a:t>
            </a:r>
            <a:endParaRPr lang="en-GB" sz="1400" dirty="0"/>
          </a:p>
        </p:txBody>
      </p:sp>
      <p:sp>
        <p:nvSpPr>
          <p:cNvPr id="46" name="Rectangle 45"/>
          <p:cNvSpPr/>
          <p:nvPr/>
        </p:nvSpPr>
        <p:spPr>
          <a:xfrm>
            <a:off x="3584898" y="4614444"/>
            <a:ext cx="427838" cy="36072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smtClean="0"/>
          </a:p>
          <a:p>
            <a:endParaRPr lang="en-GB" dirty="0"/>
          </a:p>
          <a:p>
            <a:endParaRPr lang="en-GB" dirty="0" smtClean="0"/>
          </a:p>
          <a:p>
            <a:r>
              <a:rPr lang="en-GB" sz="1400" dirty="0" smtClean="0"/>
              <a:t>MS</a:t>
            </a:r>
            <a:endParaRPr lang="en-GB" sz="1400" dirty="0"/>
          </a:p>
          <a:p>
            <a:endParaRPr lang="en-GB" dirty="0" smtClean="0"/>
          </a:p>
          <a:p>
            <a:r>
              <a:rPr lang="en-GB" dirty="0" smtClean="0"/>
              <a:t>MS</a:t>
            </a:r>
            <a:endParaRPr lang="en-GB" dirty="0"/>
          </a:p>
        </p:txBody>
      </p:sp>
      <p:cxnSp>
        <p:nvCxnSpPr>
          <p:cNvPr id="47" name="Straight Arrow Connector 46"/>
          <p:cNvCxnSpPr>
            <a:stCxn id="42" idx="0"/>
            <a:endCxn id="46" idx="1"/>
          </p:cNvCxnSpPr>
          <p:nvPr/>
        </p:nvCxnSpPr>
        <p:spPr>
          <a:xfrm flipV="1">
            <a:off x="3199005" y="4794808"/>
            <a:ext cx="385893" cy="432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2" idx="3"/>
            <a:endCxn id="45" idx="1"/>
          </p:cNvCxnSpPr>
          <p:nvPr/>
        </p:nvCxnSpPr>
        <p:spPr>
          <a:xfrm>
            <a:off x="3412924" y="5408102"/>
            <a:ext cx="7829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6" idx="3"/>
            <a:endCxn id="45" idx="0"/>
          </p:cNvCxnSpPr>
          <p:nvPr/>
        </p:nvCxnSpPr>
        <p:spPr>
          <a:xfrm>
            <a:off x="4012736" y="4794808"/>
            <a:ext cx="397078" cy="432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5" idx="2"/>
            <a:endCxn id="44" idx="0"/>
          </p:cNvCxnSpPr>
          <p:nvPr/>
        </p:nvCxnSpPr>
        <p:spPr>
          <a:xfrm flipH="1">
            <a:off x="4335711" y="5588465"/>
            <a:ext cx="74103" cy="37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2" idx="2"/>
            <a:endCxn id="43" idx="0"/>
          </p:cNvCxnSpPr>
          <p:nvPr/>
        </p:nvCxnSpPr>
        <p:spPr>
          <a:xfrm>
            <a:off x="3199005" y="5588465"/>
            <a:ext cx="171974" cy="379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3" idx="3"/>
            <a:endCxn id="44" idx="1"/>
          </p:cNvCxnSpPr>
          <p:nvPr/>
        </p:nvCxnSpPr>
        <p:spPr>
          <a:xfrm>
            <a:off x="3584898" y="6148428"/>
            <a:ext cx="46279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2477547" y="2197916"/>
            <a:ext cx="893432" cy="60310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Podmaster</a:t>
            </a:r>
            <a:endParaRPr lang="en-GB" sz="1200" dirty="0"/>
          </a:p>
        </p:txBody>
      </p:sp>
      <p:sp>
        <p:nvSpPr>
          <p:cNvPr id="65" name="Rectangle 64"/>
          <p:cNvSpPr/>
          <p:nvPr/>
        </p:nvSpPr>
        <p:spPr>
          <a:xfrm>
            <a:off x="4208473" y="2192075"/>
            <a:ext cx="893432" cy="603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Podmaster</a:t>
            </a:r>
            <a:endParaRPr lang="en-GB" sz="1200" dirty="0"/>
          </a:p>
        </p:txBody>
      </p:sp>
      <p:sp>
        <p:nvSpPr>
          <p:cNvPr id="66" name="Rectangle 65"/>
          <p:cNvSpPr/>
          <p:nvPr/>
        </p:nvSpPr>
        <p:spPr>
          <a:xfrm>
            <a:off x="4226654" y="4416496"/>
            <a:ext cx="893432" cy="60310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Podmaster</a:t>
            </a:r>
            <a:endParaRPr lang="en-GB" sz="1200" dirty="0"/>
          </a:p>
        </p:txBody>
      </p:sp>
      <p:cxnSp>
        <p:nvCxnSpPr>
          <p:cNvPr id="68" name="Straight Arrow Connector 67"/>
          <p:cNvCxnSpPr>
            <a:stCxn id="53" idx="3"/>
            <a:endCxn id="65" idx="1"/>
          </p:cNvCxnSpPr>
          <p:nvPr/>
        </p:nvCxnSpPr>
        <p:spPr>
          <a:xfrm flipV="1">
            <a:off x="3370979" y="2493630"/>
            <a:ext cx="837494" cy="584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53" idx="2"/>
            <a:endCxn id="66" idx="0"/>
          </p:cNvCxnSpPr>
          <p:nvPr/>
        </p:nvCxnSpPr>
        <p:spPr>
          <a:xfrm>
            <a:off x="2924263" y="2801025"/>
            <a:ext cx="1749107" cy="161547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5" idx="2"/>
            <a:endCxn id="66" idx="0"/>
          </p:cNvCxnSpPr>
          <p:nvPr/>
        </p:nvCxnSpPr>
        <p:spPr>
          <a:xfrm>
            <a:off x="4655189" y="2795184"/>
            <a:ext cx="18181" cy="16213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7449424" y="2192075"/>
            <a:ext cx="4320330" cy="3139321"/>
          </a:xfrm>
          <a:prstGeom prst="rect">
            <a:avLst/>
          </a:prstGeom>
          <a:noFill/>
        </p:spPr>
        <p:txBody>
          <a:bodyPr wrap="square" rtlCol="0">
            <a:spAutoFit/>
          </a:bodyPr>
          <a:lstStyle/>
          <a:p>
            <a:r>
              <a:rPr lang="en-GB" dirty="0" smtClean="0"/>
              <a:t>Microservices (small boxes) communicate with each other via queues (arrows).</a:t>
            </a:r>
          </a:p>
          <a:p>
            <a:r>
              <a:rPr lang="en-GB" dirty="0" smtClean="0"/>
              <a:t>Groups of microservices are called pods and live on single server. You can have more than one pod on a big server.</a:t>
            </a:r>
          </a:p>
          <a:p>
            <a:r>
              <a:rPr lang="en-GB" dirty="0" smtClean="0"/>
              <a:t>Each pod may have a podmaster.</a:t>
            </a:r>
          </a:p>
          <a:p>
            <a:r>
              <a:rPr lang="en-GB" dirty="0" smtClean="0"/>
              <a:t>Pods can communicate with each other through their podmasters.</a:t>
            </a:r>
          </a:p>
          <a:p>
            <a:r>
              <a:rPr lang="en-GB" dirty="0" smtClean="0"/>
              <a:t>Pods can share data with each other using replication or bridge communication (more of that later).</a:t>
            </a:r>
            <a:endParaRPr lang="en-GB" dirty="0"/>
          </a:p>
        </p:txBody>
      </p:sp>
      <p:cxnSp>
        <p:nvCxnSpPr>
          <p:cNvPr id="75" name="Straight Arrow Connector 74"/>
          <p:cNvCxnSpPr>
            <a:stCxn id="13" idx="3"/>
            <a:endCxn id="31" idx="1"/>
          </p:cNvCxnSpPr>
          <p:nvPr/>
        </p:nvCxnSpPr>
        <p:spPr>
          <a:xfrm>
            <a:off x="2905385" y="3233956"/>
            <a:ext cx="1844183" cy="0"/>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5925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13358" y="1820411"/>
            <a:ext cx="8682605" cy="300325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smtClean="0">
                <a:solidFill>
                  <a:schemeClr val="tx1"/>
                </a:solidFill>
              </a:rPr>
              <a:t>ambrosia-bom</a:t>
            </a:r>
            <a:endParaRPr lang="en-GB" dirty="0">
              <a:solidFill>
                <a:schemeClr val="tx1"/>
              </a:solidFill>
            </a:endParaRPr>
          </a:p>
        </p:txBody>
      </p:sp>
      <p:sp>
        <p:nvSpPr>
          <p:cNvPr id="2" name="Title 1"/>
          <p:cNvSpPr>
            <a:spLocks noGrp="1"/>
          </p:cNvSpPr>
          <p:nvPr>
            <p:ph type="title"/>
          </p:nvPr>
        </p:nvSpPr>
        <p:spPr>
          <a:xfrm>
            <a:off x="846589" y="390292"/>
            <a:ext cx="10515600" cy="1325563"/>
          </a:xfrm>
        </p:spPr>
        <p:txBody>
          <a:bodyPr/>
          <a:lstStyle/>
          <a:p>
            <a:pPr algn="ctr"/>
            <a:r>
              <a:rPr lang="en-GB" dirty="0" smtClean="0"/>
              <a:t>Ambrosia microservices </a:t>
            </a:r>
            <a:r>
              <a:rPr lang="en-GB" dirty="0"/>
              <a:t>c</a:t>
            </a:r>
            <a:r>
              <a:rPr lang="en-GB" dirty="0" smtClean="0"/>
              <a:t>omponents  </a:t>
            </a: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166285866"/>
              </p:ext>
            </p:extLst>
          </p:nvPr>
        </p:nvGraphicFramePr>
        <p:xfrm>
          <a:off x="2224947" y="2221295"/>
          <a:ext cx="8128000" cy="23926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602727116"/>
                    </a:ext>
                  </a:extLst>
                </a:gridCol>
                <a:gridCol w="1083733">
                  <a:extLst>
                    <a:ext uri="{9D8B030D-6E8A-4147-A177-3AD203B41FA5}">
                      <a16:colId xmlns:a16="http://schemas.microsoft.com/office/drawing/2014/main" val="718808784"/>
                    </a:ext>
                  </a:extLst>
                </a:gridCol>
                <a:gridCol w="541867">
                  <a:extLst>
                    <a:ext uri="{9D8B030D-6E8A-4147-A177-3AD203B41FA5}">
                      <a16:colId xmlns:a16="http://schemas.microsoft.com/office/drawing/2014/main" val="2519104123"/>
                    </a:ext>
                  </a:extLst>
                </a:gridCol>
                <a:gridCol w="812800">
                  <a:extLst>
                    <a:ext uri="{9D8B030D-6E8A-4147-A177-3AD203B41FA5}">
                      <a16:colId xmlns:a16="http://schemas.microsoft.com/office/drawing/2014/main" val="1688189565"/>
                    </a:ext>
                  </a:extLst>
                </a:gridCol>
                <a:gridCol w="812800">
                  <a:extLst>
                    <a:ext uri="{9D8B030D-6E8A-4147-A177-3AD203B41FA5}">
                      <a16:colId xmlns:a16="http://schemas.microsoft.com/office/drawing/2014/main" val="3253676510"/>
                    </a:ext>
                  </a:extLst>
                </a:gridCol>
                <a:gridCol w="541867">
                  <a:extLst>
                    <a:ext uri="{9D8B030D-6E8A-4147-A177-3AD203B41FA5}">
                      <a16:colId xmlns:a16="http://schemas.microsoft.com/office/drawing/2014/main" val="1934106568"/>
                    </a:ext>
                  </a:extLst>
                </a:gridCol>
                <a:gridCol w="1083733">
                  <a:extLst>
                    <a:ext uri="{9D8B030D-6E8A-4147-A177-3AD203B41FA5}">
                      <a16:colId xmlns:a16="http://schemas.microsoft.com/office/drawing/2014/main" val="3423130941"/>
                    </a:ext>
                  </a:extLst>
                </a:gridCol>
                <a:gridCol w="1625600">
                  <a:extLst>
                    <a:ext uri="{9D8B030D-6E8A-4147-A177-3AD203B41FA5}">
                      <a16:colId xmlns:a16="http://schemas.microsoft.com/office/drawing/2014/main" val="2512726849"/>
                    </a:ext>
                  </a:extLst>
                </a:gridCol>
              </a:tblGrid>
              <a:tr h="370840">
                <a:tc gridSpan="8">
                  <a:txBody>
                    <a:bodyPr/>
                    <a:lstStyle/>
                    <a:p>
                      <a:pPr algn="ctr"/>
                      <a:r>
                        <a:rPr lang="en-GB" dirty="0" smtClean="0"/>
                        <a:t>core-foundation</a:t>
                      </a:r>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dirty="0"/>
                    </a:p>
                  </a:txBody>
                  <a:tcPr/>
                </a:tc>
                <a:tc hMerge="1">
                  <a:txBody>
                    <a:bodyPr/>
                    <a:lstStyle/>
                    <a:p>
                      <a:endParaRPr lang="en-GB"/>
                    </a:p>
                  </a:txBody>
                  <a:tcPr/>
                </a:tc>
                <a:extLst>
                  <a:ext uri="{0D108BD9-81ED-4DB2-BD59-A6C34878D82A}">
                    <a16:rowId xmlns:a16="http://schemas.microsoft.com/office/drawing/2014/main" val="3722870072"/>
                  </a:ext>
                </a:extLst>
              </a:tr>
              <a:tr h="370840">
                <a:tc gridSpan="2">
                  <a:txBody>
                    <a:bodyPr/>
                    <a:lstStyle/>
                    <a:p>
                      <a:pPr algn="ctr"/>
                      <a:r>
                        <a:rPr lang="en-GB" dirty="0" smtClean="0"/>
                        <a:t>microservices-core</a:t>
                      </a:r>
                      <a:endParaRPr lang="en-GB" dirty="0"/>
                    </a:p>
                  </a:txBody>
                  <a:tcPr/>
                </a:tc>
                <a:tc hMerge="1">
                  <a:txBody>
                    <a:bodyPr/>
                    <a:lstStyle/>
                    <a:p>
                      <a:endParaRPr lang="en-GB"/>
                    </a:p>
                  </a:txBody>
                  <a:tcPr/>
                </a:tc>
                <a:tc gridSpan="4">
                  <a:txBody>
                    <a:bodyPr/>
                    <a:lstStyle/>
                    <a:p>
                      <a:pPr algn="ctr"/>
                      <a:r>
                        <a:rPr lang="en-GB" dirty="0" smtClean="0"/>
                        <a:t>microservices-logger</a:t>
                      </a:r>
                      <a:endParaRPr lang="en-GB" dirty="0"/>
                    </a:p>
                  </a:txBody>
                  <a:tcPr/>
                </a:tc>
                <a:tc hMerge="1">
                  <a:txBody>
                    <a:bodyPr/>
                    <a:lstStyle/>
                    <a:p>
                      <a:endParaRPr lang="en-GB"/>
                    </a:p>
                  </a:txBody>
                  <a:tcPr/>
                </a:tc>
                <a:tc hMerge="1">
                  <a:txBody>
                    <a:bodyPr/>
                    <a:lstStyle/>
                    <a:p>
                      <a:endParaRPr lang="en-GB"/>
                    </a:p>
                  </a:txBody>
                  <a:tcPr/>
                </a:tc>
                <a:tc hMerge="1">
                  <a:txBody>
                    <a:bodyPr/>
                    <a:lstStyle/>
                    <a:p>
                      <a:endParaRPr lang="en-GB"/>
                    </a:p>
                  </a:txBody>
                  <a:tcPr/>
                </a:tc>
                <a:tc gridSpan="2">
                  <a:txBody>
                    <a:bodyPr/>
                    <a:lstStyle/>
                    <a:p>
                      <a:pPr algn="ctr"/>
                      <a:r>
                        <a:rPr lang="en-GB" dirty="0" smtClean="0"/>
                        <a:t>core-</a:t>
                      </a:r>
                      <a:r>
                        <a:rPr lang="en-GB" dirty="0" err="1" smtClean="0"/>
                        <a:t>tcp</a:t>
                      </a:r>
                      <a:endParaRPr lang="en-GB" dirty="0"/>
                    </a:p>
                  </a:txBody>
                  <a:tcPr/>
                </a:tc>
                <a:tc hMerge="1">
                  <a:txBody>
                    <a:bodyPr/>
                    <a:lstStyle/>
                    <a:p>
                      <a:endParaRPr lang="en-GB"/>
                    </a:p>
                  </a:txBody>
                  <a:tcPr/>
                </a:tc>
                <a:extLst>
                  <a:ext uri="{0D108BD9-81ED-4DB2-BD59-A6C34878D82A}">
                    <a16:rowId xmlns:a16="http://schemas.microsoft.com/office/drawing/2014/main" val="2998939894"/>
                  </a:ext>
                </a:extLst>
              </a:tr>
              <a:tr h="370840">
                <a:tc gridSpan="8">
                  <a:txBody>
                    <a:bodyPr/>
                    <a:lstStyle/>
                    <a:p>
                      <a:pPr algn="ctr"/>
                      <a:r>
                        <a:rPr lang="en-GB" dirty="0" smtClean="0"/>
                        <a:t>podmaster</a:t>
                      </a:r>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dirty="0"/>
                    </a:p>
                  </a:txBody>
                  <a:tcPr/>
                </a:tc>
                <a:tc hMerge="1">
                  <a:txBody>
                    <a:bodyPr/>
                    <a:lstStyle/>
                    <a:p>
                      <a:endParaRPr lang="en-GB"/>
                    </a:p>
                  </a:txBody>
                  <a:tcPr/>
                </a:tc>
                <a:extLst>
                  <a:ext uri="{0D108BD9-81ED-4DB2-BD59-A6C34878D82A}">
                    <a16:rowId xmlns:a16="http://schemas.microsoft.com/office/drawing/2014/main" val="3760147296"/>
                  </a:ext>
                </a:extLst>
              </a:tr>
              <a:tr h="370840">
                <a:tc gridSpan="4">
                  <a:txBody>
                    <a:bodyPr/>
                    <a:lstStyle/>
                    <a:p>
                      <a:pPr algn="ctr"/>
                      <a:r>
                        <a:rPr lang="en-GB" dirty="0" smtClean="0"/>
                        <a:t>microservices-replication</a:t>
                      </a:r>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a:p>
                  </a:txBody>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smtClean="0"/>
                        <a:t>microservices-bridge</a:t>
                      </a:r>
                    </a:p>
                    <a:p>
                      <a:pPr algn="ctr"/>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a:p>
                  </a:txBody>
                  <a:tcPr/>
                </a:tc>
                <a:extLst>
                  <a:ext uri="{0D108BD9-81ED-4DB2-BD59-A6C34878D82A}">
                    <a16:rowId xmlns:a16="http://schemas.microsoft.com/office/drawing/2014/main" val="3886861010"/>
                  </a:ext>
                </a:extLst>
              </a:tr>
              <a:tr h="370840">
                <a:tc>
                  <a:txBody>
                    <a:bodyPr/>
                    <a:lstStyle/>
                    <a:p>
                      <a:pPr algn="ctr"/>
                      <a:r>
                        <a:rPr lang="en-GB" dirty="0" smtClean="0"/>
                        <a:t>core-gateway</a:t>
                      </a:r>
                      <a:endParaRPr lang="en-GB" dirty="0"/>
                    </a:p>
                  </a:txBody>
                  <a:tcPr/>
                </a:tc>
                <a:tc gridSpan="2">
                  <a:txBody>
                    <a:bodyPr/>
                    <a:lstStyle/>
                    <a:p>
                      <a:pPr algn="ctr"/>
                      <a:r>
                        <a:rPr lang="en-GB" dirty="0" smtClean="0"/>
                        <a:t>core-</a:t>
                      </a:r>
                      <a:r>
                        <a:rPr lang="en-GB" dirty="0" err="1" smtClean="0"/>
                        <a:t>marketdata</a:t>
                      </a:r>
                      <a:endParaRPr lang="en-GB" dirty="0"/>
                    </a:p>
                  </a:txBody>
                  <a:tcPr/>
                </a:tc>
                <a:tc hMerge="1">
                  <a:txBody>
                    <a:bodyPr/>
                    <a:lstStyle/>
                    <a:p>
                      <a:endParaRPr lang="en-GB"/>
                    </a:p>
                  </a:txBody>
                  <a:tcPr/>
                </a:tc>
                <a:tc gridSpan="2">
                  <a:txBody>
                    <a:bodyPr/>
                    <a:lstStyle/>
                    <a:p>
                      <a:pPr algn="ctr"/>
                      <a:r>
                        <a:rPr lang="en-GB" dirty="0" smtClean="0"/>
                        <a:t>core-</a:t>
                      </a:r>
                      <a:r>
                        <a:rPr lang="en-GB" dirty="0" err="1" smtClean="0"/>
                        <a:t>dna</a:t>
                      </a:r>
                      <a:endParaRPr lang="en-GB" dirty="0"/>
                    </a:p>
                  </a:txBody>
                  <a:tcPr/>
                </a:tc>
                <a:tc hMerge="1">
                  <a:txBody>
                    <a:bodyPr/>
                    <a:lstStyle/>
                    <a:p>
                      <a:endParaRPr lang="en-GB"/>
                    </a:p>
                  </a:txBody>
                  <a:tcPr/>
                </a:tc>
                <a:tc gridSpan="2">
                  <a:txBody>
                    <a:bodyPr/>
                    <a:lstStyle/>
                    <a:p>
                      <a:pPr algn="ctr"/>
                      <a:r>
                        <a:rPr lang="en-GB" dirty="0" smtClean="0"/>
                        <a:t>core-exergy</a:t>
                      </a:r>
                      <a:endParaRPr lang="en-GB" dirty="0"/>
                    </a:p>
                  </a:txBody>
                  <a:tcPr/>
                </a:tc>
                <a:tc hMerge="1">
                  <a:txBody>
                    <a:bodyPr/>
                    <a:lstStyle/>
                    <a:p>
                      <a:endParaRPr lang="en-GB" dirty="0"/>
                    </a:p>
                  </a:txBody>
                  <a:tcPr/>
                </a:tc>
                <a:tc>
                  <a:txBody>
                    <a:bodyPr/>
                    <a:lstStyle/>
                    <a:p>
                      <a:pPr algn="ctr"/>
                      <a:r>
                        <a:rPr lang="en-GB" dirty="0" smtClean="0"/>
                        <a:t>core-reference-data</a:t>
                      </a:r>
                      <a:endParaRPr lang="en-GB" dirty="0"/>
                    </a:p>
                  </a:txBody>
                  <a:tcPr/>
                </a:tc>
                <a:extLst>
                  <a:ext uri="{0D108BD9-81ED-4DB2-BD59-A6C34878D82A}">
                    <a16:rowId xmlns:a16="http://schemas.microsoft.com/office/drawing/2014/main" val="2645928759"/>
                  </a:ext>
                </a:extLst>
              </a:tr>
            </a:tbl>
          </a:graphicData>
        </a:graphic>
      </p:graphicFrame>
      <p:sp>
        <p:nvSpPr>
          <p:cNvPr id="5" name="Rectangle 4"/>
          <p:cNvSpPr/>
          <p:nvPr/>
        </p:nvSpPr>
        <p:spPr>
          <a:xfrm>
            <a:off x="3322041" y="5083728"/>
            <a:ext cx="3162650" cy="553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microservices-demo</a:t>
            </a:r>
            <a:endParaRPr lang="en-GB" dirty="0"/>
          </a:p>
        </p:txBody>
      </p:sp>
      <p:sp>
        <p:nvSpPr>
          <p:cNvPr id="6" name="Rectangle 5"/>
          <p:cNvSpPr/>
          <p:nvPr/>
        </p:nvSpPr>
        <p:spPr>
          <a:xfrm>
            <a:off x="6712592" y="5083728"/>
            <a:ext cx="3162650" cy="553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your-project</a:t>
            </a:r>
            <a:endParaRPr lang="en-GB" dirty="0"/>
          </a:p>
        </p:txBody>
      </p:sp>
      <p:sp>
        <p:nvSpPr>
          <p:cNvPr id="7" name="Rectangle 6"/>
          <p:cNvSpPr/>
          <p:nvPr/>
        </p:nvSpPr>
        <p:spPr>
          <a:xfrm>
            <a:off x="1676401" y="5083728"/>
            <a:ext cx="1417739" cy="553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Chronicle-FIX</a:t>
            </a:r>
            <a:endParaRPr lang="en-GB" dirty="0"/>
          </a:p>
        </p:txBody>
      </p:sp>
    </p:spTree>
    <p:extLst>
      <p:ext uri="{BB962C8B-B14F-4D97-AF65-F5344CB8AC3E}">
        <p14:creationId xmlns:p14="http://schemas.microsoft.com/office/powerpoint/2010/main" val="7635239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r>
              <a:rPr lang="en-GB" dirty="0" smtClean="0"/>
              <a:t>Summary Microservices</a:t>
            </a:r>
            <a:endParaRPr dirty="0"/>
          </a:p>
        </p:txBody>
      </p:sp>
      <p:sp>
        <p:nvSpPr>
          <p:cNvPr id="159" name="Google Shape;159;p2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457200" indent="-457200">
              <a:buClr>
                <a:schemeClr val="dk1"/>
              </a:buClr>
              <a:buSzPts val="1100"/>
            </a:pPr>
            <a:r>
              <a:rPr lang="en-GB" dirty="0" smtClean="0"/>
              <a:t>They can be very fast indeed – ultra low latency (in our definition)</a:t>
            </a:r>
          </a:p>
          <a:p>
            <a:pPr marL="457200" indent="-457200">
              <a:buClr>
                <a:schemeClr val="dk1"/>
              </a:buClr>
              <a:buSzPts val="1100"/>
            </a:pPr>
            <a:endParaRPr lang="en-GB" dirty="0" smtClean="0"/>
          </a:p>
          <a:p>
            <a:pPr marL="457200" indent="-457200">
              <a:buClr>
                <a:schemeClr val="dk1"/>
              </a:buClr>
              <a:buSzPts val="1100"/>
            </a:pPr>
            <a:r>
              <a:rPr lang="en-GB" dirty="0" smtClean="0"/>
              <a:t>More testable maintainable separable code</a:t>
            </a:r>
          </a:p>
          <a:p>
            <a:pPr marL="457200" indent="-457200">
              <a:buClr>
                <a:schemeClr val="dk1"/>
              </a:buClr>
              <a:buSzPts val="1100"/>
            </a:pPr>
            <a:endParaRPr lang="en-GB" dirty="0"/>
          </a:p>
          <a:p>
            <a:pPr marL="457200" indent="-457200">
              <a:buClr>
                <a:schemeClr val="dk1"/>
              </a:buClr>
              <a:buSzPts val="1100"/>
            </a:pPr>
            <a:r>
              <a:rPr lang="en-GB" dirty="0" smtClean="0"/>
              <a:t>Organisational benefit as decoupling code via the queue creates well defined contracts between services (and the teams supporting and maintaining them).</a:t>
            </a:r>
          </a:p>
          <a:p>
            <a:pPr marL="0" indent="0">
              <a:buClr>
                <a:schemeClr val="dk1"/>
              </a:buClr>
              <a:buSzPts val="1100"/>
              <a:buNone/>
            </a:pPr>
            <a:endParaRPr lang="en-GB" dirty="0" smtClean="0"/>
          </a:p>
          <a:p>
            <a:pPr marL="0" indent="0">
              <a:buClr>
                <a:schemeClr val="dk1"/>
              </a:buClr>
              <a:buSzPts val="1100"/>
              <a:buNone/>
            </a:pPr>
            <a:endParaRPr dirty="0"/>
          </a:p>
        </p:txBody>
      </p:sp>
    </p:spTree>
    <p:extLst>
      <p:ext uri="{BB962C8B-B14F-4D97-AF65-F5344CB8AC3E}">
        <p14:creationId xmlns:p14="http://schemas.microsoft.com/office/powerpoint/2010/main" val="27500762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1362" y="1936750"/>
            <a:ext cx="6159500" cy="2463800"/>
          </a:xfrm>
          <a:prstGeom prst="rect">
            <a:avLst/>
          </a:prstGeom>
        </p:spPr>
      </p:pic>
    </p:spTree>
    <p:extLst>
      <p:ext uri="{BB962C8B-B14F-4D97-AF65-F5344CB8AC3E}">
        <p14:creationId xmlns:p14="http://schemas.microsoft.com/office/powerpoint/2010/main" val="13114184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GB" dirty="0" smtClean="0"/>
              <a:t>Further reading  </a:t>
            </a:r>
            <a:br>
              <a:rPr lang="en-GB" dirty="0" smtClean="0"/>
            </a:br>
            <a:r>
              <a:rPr lang="en-GB" sz="2000" i="1" dirty="0"/>
              <a:t>Low </a:t>
            </a:r>
            <a:r>
              <a:rPr lang="en-GB" sz="2000" i="1" dirty="0" smtClean="0"/>
              <a:t>Latency Microservices </a:t>
            </a:r>
            <a:r>
              <a:rPr lang="en-GB" sz="2000" i="1" dirty="0"/>
              <a:t>at Citi</a:t>
            </a:r>
          </a:p>
        </p:txBody>
      </p:sp>
      <p:sp>
        <p:nvSpPr>
          <p:cNvPr id="5" name="Content Placeholder 4"/>
          <p:cNvSpPr>
            <a:spLocks noGrp="1"/>
          </p:cNvSpPr>
          <p:nvPr>
            <p:ph sz="half" idx="1"/>
          </p:nvPr>
        </p:nvSpPr>
        <p:spPr>
          <a:xfrm>
            <a:off x="838199" y="1825625"/>
            <a:ext cx="10663107" cy="4351338"/>
          </a:xfrm>
        </p:spPr>
        <p:txBody>
          <a:bodyPr>
            <a:normAutofit/>
          </a:bodyPr>
          <a:lstStyle/>
          <a:p>
            <a:r>
              <a:rPr lang="en-GB" dirty="0" smtClean="0"/>
              <a:t>Microservices Competency Centre</a:t>
            </a:r>
            <a:br>
              <a:rPr lang="en-GB" dirty="0" smtClean="0"/>
            </a:br>
            <a:r>
              <a:rPr lang="en-GB" sz="2000" dirty="0" smtClean="0"/>
              <a:t>https://icgshare.eur.citi.net/sites/CELT/SitePages/Microservices%20Competency%20Centre.aspx</a:t>
            </a:r>
          </a:p>
          <a:p>
            <a:r>
              <a:rPr lang="en-GB" dirty="0" smtClean="0"/>
              <a:t>Ambrosia Wiki</a:t>
            </a:r>
          </a:p>
          <a:p>
            <a:r>
              <a:rPr lang="en-GB" sz="2000" dirty="0" smtClean="0"/>
              <a:t>https://cedt-confluence.nam.nsroot.net/confluence/pages/viewpage.action?spaceKey=Chronology&amp;title=Ambrosia+Microservices</a:t>
            </a:r>
          </a:p>
        </p:txBody>
      </p:sp>
    </p:spTree>
    <p:extLst>
      <p:ext uri="{BB962C8B-B14F-4D97-AF65-F5344CB8AC3E}">
        <p14:creationId xmlns:p14="http://schemas.microsoft.com/office/powerpoint/2010/main" val="11278444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3962" y="1565275"/>
            <a:ext cx="2658880" cy="3595687"/>
          </a:xfrm>
          <a:prstGeom prst="rect">
            <a:avLst/>
          </a:prstGeom>
        </p:spPr>
      </p:pic>
    </p:spTree>
    <p:extLst>
      <p:ext uri="{BB962C8B-B14F-4D97-AF65-F5344CB8AC3E}">
        <p14:creationId xmlns:p14="http://schemas.microsoft.com/office/powerpoint/2010/main" val="6219731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5380" y="996685"/>
            <a:ext cx="3592440" cy="5234146"/>
          </a:xfrm>
          <a:prstGeom prst="rect">
            <a:avLst/>
          </a:prstGeom>
        </p:spPr>
      </p:pic>
      <p:sp>
        <p:nvSpPr>
          <p:cNvPr id="4" name="TextBox 3"/>
          <p:cNvSpPr txBox="1"/>
          <p:nvPr/>
        </p:nvSpPr>
        <p:spPr>
          <a:xfrm>
            <a:off x="8277225" y="323850"/>
            <a:ext cx="3546475" cy="4524315"/>
          </a:xfrm>
          <a:prstGeom prst="rect">
            <a:avLst/>
          </a:prstGeom>
          <a:noFill/>
        </p:spPr>
        <p:txBody>
          <a:bodyPr wrap="square" rtlCol="0">
            <a:spAutoFit/>
          </a:bodyPr>
          <a:lstStyle/>
          <a:p>
            <a:r>
              <a:rPr lang="en-GB" sz="3200" dirty="0" smtClean="0">
                <a:solidFill>
                  <a:srgbClr val="FF0000"/>
                </a:solidFill>
              </a:rPr>
              <a:t>You will transform your monolith into a shiny new Java microservices low latency system and have it deployed this year or you will fail your year end review…..</a:t>
            </a:r>
            <a:endParaRPr lang="en-GB" sz="3200" dirty="0">
              <a:solidFill>
                <a:srgbClr val="FF0000"/>
              </a:solidFill>
            </a:endParaRPr>
          </a:p>
        </p:txBody>
      </p:sp>
      <p:pic>
        <p:nvPicPr>
          <p:cNvPr id="5" name="Picture 4"/>
          <p:cNvPicPr>
            <a:picLocks noChangeAspect="1"/>
          </p:cNvPicPr>
          <p:nvPr/>
        </p:nvPicPr>
        <p:blipFill>
          <a:blip r:embed="rId3"/>
          <a:stretch>
            <a:fillRect/>
          </a:stretch>
        </p:blipFill>
        <p:spPr>
          <a:xfrm>
            <a:off x="4840448" y="2705669"/>
            <a:ext cx="498636" cy="652976"/>
          </a:xfrm>
          <a:prstGeom prst="rect">
            <a:avLst/>
          </a:prstGeom>
        </p:spPr>
      </p:pic>
    </p:spTree>
    <p:extLst>
      <p:ext uri="{BB962C8B-B14F-4D97-AF65-F5344CB8AC3E}">
        <p14:creationId xmlns:p14="http://schemas.microsoft.com/office/powerpoint/2010/main" val="3881362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3387" y="1463675"/>
            <a:ext cx="3193950" cy="40767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32125" y="2099918"/>
            <a:ext cx="506667" cy="681381"/>
          </a:xfrm>
          <a:prstGeom prst="rect">
            <a:avLst/>
          </a:prstGeom>
        </p:spPr>
      </p:pic>
      <p:sp>
        <p:nvSpPr>
          <p:cNvPr id="6" name="TextBox 5"/>
          <p:cNvSpPr txBox="1"/>
          <p:nvPr/>
        </p:nvSpPr>
        <p:spPr>
          <a:xfrm>
            <a:off x="8277225" y="323850"/>
            <a:ext cx="3546475" cy="6494085"/>
          </a:xfrm>
          <a:prstGeom prst="rect">
            <a:avLst/>
          </a:prstGeom>
          <a:noFill/>
        </p:spPr>
        <p:txBody>
          <a:bodyPr wrap="square" rtlCol="0">
            <a:spAutoFit/>
          </a:bodyPr>
          <a:lstStyle/>
          <a:p>
            <a:r>
              <a:rPr lang="en-GB" sz="3200" dirty="0" smtClean="0">
                <a:solidFill>
                  <a:srgbClr val="FF0000"/>
                </a:solidFill>
              </a:rPr>
              <a:t>Do not fear just go to Ambrosia Wizard and he will sort out your project.</a:t>
            </a:r>
          </a:p>
          <a:p>
            <a:endParaRPr lang="en-GB" sz="3200" dirty="0">
              <a:solidFill>
                <a:srgbClr val="FF0000"/>
              </a:solidFill>
            </a:endParaRPr>
          </a:p>
          <a:p>
            <a:r>
              <a:rPr lang="en-GB" sz="3200" dirty="0" smtClean="0">
                <a:solidFill>
                  <a:srgbClr val="FF0000"/>
                </a:solidFill>
              </a:rPr>
              <a:t>But where is he?</a:t>
            </a:r>
          </a:p>
          <a:p>
            <a:endParaRPr lang="en-GB" sz="3200" dirty="0">
              <a:solidFill>
                <a:srgbClr val="FF0000"/>
              </a:solidFill>
            </a:endParaRPr>
          </a:p>
          <a:p>
            <a:r>
              <a:rPr lang="en-GB" sz="3200" dirty="0" smtClean="0">
                <a:solidFill>
                  <a:srgbClr val="FF0000"/>
                </a:solidFill>
              </a:rPr>
              <a:t>In the Microservices </a:t>
            </a:r>
            <a:r>
              <a:rPr lang="en-GB" sz="3200" dirty="0">
                <a:solidFill>
                  <a:srgbClr val="FF0000"/>
                </a:solidFill>
              </a:rPr>
              <a:t>C</a:t>
            </a:r>
            <a:r>
              <a:rPr lang="en-GB" sz="3200" dirty="0" smtClean="0">
                <a:solidFill>
                  <a:srgbClr val="FF0000"/>
                </a:solidFill>
              </a:rPr>
              <a:t>ompetency Centre – just follow that yellow brick road and you’ll be there in no time.</a:t>
            </a:r>
            <a:endParaRPr lang="en-GB" sz="3200" dirty="0">
              <a:solidFill>
                <a:srgbClr val="FF0000"/>
              </a:solidFill>
            </a:endParaRPr>
          </a:p>
        </p:txBody>
      </p:sp>
    </p:spTree>
    <p:extLst>
      <p:ext uri="{BB962C8B-B14F-4D97-AF65-F5344CB8AC3E}">
        <p14:creationId xmlns:p14="http://schemas.microsoft.com/office/powerpoint/2010/main" val="2333300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277225" y="323850"/>
            <a:ext cx="3546475" cy="2062103"/>
          </a:xfrm>
          <a:prstGeom prst="rect">
            <a:avLst/>
          </a:prstGeom>
          <a:noFill/>
        </p:spPr>
        <p:txBody>
          <a:bodyPr wrap="square" rtlCol="0">
            <a:spAutoFit/>
          </a:bodyPr>
          <a:lstStyle/>
          <a:p>
            <a:r>
              <a:rPr lang="en-GB" sz="3200" dirty="0" smtClean="0">
                <a:solidFill>
                  <a:srgbClr val="FF0000"/>
                </a:solidFill>
              </a:rPr>
              <a:t>Our heroine couldn’t take this task on all alone so presently….</a:t>
            </a:r>
            <a:endParaRPr lang="en-GB" sz="3200" dirty="0">
              <a:solidFill>
                <a:srgbClr val="FF000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5525" y="1284303"/>
            <a:ext cx="4346575" cy="5357906"/>
          </a:xfrm>
          <a:prstGeom prst="rect">
            <a:avLst/>
          </a:prstGeom>
        </p:spPr>
      </p:pic>
    </p:spTree>
    <p:extLst>
      <p:ext uri="{BB962C8B-B14F-4D97-AF65-F5344CB8AC3E}">
        <p14:creationId xmlns:p14="http://schemas.microsoft.com/office/powerpoint/2010/main" val="23368203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277225" y="323850"/>
            <a:ext cx="3546475" cy="4031873"/>
          </a:xfrm>
          <a:prstGeom prst="rect">
            <a:avLst/>
          </a:prstGeom>
          <a:noFill/>
        </p:spPr>
        <p:txBody>
          <a:bodyPr wrap="square" rtlCol="0">
            <a:spAutoFit/>
          </a:bodyPr>
          <a:lstStyle/>
          <a:p>
            <a:r>
              <a:rPr lang="en-GB" sz="3200" dirty="0" smtClean="0">
                <a:solidFill>
                  <a:srgbClr val="FF0000"/>
                </a:solidFill>
              </a:rPr>
              <a:t>The straw developer wanted to help but he had no brains “I can’t do a low latency application especially not in Java”</a:t>
            </a:r>
            <a:endParaRPr lang="en-GB" sz="3200" dirty="0">
              <a:solidFill>
                <a:srgbClr val="FF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3946" y="2165350"/>
            <a:ext cx="5499554" cy="3079750"/>
          </a:xfrm>
          <a:prstGeom prst="rect">
            <a:avLst/>
          </a:prstGeom>
        </p:spPr>
      </p:pic>
    </p:spTree>
    <p:extLst>
      <p:ext uri="{BB962C8B-B14F-4D97-AF65-F5344CB8AC3E}">
        <p14:creationId xmlns:p14="http://schemas.microsoft.com/office/powerpoint/2010/main" val="14657293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XMLData TextToDisplay="%USERNAME%">ds12887</XMLData>
</file>

<file path=customXml/item2.xml><?xml version="1.0" encoding="utf-8"?>
<XMLData TextToDisplay="%EMAILADDRESS%">ds12887@imceu.eu.ssmb.com</XMLData>
</file>

<file path=customXml/item3.xml><?xml version="1.0" encoding="utf-8"?>
<XMLData TextToDisplay="RightsWATCHMark">8|CITI-No PII-Internal|{00000000-0000-0000-0000-000000000000}</XMLData>
</file>

<file path=customXml/item4.xml><?xml version="1.0" encoding="utf-8"?>
<XMLData TextToDisplay="%DOCUMENTGUID%">{00000000-0000-0000-0000-000000000000}</XMLData>
</file>

<file path=customXml/item5.xml><?xml version="1.0" encoding="utf-8"?>
<XMLData TextToDisplay="%CLASSIFICATIONDATETIME%">17:56 28/02/2019</XMLData>
</file>

<file path=customXml/item6.xml><?xml version="1.0" encoding="utf-8"?>
<XMLData TextToDisplay="%HOSTNAME%">LDNCITNA320512.eur.nsroot.net</XMLData>
</file>

<file path=customXml/itemProps1.xml><?xml version="1.0" encoding="utf-8"?>
<ds:datastoreItem xmlns:ds="http://schemas.openxmlformats.org/officeDocument/2006/customXml" ds:itemID="{2A23ED30-31A3-4C4D-A7F7-05990139FB0D}">
  <ds:schemaRefs/>
</ds:datastoreItem>
</file>

<file path=customXml/itemProps2.xml><?xml version="1.0" encoding="utf-8"?>
<ds:datastoreItem xmlns:ds="http://schemas.openxmlformats.org/officeDocument/2006/customXml" ds:itemID="{08103166-D083-4433-B61C-1962EC15201C}">
  <ds:schemaRefs/>
</ds:datastoreItem>
</file>

<file path=customXml/itemProps3.xml><?xml version="1.0" encoding="utf-8"?>
<ds:datastoreItem xmlns:ds="http://schemas.openxmlformats.org/officeDocument/2006/customXml" ds:itemID="{86F767DD-6E4D-4467-AFC0-B3E81E3E032A}">
  <ds:schemaRefs/>
</ds:datastoreItem>
</file>

<file path=customXml/itemProps4.xml><?xml version="1.0" encoding="utf-8"?>
<ds:datastoreItem xmlns:ds="http://schemas.openxmlformats.org/officeDocument/2006/customXml" ds:itemID="{8E06AAC1-C743-49BE-8C61-242B78969AC8}">
  <ds:schemaRefs/>
</ds:datastoreItem>
</file>

<file path=customXml/itemProps5.xml><?xml version="1.0" encoding="utf-8"?>
<ds:datastoreItem xmlns:ds="http://schemas.openxmlformats.org/officeDocument/2006/customXml" ds:itemID="{F363E68B-D1FC-4B83-8C17-2C6AAFF5255E}">
  <ds:schemaRefs/>
</ds:datastoreItem>
</file>

<file path=customXml/itemProps6.xml><?xml version="1.0" encoding="utf-8"?>
<ds:datastoreItem xmlns:ds="http://schemas.openxmlformats.org/officeDocument/2006/customXml" ds:itemID="{8456912C-0E2F-4F07-928A-E955C7BE9E99}">
  <ds:schemaRefs/>
</ds:datastoreItem>
</file>

<file path=docProps/app.xml><?xml version="1.0" encoding="utf-8"?>
<Properties xmlns="http://schemas.openxmlformats.org/officeDocument/2006/extended-properties" xmlns:vt="http://schemas.openxmlformats.org/officeDocument/2006/docPropsVTypes">
  <TotalTime>4188</TotalTime>
  <Words>1773</Words>
  <Application>Microsoft Office PowerPoint</Application>
  <PresentationFormat>Widescreen</PresentationFormat>
  <Paragraphs>304</Paragraphs>
  <Slides>40</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Calibri Light</vt:lpstr>
      <vt:lpstr>Office Theme</vt:lpstr>
      <vt:lpstr>Low Latency Microservices Using Ambrosia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 Timescales</vt:lpstr>
      <vt:lpstr>Java and Ultra Low Latency</vt:lpstr>
      <vt:lpstr>InfinityCable</vt:lpstr>
      <vt:lpstr>Full benchmark stats</vt:lpstr>
      <vt:lpstr>The Aeron Story</vt:lpstr>
      <vt:lpstr>Challenges of using Java</vt:lpstr>
      <vt:lpstr>Summary</vt:lpstr>
      <vt:lpstr>Microservices and Ultra Low Latency </vt:lpstr>
      <vt:lpstr>Are microservices slow?</vt:lpstr>
      <vt:lpstr>Typical multithreaded systems</vt:lpstr>
      <vt:lpstr>Problems with typical systems</vt:lpstr>
      <vt:lpstr>The Ambrosia single threaded event loop</vt:lpstr>
      <vt:lpstr>Conceptually the event loop cycle can be thought of like a funnel</vt:lpstr>
      <vt:lpstr>Hog the CPU - and CPU pin</vt:lpstr>
      <vt:lpstr>Ambrosia Serialisation</vt:lpstr>
      <vt:lpstr>A micro services catalogue</vt:lpstr>
      <vt:lpstr>Citi libraries plug and play   Low Latency Microservices at Citi</vt:lpstr>
      <vt:lpstr>What else do the microservices need</vt:lpstr>
      <vt:lpstr>Ambrosia Replication</vt:lpstr>
      <vt:lpstr>Ambrosia microservices - definitions</vt:lpstr>
      <vt:lpstr>Ambrosia microservices components  </vt:lpstr>
      <vt:lpstr>Summary Microservices</vt:lpstr>
      <vt:lpstr>Further reading   Low Latency Microservices at Citi</vt:lpstr>
    </vt:vector>
  </TitlesOfParts>
  <Company>Citigroup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 Latency Microservices Using Ambrosia</dc:title>
  <dc:creator>Shaya, Daniel [ICG-IT NE]</dc:creator>
  <cp:lastModifiedBy>Bennett, Emily [ICG-IT]</cp:lastModifiedBy>
  <cp:revision>49</cp:revision>
  <dcterms:created xsi:type="dcterms:W3CDTF">2019-02-28T14:43:32Z</dcterms:created>
  <dcterms:modified xsi:type="dcterms:W3CDTF">2019-03-07T11:29:25Z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RightsWATCHMark">
    <vt:lpwstr>8|CITI-No PII-Internal|{00000000-0000-0000-0000-000000000000}</vt:lpwstr>
  </property>
</Properties>
</file>