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8" r:id="rId6"/>
    <p:sldId id="269" r:id="rId7"/>
    <p:sldId id="292" r:id="rId8"/>
    <p:sldId id="293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667" autoAdjust="0"/>
  </p:normalViewPr>
  <p:slideViewPr>
    <p:cSldViewPr>
      <p:cViewPr>
        <p:scale>
          <a:sx n="81" d="100"/>
          <a:sy n="81" d="100"/>
        </p:scale>
        <p:origin x="-83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DB-25FA-460A-9454-C96E64E679E1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E733-02D8-4C20-B108-1DC7650A4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DB-25FA-460A-9454-C96E64E679E1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E733-02D8-4C20-B108-1DC7650A4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DB-25FA-460A-9454-C96E64E679E1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E733-02D8-4C20-B108-1DC7650A4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DB-25FA-460A-9454-C96E64E679E1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E733-02D8-4C20-B108-1DC7650A4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DB-25FA-460A-9454-C96E64E679E1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E733-02D8-4C20-B108-1DC7650A4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DB-25FA-460A-9454-C96E64E679E1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E733-02D8-4C20-B108-1DC7650A4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DB-25FA-460A-9454-C96E64E679E1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E733-02D8-4C20-B108-1DC7650A4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DB-25FA-460A-9454-C96E64E679E1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E733-02D8-4C20-B108-1DC7650A4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DB-25FA-460A-9454-C96E64E679E1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E733-02D8-4C20-B108-1DC7650A4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DB-25FA-460A-9454-C96E64E679E1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E733-02D8-4C20-B108-1DC7650A4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3175" cap="rnd" cmpd="sng" algn="ctr">
            <a:solidFill>
              <a:srgbClr xmlns:mc="http://schemas.openxmlformats.org/markup-compatibility/2006" xmlns:a14="http://schemas.microsoft.com/office/drawing/2010/main" val="C0C0C0" mc:Ignorable=""/>
            </a:solidFill>
            <a:prstDash val="solid"/>
          </a:ln>
          <a:effectLst>
            <a:outerShdw blurRad="63500" dist="38500" dir="7500000" sx="98500" sy="100080" kx="100000" algn="tl" rotWithShape="0">
              <a:srgbClr xmlns:mc="http://schemas.openxmlformats.org/markup-compatibility/2006" xmlns:a14="http://schemas.microsoft.com/office/drawing/2010/main" val="000000" mc:Ignorable="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2700" cap="flat" cmpd="sng" algn="ctr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bevel/>
          </a:ln>
          <a:effectLst>
            <a:outerShdw blurRad="19685" dist="6350" dir="12900000" algn="tl" rotWithShape="0">
              <a:srgbClr xmlns:mc="http://schemas.openxmlformats.org/markup-compatibility/2006" xmlns:a14="http://schemas.microsoft.com/office/drawing/2010/main" val="000000" mc:Ignorable="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CDB-25FA-460A-9454-C96E64E679E1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C0CE733-02D8-4C20-B108-1DC7650A42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xmlns:mc="http://schemas.openxmlformats.org/markup-compatibility/2006" xmlns:a14="http://schemas.microsoft.com/office/drawing/2010/main" val="C0C0C0" mc:Ignorable="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E00CDB-25FA-460A-9454-C96E64E679E1}" type="datetimeFigureOut">
              <a:rPr lang="en-US" smtClean="0"/>
              <a:pPr/>
              <a:t>3/18/2010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0CE733-02D8-4C20-B108-1DC7650A42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 Home Lab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Hot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this input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0 1000</a:t>
            </a:r>
          </a:p>
          <a:p>
            <a:pPr lvl="1"/>
            <a:r>
              <a:rPr lang="en-US" dirty="0" smtClean="0"/>
              <a:t>100 300</a:t>
            </a:r>
          </a:p>
          <a:p>
            <a:pPr lvl="1"/>
            <a:r>
              <a:rPr lang="en-US" dirty="0" smtClean="0"/>
              <a:t>100 200</a:t>
            </a:r>
          </a:p>
          <a:p>
            <a:pPr lvl="1"/>
            <a:r>
              <a:rPr lang="en-US" dirty="0" smtClean="0"/>
              <a:t>100 200</a:t>
            </a:r>
          </a:p>
          <a:p>
            <a:pPr lvl="1"/>
            <a:r>
              <a:rPr lang="en-US" dirty="0" smtClean="0"/>
              <a:t>300 400</a:t>
            </a:r>
          </a:p>
          <a:p>
            <a:r>
              <a:rPr lang="en-US" dirty="0" smtClean="0"/>
              <a:t>We’ll work through this step by step</a:t>
            </a:r>
          </a:p>
        </p:txBody>
      </p:sp>
    </p:spTree>
    <p:extLst>
      <p:ext uri="{BB962C8B-B14F-4D97-AF65-F5344CB8AC3E}">
        <p14:creationId xmlns:p14="http://schemas.microsoft.com/office/powerpoint/2010/main" val="243133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first input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41148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382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22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242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53000" y="41148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054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674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94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3914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3380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3766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4152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0100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0486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0872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44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764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384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816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056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 + 1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1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input: 0 1000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41148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382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622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953000" y="41148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1054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674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294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914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3380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3766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54152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00100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40486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80872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764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384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16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436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056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26" name="Moon 25"/>
          <p:cNvSpPr/>
          <p:nvPr/>
        </p:nvSpPr>
        <p:spPr>
          <a:xfrm>
            <a:off x="8382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oon 26"/>
          <p:cNvSpPr/>
          <p:nvPr/>
        </p:nvSpPr>
        <p:spPr>
          <a:xfrm flipH="1">
            <a:off x="66294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9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input: 100 200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4114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810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430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3736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120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0980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Moon 25"/>
          <p:cNvSpPr/>
          <p:nvPr/>
        </p:nvSpPr>
        <p:spPr>
          <a:xfrm>
            <a:off x="3810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670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290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432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14600" y="41148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8768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388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9530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724400" y="41148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97764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2148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5008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0866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8486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162800" y="4114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934200" y="41148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18744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3128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5988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47344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71728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94588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26670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56388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78486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8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 rest…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7160" y="4114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096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156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8872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2588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716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6096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3068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7076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06880" y="41148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78280" y="41148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10896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1856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16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032760" y="4114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oon 32"/>
          <p:cNvSpPr/>
          <p:nvPr/>
        </p:nvSpPr>
        <p:spPr>
          <a:xfrm>
            <a:off x="163068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5176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8892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2608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7576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31292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5008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709160" y="40502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349240" y="40502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785360" y="41264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4556760" y="41264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187440" y="40502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797040" y="40502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263640" y="4126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6111240" y="41264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oon 68"/>
          <p:cNvSpPr/>
          <p:nvPr/>
        </p:nvSpPr>
        <p:spPr>
          <a:xfrm>
            <a:off x="4709160" y="38978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oon 69"/>
          <p:cNvSpPr/>
          <p:nvPr/>
        </p:nvSpPr>
        <p:spPr>
          <a:xfrm flipH="1">
            <a:off x="6797040" y="38978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3024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86740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0456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25424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39140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52856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757160" y="40502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366760" y="40502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772400" y="4126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7680960" y="41264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oon 80"/>
          <p:cNvSpPr/>
          <p:nvPr/>
        </p:nvSpPr>
        <p:spPr>
          <a:xfrm flipH="1">
            <a:off x="8366760" y="38978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82396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96112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09828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oon 84"/>
          <p:cNvSpPr/>
          <p:nvPr/>
        </p:nvSpPr>
        <p:spPr>
          <a:xfrm>
            <a:off x="17526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oon 85"/>
          <p:cNvSpPr/>
          <p:nvPr/>
        </p:nvSpPr>
        <p:spPr>
          <a:xfrm>
            <a:off x="15240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Moon 87"/>
          <p:cNvSpPr/>
          <p:nvPr/>
        </p:nvSpPr>
        <p:spPr>
          <a:xfrm flipH="1">
            <a:off x="377952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oon 88"/>
          <p:cNvSpPr/>
          <p:nvPr/>
        </p:nvSpPr>
        <p:spPr>
          <a:xfrm flipH="1">
            <a:off x="36576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oon 90"/>
          <p:cNvSpPr/>
          <p:nvPr/>
        </p:nvSpPr>
        <p:spPr>
          <a:xfrm flipH="1">
            <a:off x="53340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2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keep a counter indicating the current number of overlaps while reading the time line from left to right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37360" y="4114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66116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7076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5176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8892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26080" y="4091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3736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166116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3088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7096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07080" y="41148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78480" y="41148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70916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1876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8536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32960" y="4114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323088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5196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8912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2628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7596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1312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50280" y="41148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09360" y="40502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49440" y="40502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85560" y="41264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156960" y="41264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87640" y="40502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397240" y="40502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63840" y="4126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711440" y="41264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6309360" y="38978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8397240" y="38978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3044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46760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60476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444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99160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12876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357360" y="40502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966960" y="40502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372600" y="4126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9281160" y="41264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9966960" y="38978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42416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56132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698480" y="41264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33528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31242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537972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52578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6934200" y="38862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1295400" y="44958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571500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0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encounter a “&lt;”, we increment the counter, and when we encounter a “&gt;”, we decrement it!</a:t>
            </a:r>
          </a:p>
          <a:p>
            <a:r>
              <a:rPr lang="en-US" dirty="0" smtClean="0"/>
              <a:t>And we keep track of the current interval we are tracking!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458366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914400" y="45074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0" y="45074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456080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42160" y="456080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79320" y="456080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4583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914400" y="43550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84120" y="45074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24200" y="45074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60320" y="45836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31720" y="45836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62400" y="45074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72000" y="45074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8600" y="4583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886200" y="45836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2484120" y="43550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05200" y="45836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42360" y="45836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79520" y="45836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29200" y="45836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66360" y="45836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3520" y="45836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62600" y="45191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02680" y="45191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38800" y="459533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410200" y="4595336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40880" y="45191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650480" y="45191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7080" y="45953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964680" y="4595336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5562600" y="4366736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7650480" y="4366736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83680" y="459533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720840" y="459533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8000" y="459533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07680" y="459533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44840" y="459533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82000" y="459533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610600" y="45191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220200" y="45191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625840" y="459533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8534400" y="4595336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9220200" y="4366736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677400" y="459533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814560" y="459533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951720" y="459533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2606040" y="43550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2377440" y="43550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4632960" y="43550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4511040" y="43550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6187440" y="43550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990600" y="49530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5638800"/>
            <a:ext cx="410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1	Current Interval: [0, ?]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counter changes, we need to end to end the interval and begin another one!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3581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914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500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4216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7932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9144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8412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24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60320" y="35814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31720" y="35814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62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72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86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886200" y="3581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248412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052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423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795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292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663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35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626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026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38800" y="35930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410200" y="35930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408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6504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708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96468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55626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765048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5836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7208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80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076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2448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820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6106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2202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62584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853440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92202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6774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8145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95172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26060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23774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463296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45110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61874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2362200" y="39624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4636532"/>
            <a:ext cx="434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1	Current Interval: [0, 999]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4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29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Alternatively, we could also store them in a list as a count, start, and end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 a list of pairs (</a:t>
            </a:r>
            <a:r>
              <a:rPr lang="en-US" dirty="0" err="1" smtClean="0"/>
              <a:t>int</a:t>
            </a:r>
            <a:r>
              <a:rPr lang="en-US" dirty="0" smtClean="0"/>
              <a:t> count, string range)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581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33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43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6116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9832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5334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0312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43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79320" y="35814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50720" y="35814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581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91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76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505200" y="3581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210312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242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613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85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482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853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225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816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216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257800" y="35930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35930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6598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2694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3608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58368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51816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726948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2026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398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770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7266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8638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010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2296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8392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24484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815340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88392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2964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4335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57072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22250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19964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425196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41300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58064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2362200" y="39624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4636532"/>
            <a:ext cx="782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4	Current Interval: [100, ?]	Completed:	1 =&gt; [0, 999]</a:t>
            </a:r>
            <a:endParaRPr lang="en-US" dirty="0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609600" y="1752601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need to store all our completed intervals in a list indexed by count…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75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continue…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152400" y="3581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-228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916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3632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524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-2286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4112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81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17320" y="35814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88720" y="35814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819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29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956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43200" y="3581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134112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622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993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365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862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233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605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196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596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95800" y="35930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267200" y="35930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8978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074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7408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82168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44196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650748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406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5778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150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9646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018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2390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4676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772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8284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39140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80772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344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6715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80872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14630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12344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348996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33680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50444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3200400" y="39624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4636532"/>
            <a:ext cx="782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4	Current Interval: [100, 200]	Completed:	1 =&gt; [0, 999]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4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/>
              <a:t>a series of time intervals [a, b] (0 &lt;= a &lt;= b &lt;= 1000000000) </a:t>
            </a:r>
            <a:r>
              <a:rPr lang="en-US" dirty="0" smtClean="0"/>
              <a:t>during </a:t>
            </a:r>
            <a:r>
              <a:rPr lang="en-US" dirty="0"/>
              <a:t>which the temperature is above 33 degrees Celsius</a:t>
            </a:r>
            <a:r>
              <a:rPr lang="en-US" dirty="0" smtClean="0"/>
              <a:t>.</a:t>
            </a:r>
          </a:p>
          <a:p>
            <a:r>
              <a:rPr lang="en-US" dirty="0"/>
              <a:t>Define S(k) to be the smallest set of intervals which represents the intersection of exactly k of the intervals given in the input for k &gt; 1 and S(1) to be </a:t>
            </a:r>
            <a:r>
              <a:rPr lang="en-US" dirty="0" smtClean="0"/>
              <a:t>the smallest </a:t>
            </a:r>
            <a:r>
              <a:rPr lang="en-US" dirty="0"/>
              <a:t>set of intervals which do not intersect any other intervals. 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a program to analyze the input data and compute </a:t>
            </a:r>
            <a:r>
              <a:rPr lang="en-US" dirty="0" smtClean="0"/>
              <a:t>the set </a:t>
            </a:r>
            <a:r>
              <a:rPr lang="en-US" dirty="0"/>
              <a:t>S(k) for all k &gt;= 1.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396240" y="3581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-47244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16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532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248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39624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-4724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9728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3736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73480" y="35814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4880" y="35814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7556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8516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5176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99360" y="3581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109728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1183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555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9268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423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795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1668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7576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1584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51960" y="35930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023360" y="35930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65404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26364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73024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57784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417576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626364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1968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340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4711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7208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8580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951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22376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83336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3900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14756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783336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2905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42772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5648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12192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9906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324612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31242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48006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3276600" y="39624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4636532"/>
            <a:ext cx="798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2	Current Interval: [201, ?]	Completed:	1 =&gt; [0, 999]</a:t>
            </a:r>
          </a:p>
          <a:p>
            <a:r>
              <a:rPr lang="en-US" dirty="0"/>
              <a:t>	</a:t>
            </a:r>
            <a:r>
              <a:rPr lang="en-US" dirty="0" smtClean="0"/>
              <a:t>						4 =&gt; [100, 200]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2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838200" y="3581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-914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3048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6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8382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-9144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" y="35814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2920" y="35814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33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43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098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057400" y="3581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65532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764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135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507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004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375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747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38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738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0" y="35930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81400" y="35930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120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216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28828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13588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37338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582168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548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920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788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160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532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818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914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9704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70560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73914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486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9857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12292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7772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5486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280416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26822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43586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3657600" y="39624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4636532"/>
            <a:ext cx="798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2	Current Interval: [201, 299]	Completed:	1 =&gt; [0, 999]</a:t>
            </a:r>
          </a:p>
          <a:p>
            <a:r>
              <a:rPr lang="en-US" dirty="0"/>
              <a:t>	</a:t>
            </a:r>
            <a:r>
              <a:rPr lang="en-US" dirty="0" smtClean="0"/>
              <a:t>						4 =&gt; [100, 200]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0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838200" y="3581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-914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3048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6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8382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-9144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" y="35814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2920" y="35814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33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43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098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057400" y="3581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65532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764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135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507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004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375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747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38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738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0" y="35930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81400" y="35930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120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216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28828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13588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37338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582168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548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920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788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160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532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818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914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9704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70560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73914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486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9857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12292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7772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5486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280416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26822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43586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3810000" y="39624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4636532"/>
            <a:ext cx="8055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3	Current Interval: [300, ?]	Completed:	1 =&gt; [0, 999]</a:t>
            </a:r>
          </a:p>
          <a:p>
            <a:r>
              <a:rPr lang="en-US" dirty="0"/>
              <a:t>	</a:t>
            </a:r>
            <a:r>
              <a:rPr lang="en-US" dirty="0" smtClean="0"/>
              <a:t>						4 =&gt; [100, 200]</a:t>
            </a:r>
            <a:br>
              <a:rPr lang="en-US" dirty="0" smtClean="0"/>
            </a:br>
            <a:r>
              <a:rPr lang="en-US" dirty="0" smtClean="0"/>
              <a:t>							2 =&gt; [201, 299]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2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838200" y="3581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-914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3048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6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8382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-9144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" y="35814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2920" y="35814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33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43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098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057400" y="3581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65532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764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135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507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004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375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747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38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738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0" y="35930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81400" y="35930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120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216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28828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13588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37338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582168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548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920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788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160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532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818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914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9704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70560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73914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486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9857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12292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7772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5486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280416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26822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43586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4191000" y="39624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4636532"/>
            <a:ext cx="8055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3	Current Interval: [300, 300]	Completed:	1 =&gt; [0, 999]</a:t>
            </a:r>
          </a:p>
          <a:p>
            <a:r>
              <a:rPr lang="en-US" dirty="0"/>
              <a:t>	</a:t>
            </a:r>
            <a:r>
              <a:rPr lang="en-US" dirty="0" smtClean="0"/>
              <a:t>						4 =&gt; [100, 200]</a:t>
            </a:r>
            <a:br>
              <a:rPr lang="en-US" dirty="0" smtClean="0"/>
            </a:br>
            <a:r>
              <a:rPr lang="en-US" dirty="0" smtClean="0"/>
              <a:t>							2 =&gt; [201, 299]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1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838200" y="3581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-914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3048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6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8382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-9144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" y="35814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2920" y="35814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33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43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098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057400" y="3581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65532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764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135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507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004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375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747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38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738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0" y="35930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81400" y="35930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120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216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28828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13588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37338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582168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548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920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788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160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532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818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914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9704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70560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73914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486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9857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12292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7772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5486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280416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26822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43586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4419600" y="39624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4636532"/>
            <a:ext cx="805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2	Current Interval: [301, ?]	Completed:	1 =&gt; [0, 999]</a:t>
            </a:r>
          </a:p>
          <a:p>
            <a:r>
              <a:rPr lang="en-US" dirty="0"/>
              <a:t>	</a:t>
            </a:r>
            <a:r>
              <a:rPr lang="en-US" dirty="0" smtClean="0"/>
              <a:t>						4 =&gt; [100, 200]</a:t>
            </a:r>
            <a:br>
              <a:rPr lang="en-US" dirty="0" smtClean="0"/>
            </a:br>
            <a:r>
              <a:rPr lang="en-US" dirty="0" smtClean="0"/>
              <a:t>							2 =&gt; [201, 299]</a:t>
            </a:r>
          </a:p>
          <a:p>
            <a:r>
              <a:rPr lang="en-US" dirty="0"/>
              <a:t>	</a:t>
            </a:r>
            <a:r>
              <a:rPr lang="en-US" dirty="0" smtClean="0"/>
              <a:t>						3 =&gt; [300, 300]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66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838200" y="3581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-914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3048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6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8382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-9144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" y="35814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2920" y="35814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33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43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098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057400" y="3581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65532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764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135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507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004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375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747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38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738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0" y="35930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81400" y="35930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120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216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28828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13588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37338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582168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548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920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788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160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5532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818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914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9704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70560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73914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486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9857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12292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7772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5486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280416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26822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43586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5638800" y="39624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4636532"/>
            <a:ext cx="8055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2	Current Interval: [301, 400]	Completed:	1 =&gt; [0, 999]</a:t>
            </a:r>
          </a:p>
          <a:p>
            <a:r>
              <a:rPr lang="en-US" dirty="0"/>
              <a:t>	</a:t>
            </a:r>
            <a:r>
              <a:rPr lang="en-US" dirty="0" smtClean="0"/>
              <a:t>						4 =&gt; [100, 200]</a:t>
            </a:r>
            <a:br>
              <a:rPr lang="en-US" dirty="0" smtClean="0"/>
            </a:br>
            <a:r>
              <a:rPr lang="en-US" dirty="0" smtClean="0"/>
              <a:t>							2 =&gt; [201, 299]</a:t>
            </a:r>
          </a:p>
          <a:p>
            <a:r>
              <a:rPr lang="en-US" dirty="0"/>
              <a:t>	</a:t>
            </a:r>
            <a:r>
              <a:rPr lang="en-US" dirty="0" smtClean="0"/>
              <a:t>						3 =&gt; [300, 300]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97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914400" y="3581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-9906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381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432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9144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-9906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192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5320" y="35814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6720" y="35814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574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67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336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981200" y="3581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57912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002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373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745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2420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613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985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576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976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733800" y="35930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05200" y="35930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358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4548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21208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05968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36576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574548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786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158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9530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026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3398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4770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7056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1520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2084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62940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731520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724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9095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04672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7010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4724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272796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26060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42824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5791200" y="39624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6200" y="4636532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1	Current Interval: [401, ?]	Completed:	1 =&gt; [0, 999]</a:t>
            </a:r>
          </a:p>
          <a:p>
            <a:r>
              <a:rPr lang="en-US" dirty="0"/>
              <a:t>	</a:t>
            </a:r>
            <a:r>
              <a:rPr lang="en-US" dirty="0" smtClean="0"/>
              <a:t>						4 =&gt; [100, 200]</a:t>
            </a:r>
            <a:br>
              <a:rPr lang="en-US" dirty="0" smtClean="0"/>
            </a:br>
            <a:r>
              <a:rPr lang="en-US" dirty="0" smtClean="0"/>
              <a:t>							2 =&gt; [201, 299], [301, 400]</a:t>
            </a:r>
          </a:p>
          <a:p>
            <a:r>
              <a:rPr lang="en-US" dirty="0"/>
              <a:t>	</a:t>
            </a:r>
            <a:r>
              <a:rPr lang="en-US" dirty="0" smtClean="0"/>
              <a:t>						3 =&gt; [300, 300]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70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1234440" y="3581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-131064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70104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-32004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-18288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4572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23444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-13106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916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280" y="35814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6680" y="35814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73736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4696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1356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661160" y="3581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25908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801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173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5448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041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413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7848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3756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7764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413760" y="35930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185160" y="35930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1584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2544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89204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73964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333756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542544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586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58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329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26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569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8556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99516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0080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30936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699516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523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8952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7266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3810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1524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240792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22860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39624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6858000" y="39624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6200" y="4636532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1	Current Interval: [401, 1000]	Completed:	1 =&gt; [0, 999]</a:t>
            </a:r>
          </a:p>
          <a:p>
            <a:r>
              <a:rPr lang="en-US" dirty="0"/>
              <a:t>	</a:t>
            </a:r>
            <a:r>
              <a:rPr lang="en-US" dirty="0" smtClean="0"/>
              <a:t>						4 =&gt; [100, 200]</a:t>
            </a:r>
            <a:br>
              <a:rPr lang="en-US" dirty="0" smtClean="0"/>
            </a:br>
            <a:r>
              <a:rPr lang="en-US" dirty="0" smtClean="0"/>
              <a:t>							2 =&gt; [201, 299], [301, 400]</a:t>
            </a:r>
          </a:p>
          <a:p>
            <a:r>
              <a:rPr lang="en-US" dirty="0"/>
              <a:t>	</a:t>
            </a:r>
            <a:r>
              <a:rPr lang="en-US" dirty="0" smtClean="0"/>
              <a:t>						3 =&gt; [300, 300]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37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1234440" y="3581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-131064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-70104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-32004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-18288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-45720" y="3558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23444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Moon 10"/>
          <p:cNvSpPr/>
          <p:nvPr/>
        </p:nvSpPr>
        <p:spPr>
          <a:xfrm>
            <a:off x="-131064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916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280" y="35814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6680" y="3581400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73736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4696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1356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661160" y="35814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on 19"/>
          <p:cNvSpPr/>
          <p:nvPr/>
        </p:nvSpPr>
        <p:spPr>
          <a:xfrm>
            <a:off x="25908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801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173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55448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0416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4132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78480" y="358140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3756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7764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413760" y="3593068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185160" y="3593068"/>
            <a:ext cx="109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1584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2544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892040" y="3593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400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73964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oon 34"/>
          <p:cNvSpPr/>
          <p:nvPr/>
        </p:nvSpPr>
        <p:spPr>
          <a:xfrm>
            <a:off x="333756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oon 35"/>
          <p:cNvSpPr/>
          <p:nvPr/>
        </p:nvSpPr>
        <p:spPr>
          <a:xfrm flipH="1">
            <a:off x="542544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586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958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329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264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569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8556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995160" y="351686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0080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309360" y="3593068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Moon 46"/>
          <p:cNvSpPr/>
          <p:nvPr/>
        </p:nvSpPr>
        <p:spPr>
          <a:xfrm flipH="1">
            <a:off x="6995160" y="3364468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45236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8952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726680" y="359306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oon 50"/>
          <p:cNvSpPr/>
          <p:nvPr/>
        </p:nvSpPr>
        <p:spPr>
          <a:xfrm>
            <a:off x="3810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oon 51"/>
          <p:cNvSpPr/>
          <p:nvPr/>
        </p:nvSpPr>
        <p:spPr>
          <a:xfrm>
            <a:off x="1524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oon 52"/>
          <p:cNvSpPr/>
          <p:nvPr/>
        </p:nvSpPr>
        <p:spPr>
          <a:xfrm flipH="1">
            <a:off x="240792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oon 53"/>
          <p:cNvSpPr/>
          <p:nvPr/>
        </p:nvSpPr>
        <p:spPr>
          <a:xfrm flipH="1">
            <a:off x="22860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oon 54"/>
          <p:cNvSpPr/>
          <p:nvPr/>
        </p:nvSpPr>
        <p:spPr>
          <a:xfrm flipH="1">
            <a:off x="3962400" y="3352800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 Arrow 55"/>
          <p:cNvSpPr/>
          <p:nvPr/>
        </p:nvSpPr>
        <p:spPr>
          <a:xfrm>
            <a:off x="7010400" y="3962400"/>
            <a:ext cx="228600" cy="457200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6200" y="4636532"/>
            <a:ext cx="911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Counter: 0	Current Interval: -		Completed:	1 =&gt; [0, 999], [401, 1000]</a:t>
            </a:r>
          </a:p>
          <a:p>
            <a:r>
              <a:rPr lang="en-US" dirty="0"/>
              <a:t>	</a:t>
            </a:r>
            <a:r>
              <a:rPr lang="en-US" dirty="0" smtClean="0"/>
              <a:t>						4 =&gt; [100, 200]</a:t>
            </a:r>
            <a:br>
              <a:rPr lang="en-US" dirty="0" smtClean="0"/>
            </a:br>
            <a:r>
              <a:rPr lang="en-US" dirty="0" smtClean="0"/>
              <a:t>							2 =&gt; [201, 299], [301, 400]</a:t>
            </a:r>
          </a:p>
          <a:p>
            <a:r>
              <a:rPr lang="en-US" dirty="0"/>
              <a:t>	</a:t>
            </a:r>
            <a:r>
              <a:rPr lang="en-US" dirty="0" smtClean="0"/>
              <a:t>						3 =&gt; [300, 300]</a:t>
            </a:r>
          </a:p>
        </p:txBody>
      </p:sp>
    </p:spTree>
    <p:extLst>
      <p:ext uri="{BB962C8B-B14F-4D97-AF65-F5344CB8AC3E}">
        <p14:creationId xmlns:p14="http://schemas.microsoft.com/office/powerpoint/2010/main" val="1151048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44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What’s </a:t>
            </a:r>
            <a:r>
              <a:rPr lang="en-US" dirty="0" smtClean="0"/>
              <a:t>left to do is to sort out completed list and output our intervals!</a:t>
            </a:r>
          </a:p>
          <a:p>
            <a:r>
              <a:rPr lang="en-US" dirty="0" smtClean="0"/>
              <a:t>If you have stored your output list as count, start, end </a:t>
            </a:r>
            <a:r>
              <a:rPr lang="en-US" dirty="0" err="1" smtClean="0"/>
              <a:t>struct</a:t>
            </a:r>
            <a:r>
              <a:rPr lang="en-US" dirty="0" smtClean="0"/>
              <a:t>, then you can just use a stable sort algorithm.</a:t>
            </a:r>
          </a:p>
          <a:p>
            <a:pPr lvl="1"/>
            <a:r>
              <a:rPr lang="en-US" dirty="0" smtClean="0"/>
              <a:t>Why need to be stable?</a:t>
            </a:r>
          </a:p>
          <a:p>
            <a:pPr lvl="1"/>
            <a:r>
              <a:rPr lang="en-US" dirty="0" smtClean="0"/>
              <a:t>Make sure you sort by count, and not start/end/both</a:t>
            </a:r>
          </a:p>
          <a:p>
            <a:r>
              <a:rPr lang="en-US" dirty="0" smtClean="0"/>
              <a:t>If you have stored it as a list of list, any sort will do.</a:t>
            </a:r>
          </a:p>
        </p:txBody>
      </p:sp>
    </p:spTree>
    <p:extLst>
      <p:ext uri="{BB962C8B-B14F-4D97-AF65-F5344CB8AC3E}">
        <p14:creationId xmlns:p14="http://schemas.microsoft.com/office/powerpoint/2010/main" val="15995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INPUT </a:t>
            </a:r>
            <a:r>
              <a:rPr lang="en-US" sz="2400" dirty="0" smtClean="0"/>
              <a:t>FORMAT</a:t>
            </a:r>
            <a:endParaRPr lang="en-US" sz="2400" dirty="0" smtClean="0"/>
          </a:p>
          <a:p>
            <a:pPr lvl="1"/>
            <a:r>
              <a:rPr lang="en-US" sz="2200" dirty="0" smtClean="0"/>
              <a:t>The first line contains the integer </a:t>
            </a:r>
            <a:r>
              <a:rPr lang="en-US" sz="2200" dirty="0" smtClean="0"/>
              <a:t>N </a:t>
            </a:r>
            <a:r>
              <a:rPr lang="en-US" sz="2200" dirty="0" smtClean="0"/>
              <a:t>(1 &lt;= </a:t>
            </a:r>
            <a:r>
              <a:rPr lang="en-US" sz="2200" dirty="0" smtClean="0"/>
              <a:t>N </a:t>
            </a:r>
            <a:r>
              <a:rPr lang="en-US" sz="2200" dirty="0" smtClean="0"/>
              <a:t>&lt;= </a:t>
            </a:r>
            <a:r>
              <a:rPr lang="en-US" sz="2200" dirty="0" smtClean="0"/>
              <a:t>1000), </a:t>
            </a:r>
            <a:endParaRPr lang="en-US" sz="2200" dirty="0" smtClean="0"/>
          </a:p>
          <a:p>
            <a:pPr lvl="1"/>
            <a:r>
              <a:rPr lang="en-US" sz="2200" dirty="0"/>
              <a:t>Next N lines: Each </a:t>
            </a:r>
            <a:r>
              <a:rPr lang="en-US" sz="2200" dirty="0" smtClean="0"/>
              <a:t>lines </a:t>
            </a:r>
            <a:r>
              <a:rPr lang="en-US" sz="2200" dirty="0"/>
              <a:t>contains two integers a and b </a:t>
            </a:r>
            <a:r>
              <a:rPr lang="en-US" sz="2200" dirty="0" smtClean="0"/>
              <a:t>representing </a:t>
            </a:r>
            <a:r>
              <a:rPr lang="en-US" sz="2200" dirty="0"/>
              <a:t>a time interval [a, b</a:t>
            </a:r>
            <a:r>
              <a:rPr lang="en-US" sz="2200" dirty="0" smtClean="0"/>
              <a:t>].</a:t>
            </a:r>
            <a:endParaRPr lang="en-US" sz="2200" dirty="0" smtClean="0"/>
          </a:p>
          <a:p>
            <a:r>
              <a:rPr lang="en-US" sz="2400" dirty="0" smtClean="0"/>
              <a:t>OUTPUT </a:t>
            </a:r>
            <a:r>
              <a:rPr lang="en-US" sz="2400" dirty="0" smtClean="0"/>
              <a:t>FORMAT</a:t>
            </a:r>
            <a:endParaRPr lang="en-US" sz="2400" dirty="0" smtClean="0"/>
          </a:p>
          <a:p>
            <a:pPr lvl="1"/>
            <a:r>
              <a:rPr lang="en-US" sz="2200" dirty="0"/>
              <a:t>k followed by the set S(k) for each k where S(k) is not the empty </a:t>
            </a:r>
            <a:r>
              <a:rPr lang="en-US" sz="2200" dirty="0" smtClean="0"/>
              <a:t>set	</a:t>
            </a:r>
          </a:p>
          <a:p>
            <a:pPr lvl="1"/>
            <a:r>
              <a:rPr lang="en-US" sz="2200" dirty="0"/>
              <a:t>sorting in ascending order of </a:t>
            </a:r>
            <a:r>
              <a:rPr lang="en-US" sz="2200" dirty="0" smtClean="0"/>
              <a:t>k</a:t>
            </a:r>
          </a:p>
          <a:p>
            <a:pPr lvl="1"/>
            <a:r>
              <a:rPr lang="en-US" sz="2200" dirty="0"/>
              <a:t>intervals should be sorted according to their start </a:t>
            </a:r>
            <a:r>
              <a:rPr lang="en-US" sz="2200" dirty="0" smtClean="0"/>
              <a:t>positions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encounter things like this…</a:t>
            </a:r>
          </a:p>
          <a:p>
            <a:pPr lvl="1"/>
            <a:r>
              <a:rPr lang="en-US" dirty="0" smtClean="0"/>
              <a:t>Matching pairs of brackets </a:t>
            </a:r>
            <a:r>
              <a:rPr lang="en-US" sz="1800" dirty="0" smtClean="0"/>
              <a:t>*hint hint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this case, you need to recognize that there is no change in the counter!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3581401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38200" y="3505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3505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62200" y="3505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4200" y="3505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953000" y="3581401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10200" y="3505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72200" y="3505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505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0" y="3505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36692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76400" y="35814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38400" y="35814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6400" y="35814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8400" y="35814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10400" y="35814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6" name="Moon 25"/>
          <p:cNvSpPr/>
          <p:nvPr/>
        </p:nvSpPr>
        <p:spPr>
          <a:xfrm>
            <a:off x="838200" y="3352801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oon 26"/>
          <p:cNvSpPr/>
          <p:nvPr/>
        </p:nvSpPr>
        <p:spPr>
          <a:xfrm flipH="1">
            <a:off x="6934200" y="3352801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86200" y="3505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00400" y="35814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648200" y="35052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62400" y="35814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00" y="35814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Moon 38"/>
          <p:cNvSpPr/>
          <p:nvPr/>
        </p:nvSpPr>
        <p:spPr>
          <a:xfrm flipH="1">
            <a:off x="4648200" y="3352801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oon 39"/>
          <p:cNvSpPr/>
          <p:nvPr/>
        </p:nvSpPr>
        <p:spPr>
          <a:xfrm flipH="1">
            <a:off x="3124200" y="3352801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oon 40"/>
          <p:cNvSpPr/>
          <p:nvPr/>
        </p:nvSpPr>
        <p:spPr>
          <a:xfrm>
            <a:off x="3048000" y="3352801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oon 41"/>
          <p:cNvSpPr/>
          <p:nvPr/>
        </p:nvSpPr>
        <p:spPr>
          <a:xfrm>
            <a:off x="2362200" y="3352801"/>
            <a:ext cx="152400" cy="4572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 rot="12600000">
            <a:off x="3325751" y="2624388"/>
            <a:ext cx="289486" cy="578972"/>
          </a:xfrm>
          <a:prstGeom prst="upArrow">
            <a:avLst>
              <a:gd name="adj1" fmla="val 50000"/>
              <a:gd name="adj2" fmla="val 125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3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  <a:p>
            <a:pPr lvl="1"/>
            <a:r>
              <a:rPr lang="en-US" dirty="0" smtClean="0"/>
              <a:t>2 // 2 intervals</a:t>
            </a:r>
          </a:p>
          <a:p>
            <a:pPr lvl="1"/>
            <a:r>
              <a:rPr lang="en-US" dirty="0" smtClean="0"/>
              <a:t>0   5 // [0,5]</a:t>
            </a:r>
          </a:p>
          <a:p>
            <a:pPr lvl="1"/>
            <a:r>
              <a:rPr lang="en-US" dirty="0" smtClean="0"/>
              <a:t>3   9 //  [3,9]</a:t>
            </a:r>
            <a:endParaRPr lang="en-US" dirty="0"/>
          </a:p>
          <a:p>
            <a:pPr marL="484632" indent="-457200"/>
            <a:r>
              <a:rPr lang="en-US" dirty="0" smtClean="0"/>
              <a:t>Output</a:t>
            </a:r>
          </a:p>
          <a:p>
            <a:pPr marL="850392" lvl="1" indent="-457200"/>
            <a:r>
              <a:rPr lang="en-US" dirty="0"/>
              <a:t>1: {[0,2],[6,9</a:t>
            </a:r>
            <a:r>
              <a:rPr lang="en-US" dirty="0" smtClean="0"/>
              <a:t>]} // intervals has 1 intersection (itself)</a:t>
            </a:r>
          </a:p>
          <a:p>
            <a:pPr marL="850392" lvl="1" indent="-457200"/>
            <a:r>
              <a:rPr lang="en-US" dirty="0"/>
              <a:t>2:{[3,5</a:t>
            </a:r>
            <a:r>
              <a:rPr lang="en-US" dirty="0" smtClean="0"/>
              <a:t>]} // intervals has 2 intersections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  <a:p>
            <a:pPr lvl="1"/>
            <a:r>
              <a:rPr lang="en-US" dirty="0" smtClean="0"/>
              <a:t>2 // 2 intervals</a:t>
            </a:r>
          </a:p>
          <a:p>
            <a:pPr lvl="1"/>
            <a:r>
              <a:rPr lang="en-US" dirty="0" smtClean="0"/>
              <a:t>0   5 // [0,5]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   10 //  [5,10]</a:t>
            </a:r>
            <a:endParaRPr lang="en-US" dirty="0"/>
          </a:p>
          <a:p>
            <a:pPr marL="484632" indent="-457200"/>
            <a:r>
              <a:rPr lang="en-US" dirty="0" smtClean="0"/>
              <a:t>Output</a:t>
            </a:r>
          </a:p>
          <a:p>
            <a:pPr marL="850392" lvl="1" indent="-457200"/>
            <a:r>
              <a:rPr lang="en-US" dirty="0"/>
              <a:t>1: {[</a:t>
            </a:r>
            <a:r>
              <a:rPr lang="en-US" dirty="0" smtClean="0"/>
              <a:t>0,4],[6,10]} // intervals has 1 intersection (itself)</a:t>
            </a:r>
          </a:p>
          <a:p>
            <a:pPr marL="850392" lvl="1" indent="-457200"/>
            <a:r>
              <a:rPr lang="en-US" dirty="0"/>
              <a:t>2</a:t>
            </a:r>
            <a:r>
              <a:rPr lang="en-US" dirty="0" smtClean="0"/>
              <a:t>:{[5,5]} // intervals has 2 intersections </a:t>
            </a:r>
          </a:p>
        </p:txBody>
      </p:sp>
    </p:spTree>
    <p:extLst>
      <p:ext uri="{BB962C8B-B14F-4D97-AF65-F5344CB8AC3E}">
        <p14:creationId xmlns:p14="http://schemas.microsoft.com/office/powerpoint/2010/main" val="307529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  <a:p>
            <a:pPr lvl="1"/>
            <a:r>
              <a:rPr lang="en-US" dirty="0" smtClean="0"/>
              <a:t>2 // 2 intervals</a:t>
            </a:r>
          </a:p>
          <a:p>
            <a:pPr lvl="1"/>
            <a:r>
              <a:rPr lang="en-US" dirty="0" smtClean="0"/>
              <a:t>0   2 // [0,2]</a:t>
            </a:r>
          </a:p>
          <a:p>
            <a:pPr lvl="1"/>
            <a:r>
              <a:rPr lang="en-US" dirty="0" smtClean="0"/>
              <a:t>3   5 //  [3,5]</a:t>
            </a:r>
            <a:endParaRPr lang="en-US" dirty="0"/>
          </a:p>
          <a:p>
            <a:pPr marL="484632" indent="-457200"/>
            <a:r>
              <a:rPr lang="en-US" dirty="0" smtClean="0"/>
              <a:t>Output</a:t>
            </a:r>
          </a:p>
          <a:p>
            <a:pPr marL="850392" lvl="1" indent="-457200"/>
            <a:r>
              <a:rPr lang="en-US" dirty="0"/>
              <a:t>1: {[</a:t>
            </a:r>
            <a:r>
              <a:rPr lang="en-US" dirty="0" smtClean="0"/>
              <a:t>0,4],[6,10]} // intervals has 1 intersection (itself)</a:t>
            </a:r>
          </a:p>
          <a:p>
            <a:pPr marL="850392" lvl="1" indent="-457200"/>
            <a:r>
              <a:rPr lang="en-US" dirty="0"/>
              <a:t>2</a:t>
            </a:r>
            <a:r>
              <a:rPr lang="en-US" dirty="0" smtClean="0"/>
              <a:t>:{[5,5]} // intervals has 2 intersections </a:t>
            </a:r>
          </a:p>
        </p:txBody>
      </p:sp>
    </p:spTree>
    <p:extLst>
      <p:ext uri="{BB962C8B-B14F-4D97-AF65-F5344CB8AC3E}">
        <p14:creationId xmlns:p14="http://schemas.microsoft.com/office/powerpoint/2010/main" val="318157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algorithm</a:t>
            </a:r>
            <a:br>
              <a:rPr lang="en-US" dirty="0" smtClean="0"/>
            </a:br>
            <a:r>
              <a:rPr lang="en-US" dirty="0" smtClean="0"/>
              <a:t>(‘brute-force’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an empty array with all 0s</a:t>
            </a:r>
          </a:p>
          <a:p>
            <a:r>
              <a:rPr lang="en-US" dirty="0" smtClean="0"/>
              <a:t>Each time you read in a range, increment all the elements of the array in that range by 1</a:t>
            </a:r>
          </a:p>
          <a:p>
            <a:r>
              <a:rPr lang="en-US" dirty="0" smtClean="0"/>
              <a:t>Print out answer by scanning through that array and checking its value.</a:t>
            </a:r>
          </a:p>
          <a:p>
            <a:r>
              <a:rPr lang="en-US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CFFCC" mc:Ignorable="">
                      <a:alpha val="43000"/>
                    </a:srgbClr>
                  </a:outerShdw>
                </a:effectLst>
              </a:rPr>
              <a:t>Bad Method — What’s the size limit for an array?</a:t>
            </a:r>
            <a:endParaRPr lang="en-US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CCFFCC" mc:Ignorable="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27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Algorithm (Sort)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ways to solve this problem, but since we are at sorting, let’s use this method</a:t>
            </a:r>
          </a:p>
          <a:p>
            <a:r>
              <a:rPr lang="en-US" dirty="0" smtClean="0"/>
              <a:t>Also one of the simplest amongst the efficient method for solving this problem, although maybe not the most efficient for most purposes</a:t>
            </a:r>
          </a:p>
          <a:p>
            <a:r>
              <a:rPr lang="en-US" dirty="0" smtClean="0"/>
              <a:t>Finally, there may be a need to use a STABLE sort. If you forgot what this is, you can refer to your lecture notes (</a:t>
            </a:r>
            <a:r>
              <a:rPr lang="en-US" dirty="0" smtClean="0"/>
              <a:t>L8S53). </a:t>
            </a:r>
            <a:r>
              <a:rPr lang="en-US" dirty="0" err="1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Imagine </a:t>
            </a:r>
            <a:r>
              <a:rPr lang="en-US" dirty="0" smtClean="0"/>
              <a:t>the time range as a line</a:t>
            </a:r>
          </a:p>
          <a:p>
            <a:r>
              <a:rPr lang="en-US" dirty="0" smtClean="0"/>
              <a:t>Imagine each time unit as a segment on that line</a:t>
            </a:r>
          </a:p>
          <a:p>
            <a:r>
              <a:rPr lang="en-US" dirty="0" smtClean="0"/>
              <a:t>Imagine the start and end of each interval as a point on the line. Denote it with a carrot (&lt; or &gt;)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12192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1">
                    <a:tint val="75000"/>
                  </a:schemeClr>
                </a:solidFill>
              </a:rPr>
              <a:t>        			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By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Caleb :D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05696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04617B" mc:Ignorable=""/>
      </a:dk2>
      <a:lt2>
        <a:srgbClr xmlns:mc="http://schemas.openxmlformats.org/markup-compatibility/2006" xmlns:a14="http://schemas.microsoft.com/office/drawing/2010/main" val="DBF5F9" mc:Ignorable=""/>
      </a:lt2>
      <a:accent1>
        <a:srgbClr xmlns:mc="http://schemas.openxmlformats.org/markup-compatibility/2006" xmlns:a14="http://schemas.microsoft.com/office/drawing/2010/main" val="0F6FC6" mc:Ignorable=""/>
      </a:accent1>
      <a:accent2>
        <a:srgbClr xmlns:mc="http://schemas.openxmlformats.org/markup-compatibility/2006" xmlns:a14="http://schemas.microsoft.com/office/drawing/2010/main" val="009DD9" mc:Ignorable=""/>
      </a:accent2>
      <a:accent3>
        <a:srgbClr xmlns:mc="http://schemas.openxmlformats.org/markup-compatibility/2006" xmlns:a14="http://schemas.microsoft.com/office/drawing/2010/main" val="0BD0D9" mc:Ignorable=""/>
      </a:accent3>
      <a:accent4>
        <a:srgbClr xmlns:mc="http://schemas.openxmlformats.org/markup-compatibility/2006" xmlns:a14="http://schemas.microsoft.com/office/drawing/2010/main" val="10CF9B" mc:Ignorable=""/>
      </a:accent4>
      <a:accent5>
        <a:srgbClr xmlns:mc="http://schemas.openxmlformats.org/markup-compatibility/2006" xmlns:a14="http://schemas.microsoft.com/office/drawing/2010/main" val="7CCA62" mc:Ignorable=""/>
      </a:accent5>
      <a:accent6>
        <a:srgbClr xmlns:mc="http://schemas.openxmlformats.org/markup-compatibility/2006" xmlns:a14="http://schemas.microsoft.com/office/drawing/2010/main" val="A5C249" mc:Ignorable=""/>
      </a:accent6>
      <a:hlink>
        <a:srgbClr xmlns:mc="http://schemas.openxmlformats.org/markup-compatibility/2006" xmlns:a14="http://schemas.microsoft.com/office/drawing/2010/main" val="E2D700" mc:Ignorable=""/>
      </a:hlink>
      <a:folHlink>
        <a:srgbClr xmlns:mc="http://schemas.openxmlformats.org/markup-compatibility/2006" xmlns:a14="http://schemas.microsoft.com/office/drawing/2010/main" val="85DFD0" mc:Ignorable="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</TotalTime>
  <Words>927</Words>
  <Application>Microsoft Office PowerPoint</Application>
  <PresentationFormat>On-screen Show (4:3)</PresentationFormat>
  <Paragraphs>251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Take Home Lab 7</vt:lpstr>
      <vt:lpstr>Question</vt:lpstr>
      <vt:lpstr>Question(cont.)</vt:lpstr>
      <vt:lpstr>Example 1</vt:lpstr>
      <vt:lpstr>Example 2</vt:lpstr>
      <vt:lpstr>Example 3</vt:lpstr>
      <vt:lpstr>The algorithm (‘brute-force’ method)</vt:lpstr>
      <vt:lpstr>A better Algorithm (Sort)</vt:lpstr>
      <vt:lpstr>The Algorithm</vt:lpstr>
      <vt:lpstr>Example</vt:lpstr>
      <vt:lpstr>Example</vt:lpstr>
      <vt:lpstr>Example</vt:lpstr>
      <vt:lpstr>Example</vt:lpstr>
      <vt:lpstr>Example</vt:lpstr>
      <vt:lpstr>How to read it?</vt:lpstr>
      <vt:lpstr>Then?</vt:lpstr>
      <vt:lpstr>What now?</vt:lpstr>
      <vt:lpstr>Ok…?</vt:lpstr>
      <vt:lpstr>Right…</vt:lpstr>
      <vt:lpstr>…</vt:lpstr>
      <vt:lpstr>…</vt:lpstr>
      <vt:lpstr>…</vt:lpstr>
      <vt:lpstr>…</vt:lpstr>
      <vt:lpstr>…</vt:lpstr>
      <vt:lpstr>…</vt:lpstr>
      <vt:lpstr>…</vt:lpstr>
      <vt:lpstr>…</vt:lpstr>
      <vt:lpstr>…</vt:lpstr>
      <vt:lpstr>Wrapping up…</vt:lpstr>
      <vt:lpstr>Important!!!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Home Lab 7</dc:title>
  <dc:creator>AdminNUS</dc:creator>
  <cp:lastModifiedBy>Cao Hoang Dang</cp:lastModifiedBy>
  <cp:revision>13</cp:revision>
  <dcterms:created xsi:type="dcterms:W3CDTF">2010-03-14T09:03:50Z</dcterms:created>
  <dcterms:modified xsi:type="dcterms:W3CDTF">2010-03-18T03:06:25Z</dcterms:modified>
</cp:coreProperties>
</file>