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62" r:id="rId6"/>
    <p:sldId id="263" r:id="rId7"/>
    <p:sldId id="264" r:id="rId8"/>
    <p:sldId id="265" r:id="rId9"/>
    <p:sldId id="266" r:id="rId10"/>
    <p:sldId id="267"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55" autoAdjust="0"/>
    <p:restoredTop sz="94667" autoAdjust="0"/>
  </p:normalViewPr>
  <p:slideViewPr>
    <p:cSldViewPr>
      <p:cViewPr varScale="1">
        <p:scale>
          <a:sx n="74" d="100"/>
          <a:sy n="74" d="100"/>
        </p:scale>
        <p:origin x="-1044"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xmlns:mc="http://schemas.openxmlformats.org/markup-compatibility/2006" xmlns:a14="http://schemas.microsoft.com/office/drawing/2010/main" val="000000" mc:Ignorable="">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FBE00CDB-25FA-460A-9454-C96E64E679E1}" type="datetimeFigureOut">
              <a:rPr lang="en-US" smtClean="0"/>
              <a:pPr/>
              <a:t>3/18/2010</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C0CE733-02D8-4C20-B108-1DC7650A423A}"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BE00CDB-25FA-460A-9454-C96E64E679E1}" type="datetimeFigureOut">
              <a:rPr lang="en-US" smtClean="0"/>
              <a:pPr/>
              <a:t>3/18/2010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0CE733-02D8-4C20-B108-1DC7650A423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BE00CDB-25FA-460A-9454-C96E64E679E1}" type="datetimeFigureOut">
              <a:rPr lang="en-US" smtClean="0"/>
              <a:pPr/>
              <a:t>3/18/2010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0CE733-02D8-4C20-B108-1DC7650A423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BE00CDB-25FA-460A-9454-C96E64E679E1}" type="datetimeFigureOut">
              <a:rPr lang="en-US" smtClean="0"/>
              <a:pPr/>
              <a:t>3/18/2010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0CE733-02D8-4C20-B108-1DC7650A423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xmlns:mc="http://schemas.openxmlformats.org/markup-compatibility/2006" xmlns:a14="http://schemas.microsoft.com/office/drawing/2010/main" val="000000" mc:Ignorable="">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FBE00CDB-25FA-460A-9454-C96E64E679E1}" type="datetimeFigureOut">
              <a:rPr lang="en-US" smtClean="0"/>
              <a:pPr/>
              <a:t>3/18/2010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0CE733-02D8-4C20-B108-1DC7650A423A}"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FBE00CDB-25FA-460A-9454-C96E64E679E1}" type="datetimeFigureOut">
              <a:rPr lang="en-US" smtClean="0"/>
              <a:pPr/>
              <a:t>3/18/2010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0CE733-02D8-4C20-B108-1DC7650A423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FBE00CDB-25FA-460A-9454-C96E64E679E1}" type="datetimeFigureOut">
              <a:rPr lang="en-US" smtClean="0"/>
              <a:pPr/>
              <a:t>3/18/2010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C0CE733-02D8-4C20-B108-1DC7650A423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FBE00CDB-25FA-460A-9454-C96E64E679E1}" type="datetimeFigureOut">
              <a:rPr lang="en-US" smtClean="0"/>
              <a:pPr/>
              <a:t>3/18/2010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C0CE733-02D8-4C20-B108-1DC7650A423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E00CDB-25FA-460A-9454-C96E64E679E1}" type="datetimeFigureOut">
              <a:rPr lang="en-US" smtClean="0"/>
              <a:pPr/>
              <a:t>3/18/2010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C0CE733-02D8-4C20-B108-1DC7650A423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FBE00CDB-25FA-460A-9454-C96E64E679E1}" type="datetimeFigureOut">
              <a:rPr lang="en-US" smtClean="0"/>
              <a:pPr/>
              <a:t>3/18/2010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0CE733-02D8-4C20-B108-1DC7650A423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xmlns:mc="http://schemas.openxmlformats.org/markup-compatibility/2006" xmlns:a14="http://schemas.microsoft.com/office/drawing/2010/main" val="FFFFFF" mc:Ignorable=""/>
          </a:solidFill>
          <a:ln w="3175" cap="rnd" cmpd="sng" algn="ctr">
            <a:solidFill>
              <a:srgbClr xmlns:mc="http://schemas.openxmlformats.org/markup-compatibility/2006" xmlns:a14="http://schemas.microsoft.com/office/drawing/2010/main" val="C0C0C0" mc:Ignorable=""/>
            </a:solidFill>
            <a:prstDash val="solid"/>
          </a:ln>
          <a:effectLst>
            <a:outerShdw blurRad="63500" dist="38500" dir="7500000" sx="98500" sy="100080" kx="100000" algn="tl" rotWithShape="0">
              <a:srgbClr xmlns:mc="http://schemas.openxmlformats.org/markup-compatibility/2006" xmlns:a14="http://schemas.microsoft.com/office/drawing/2010/main" val="000000" mc:Ignorable="">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xmlns:mc="http://schemas.openxmlformats.org/markup-compatibility/2006" xmlns:a14="http://schemas.microsoft.com/office/drawing/2010/main" val="FFFFFF" mc:Ignorable=""/>
          </a:solidFill>
          <a:ln w="12700" cap="flat" cmpd="sng" algn="ctr">
            <a:solidFill>
              <a:srgbClr xmlns:mc="http://schemas.openxmlformats.org/markup-compatibility/2006" xmlns:a14="http://schemas.microsoft.com/office/drawing/2010/main" val="FFFFFF" mc:Ignorable=""/>
            </a:solidFill>
            <a:prstDash val="solid"/>
            <a:bevel/>
          </a:ln>
          <a:effectLst>
            <a:outerShdw blurRad="19685" dist="6350" dir="12900000" algn="tl" rotWithShape="0">
              <a:srgbClr xmlns:mc="http://schemas.openxmlformats.org/markup-compatibility/2006" xmlns:a14="http://schemas.microsoft.com/office/drawing/2010/main" val="000000" mc:Ignorable="">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FBE00CDB-25FA-460A-9454-C96E64E679E1}" type="datetimeFigureOut">
              <a:rPr lang="en-US" smtClean="0"/>
              <a:pPr/>
              <a:t>3/18/2010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C0CE733-02D8-4C20-B108-1DC7650A423A}"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xmlns:mc="http://schemas.openxmlformats.org/markup-compatibility/2006" xmlns:a14="http://schemas.microsoft.com/office/drawing/2010/main" val="C0C0C0" mc:Ignorable=""/>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FBE00CDB-25FA-460A-9454-C96E64E679E1}" type="datetimeFigureOut">
              <a:rPr lang="en-US" smtClean="0"/>
              <a:pPr/>
              <a:t>3/18/2010</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C0CE733-02D8-4C20-B108-1DC7650A423A}"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Take Home Lab 7</a:t>
            </a:r>
            <a:endParaRPr lang="en-US" dirty="0"/>
          </a:p>
        </p:txBody>
      </p:sp>
      <p:sp>
        <p:nvSpPr>
          <p:cNvPr id="3" name="Subtitle 2"/>
          <p:cNvSpPr>
            <a:spLocks noGrp="1"/>
          </p:cNvSpPr>
          <p:nvPr>
            <p:ph type="subTitle" idx="1"/>
          </p:nvPr>
        </p:nvSpPr>
        <p:spPr/>
        <p:txBody>
          <a:bodyPr/>
          <a:lstStyle/>
          <a:p>
            <a:r>
              <a:rPr lang="en-US" dirty="0" smtClean="0"/>
              <a:t>Sorting using Swap</a:t>
            </a:r>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Prove by contradictory</a:t>
            </a:r>
            <a:endParaRPr lang="en-US" dirty="0"/>
          </a:p>
        </p:txBody>
      </p:sp>
      <p:sp>
        <p:nvSpPr>
          <p:cNvPr id="3" name="Content Placeholder 2"/>
          <p:cNvSpPr>
            <a:spLocks noGrp="1"/>
          </p:cNvSpPr>
          <p:nvPr>
            <p:ph idx="1"/>
          </p:nvPr>
        </p:nvSpPr>
        <p:spPr/>
        <p:txBody>
          <a:bodyPr>
            <a:normAutofit/>
          </a:bodyPr>
          <a:lstStyle/>
          <a:p>
            <a:r>
              <a:rPr lang="en-US" dirty="0" smtClean="0"/>
              <a:t>###The 2</a:t>
            </a:r>
            <a:r>
              <a:rPr lang="en-US" baseline="30000" dirty="0" smtClean="0"/>
              <a:t>nd</a:t>
            </a:r>
            <a:r>
              <a:rPr lang="en-US" dirty="0" smtClean="0"/>
              <a:t> point is the key###</a:t>
            </a:r>
          </a:p>
          <a:p>
            <a:pPr>
              <a:buNone/>
            </a:pPr>
            <a:r>
              <a:rPr lang="en-US" dirty="0" smtClean="0"/>
              <a:t>    To create  more “optimum pairs”. We must preprocess the array, which means we should do one swap to create the one “optimum pairs”.</a:t>
            </a:r>
          </a:p>
          <a:p>
            <a:pPr>
              <a:buNone/>
            </a:pPr>
            <a:r>
              <a:rPr lang="en-US" dirty="0" smtClean="0"/>
              <a:t>    Thus, each swap is essentially put one number to the correct position ---- same as our algorithm, which means the better algorithm is not “better”</a:t>
            </a:r>
          </a:p>
          <a:p>
            <a:r>
              <a:rPr lang="en-US" dirty="0" smtClean="0"/>
              <a:t>Proved! Our algorithm provides the min. number of swapping required. And the complexity is only O(n)!</a:t>
            </a:r>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a:t>
            </a:r>
            <a:endParaRPr lang="en-US" dirty="0"/>
          </a:p>
        </p:txBody>
      </p:sp>
      <p:sp>
        <p:nvSpPr>
          <p:cNvPr id="3" name="Content Placeholder 2"/>
          <p:cNvSpPr>
            <a:spLocks noGrp="1"/>
          </p:cNvSpPr>
          <p:nvPr>
            <p:ph idx="1"/>
          </p:nvPr>
        </p:nvSpPr>
        <p:spPr/>
        <p:txBody>
          <a:bodyPr/>
          <a:lstStyle/>
          <a:p>
            <a:r>
              <a:rPr lang="en-US" dirty="0" smtClean="0"/>
              <a:t>Given any permutation of numbers from 1 to n,</a:t>
            </a:r>
          </a:p>
          <a:p>
            <a:r>
              <a:rPr lang="en-US" dirty="0" smtClean="0"/>
              <a:t>we can sort the permutation into increasing order </a:t>
            </a:r>
          </a:p>
          <a:p>
            <a:r>
              <a:rPr lang="en-US" dirty="0" smtClean="0"/>
              <a:t>1, 2, 3, ... n by </a:t>
            </a:r>
            <a:r>
              <a:rPr lang="en-US" dirty="0" err="1" smtClean="0"/>
              <a:t>swaping</a:t>
            </a:r>
            <a:r>
              <a:rPr lang="en-US" dirty="0" smtClean="0"/>
              <a:t> pairs of numbers. </a:t>
            </a:r>
          </a:p>
        </p:txBody>
      </p: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Question(cont.)</a:t>
            </a:r>
            <a:endParaRPr lang="en-US" dirty="0"/>
          </a:p>
        </p:txBody>
      </p:sp>
      <p:sp>
        <p:nvSpPr>
          <p:cNvPr id="3" name="Content Placeholder 2"/>
          <p:cNvSpPr>
            <a:spLocks noGrp="1"/>
          </p:cNvSpPr>
          <p:nvPr>
            <p:ph idx="1"/>
          </p:nvPr>
        </p:nvSpPr>
        <p:spPr/>
        <p:txBody>
          <a:bodyPr>
            <a:noAutofit/>
          </a:bodyPr>
          <a:lstStyle/>
          <a:p>
            <a:r>
              <a:rPr lang="en-US" sz="2400" dirty="0" smtClean="0"/>
              <a:t>INPUT FORMAT</a:t>
            </a:r>
          </a:p>
          <a:p>
            <a:endParaRPr lang="en-US" sz="2400" dirty="0" smtClean="0"/>
          </a:p>
          <a:p>
            <a:r>
              <a:rPr lang="en-US" sz="2400" dirty="0" smtClean="0"/>
              <a:t>The first line contains the integer n (1 &lt;= n &lt;= 10000), </a:t>
            </a:r>
          </a:p>
          <a:p>
            <a:r>
              <a:rPr lang="en-US" sz="2400" dirty="0" smtClean="0"/>
              <a:t>and the second line gives the initial permutation.</a:t>
            </a:r>
          </a:p>
          <a:p>
            <a:endParaRPr lang="en-US" sz="2400" dirty="0" smtClean="0"/>
          </a:p>
          <a:p>
            <a:r>
              <a:rPr lang="en-US" sz="2400" dirty="0" smtClean="0"/>
              <a:t>OUTPUT FORMAT</a:t>
            </a:r>
          </a:p>
          <a:p>
            <a:endParaRPr lang="en-US" sz="2400" dirty="0" smtClean="0"/>
          </a:p>
          <a:p>
            <a:r>
              <a:rPr lang="en-US" sz="2400" dirty="0" smtClean="0"/>
              <a:t>Only one integer, which is the minimal number of swaps </a:t>
            </a:r>
          </a:p>
          <a:p>
            <a:r>
              <a:rPr lang="en-US" sz="2400" dirty="0" smtClean="0"/>
              <a:t>needed to make the input permutation sorted in increasing </a:t>
            </a:r>
          </a:p>
          <a:p>
            <a:r>
              <a:rPr lang="en-US" sz="2400" dirty="0" smtClean="0"/>
              <a:t>order. </a:t>
            </a:r>
          </a:p>
        </p:txBody>
      </p:sp>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Question(Cont.)</a:t>
            </a:r>
            <a:endParaRPr lang="en-US" dirty="0"/>
          </a:p>
        </p:txBody>
      </p:sp>
      <p:sp>
        <p:nvSpPr>
          <p:cNvPr id="3" name="Content Placeholder 2"/>
          <p:cNvSpPr>
            <a:spLocks noGrp="1"/>
          </p:cNvSpPr>
          <p:nvPr>
            <p:ph idx="1"/>
          </p:nvPr>
        </p:nvSpPr>
        <p:spPr/>
        <p:txBody>
          <a:bodyPr/>
          <a:lstStyle/>
          <a:p>
            <a:r>
              <a:rPr lang="en-US" dirty="0" smtClean="0"/>
              <a:t>Task: Given the permutation of numbers from 1 to n, count the number of swaps needed to sort the permutation.</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r>
              <a:rPr lang="en-US" dirty="0" smtClean="0"/>
              <a:t>For example, if the initial permutation is 2, 3, 5, 4, 1,we can sort them in the following way: </a:t>
            </a:r>
          </a:p>
          <a:p>
            <a:r>
              <a:rPr lang="en-US" dirty="0" smtClean="0"/>
              <a:t>           2 3 5 4 1   // initial permutation </a:t>
            </a:r>
          </a:p>
          <a:p>
            <a:r>
              <a:rPr lang="en-US" dirty="0" smtClean="0"/>
              <a:t>           1 3 5 4 2   // after swap 2 and 1</a:t>
            </a:r>
          </a:p>
          <a:p>
            <a:r>
              <a:rPr lang="en-US" dirty="0" smtClean="0"/>
              <a:t>           1 3 2 4 5   // after swap 5 and 2</a:t>
            </a:r>
          </a:p>
          <a:p>
            <a:r>
              <a:rPr lang="en-US" dirty="0" smtClean="0"/>
              <a:t>           1 2 3 4 5   // after swap 3 and 2</a:t>
            </a:r>
          </a:p>
          <a:p>
            <a:r>
              <a:rPr lang="en-US" dirty="0" smtClean="0"/>
              <a:t>Three swaps are needed. (You’re not required to do the swap in this particular order.)</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a:t>
            </a:r>
            <a:endParaRPr lang="en-US" dirty="0"/>
          </a:p>
        </p:txBody>
      </p:sp>
      <p:sp>
        <p:nvSpPr>
          <p:cNvPr id="3" name="Content Placeholder 2"/>
          <p:cNvSpPr>
            <a:spLocks noGrp="1"/>
          </p:cNvSpPr>
          <p:nvPr>
            <p:ph idx="1"/>
          </p:nvPr>
        </p:nvSpPr>
        <p:spPr/>
        <p:txBody>
          <a:bodyPr/>
          <a:lstStyle/>
          <a:p>
            <a:r>
              <a:rPr lang="en-US" dirty="0" smtClean="0"/>
              <a:t>Observation: </a:t>
            </a:r>
          </a:p>
          <a:p>
            <a:pPr>
              <a:buNone/>
            </a:pPr>
            <a:r>
              <a:rPr lang="en-US" dirty="0" smtClean="0"/>
              <a:t>    1. We only need to do the swapping for the numbers which are not in its own position.</a:t>
            </a:r>
          </a:p>
          <a:p>
            <a:pPr>
              <a:buNone/>
            </a:pPr>
            <a:r>
              <a:rPr lang="en-US" dirty="0" smtClean="0"/>
              <a:t>    2. Each swap should at least put one number to the correct position, the best scenario will be two numbers were occupying each others’ position and after the swap, the all go to the correct position.</a:t>
            </a:r>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a:t>
            </a:r>
            <a:endParaRPr lang="en-US" dirty="0"/>
          </a:p>
        </p:txBody>
      </p:sp>
      <p:sp>
        <p:nvSpPr>
          <p:cNvPr id="3" name="Content Placeholder 2"/>
          <p:cNvSpPr>
            <a:spLocks noGrp="1"/>
          </p:cNvSpPr>
          <p:nvPr>
            <p:ph idx="1"/>
          </p:nvPr>
        </p:nvSpPr>
        <p:spPr/>
        <p:txBody>
          <a:bodyPr/>
          <a:lstStyle/>
          <a:p>
            <a:r>
              <a:rPr lang="en-US" dirty="0" smtClean="0"/>
              <a:t>To sort the permutation, we just need to read in the sequence, put them in an array of size n. Starting from the 0</a:t>
            </a:r>
            <a:r>
              <a:rPr lang="en-US" baseline="30000" dirty="0" smtClean="0"/>
              <a:t>th</a:t>
            </a:r>
            <a:r>
              <a:rPr lang="en-US" dirty="0" smtClean="0"/>
              <a:t> position, do the swap array[0] with array[array[0]-1], until array[0] = 1, then we process to array[1].</a:t>
            </a:r>
          </a:p>
          <a:p>
            <a:r>
              <a:rPr lang="en-US" dirty="0" smtClean="0"/>
              <a:t>To be more general, while at the </a:t>
            </a:r>
            <a:r>
              <a:rPr lang="en-US" dirty="0" err="1" smtClean="0"/>
              <a:t>ith</a:t>
            </a:r>
            <a:r>
              <a:rPr lang="en-US" dirty="0" smtClean="0"/>
              <a:t> position, swap array[</a:t>
            </a:r>
            <a:r>
              <a:rPr lang="en-US" dirty="0" err="1" smtClean="0"/>
              <a:t>i</a:t>
            </a:r>
            <a:r>
              <a:rPr lang="en-US" dirty="0" smtClean="0"/>
              <a:t>] with array[array[</a:t>
            </a:r>
            <a:r>
              <a:rPr lang="en-US" dirty="0" err="1" smtClean="0"/>
              <a:t>i</a:t>
            </a:r>
            <a:r>
              <a:rPr lang="en-US" dirty="0" smtClean="0"/>
              <a:t>]-1], until array[</a:t>
            </a:r>
            <a:r>
              <a:rPr lang="en-US" dirty="0" err="1" smtClean="0"/>
              <a:t>i</a:t>
            </a:r>
            <a:r>
              <a:rPr lang="en-US" dirty="0" smtClean="0"/>
              <a:t>] = i+1;</a:t>
            </a:r>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Example</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5 3 1 4 2</a:t>
            </a:r>
          </a:p>
          <a:p>
            <a:pPr>
              <a:buNone/>
            </a:pPr>
            <a:r>
              <a:rPr lang="en-US" dirty="0" smtClean="0"/>
              <a:t>    swap array[0] with array[5-1]</a:t>
            </a:r>
          </a:p>
          <a:p>
            <a:pPr>
              <a:buNone/>
            </a:pPr>
            <a:r>
              <a:rPr lang="en-US" dirty="0" smtClean="0">
                <a:sym typeface="Wingdings" pitchFamily="2" charset="2"/>
              </a:rPr>
              <a:t>2 3 1 4 5</a:t>
            </a:r>
          </a:p>
          <a:p>
            <a:pPr>
              <a:buNone/>
            </a:pPr>
            <a:r>
              <a:rPr lang="en-US" dirty="0" smtClean="0">
                <a:sym typeface="Wingdings" pitchFamily="2" charset="2"/>
              </a:rPr>
              <a:t>    swap array[0] with array[2-1]</a:t>
            </a:r>
          </a:p>
          <a:p>
            <a:pPr>
              <a:buNone/>
            </a:pPr>
            <a:r>
              <a:rPr lang="en-US" dirty="0" smtClean="0">
                <a:sym typeface="Wingdings" pitchFamily="2" charset="2"/>
              </a:rPr>
              <a:t>3 2 1 4 5</a:t>
            </a:r>
          </a:p>
          <a:p>
            <a:pPr>
              <a:buNone/>
            </a:pPr>
            <a:r>
              <a:rPr lang="en-US" dirty="0" smtClean="0">
                <a:sym typeface="Wingdings" pitchFamily="2" charset="2"/>
              </a:rPr>
              <a:t>    swap array[0] with </a:t>
            </a:r>
            <a:r>
              <a:rPr lang="en-US" dirty="0" smtClean="0">
                <a:sym typeface="Wingdings" pitchFamily="2" charset="2"/>
              </a:rPr>
              <a:t>array[3-1]</a:t>
            </a:r>
            <a:endParaRPr lang="en-US" dirty="0" smtClean="0">
              <a:sym typeface="Wingdings" pitchFamily="2" charset="2"/>
            </a:endParaRPr>
          </a:p>
          <a:p>
            <a:pPr>
              <a:buNone/>
            </a:pPr>
            <a:r>
              <a:rPr lang="en-US" dirty="0" smtClean="0">
                <a:sym typeface="Wingdings" pitchFamily="2" charset="2"/>
              </a:rPr>
              <a:t>1 2 3 4 5</a:t>
            </a:r>
          </a:p>
          <a:p>
            <a:pPr>
              <a:buNone/>
            </a:pPr>
            <a:r>
              <a:rPr lang="en-US" dirty="0" smtClean="0">
                <a:sym typeface="Wingdings" pitchFamily="2" charset="2"/>
              </a:rPr>
              <a:t>   now we check array[1], we found it is in order</a:t>
            </a:r>
          </a:p>
          <a:p>
            <a:pPr>
              <a:buNone/>
            </a:pPr>
            <a:r>
              <a:rPr lang="en-US" dirty="0" smtClean="0">
                <a:sym typeface="Wingdings" pitchFamily="2" charset="2"/>
              </a:rPr>
              <a:t>    so we check array[2]..array[</a:t>
            </a:r>
            <a:r>
              <a:rPr lang="en-US" dirty="0" err="1" smtClean="0">
                <a:sym typeface="Wingdings" pitchFamily="2" charset="2"/>
              </a:rPr>
              <a:t>i</a:t>
            </a:r>
            <a:r>
              <a:rPr lang="en-US" dirty="0" smtClean="0">
                <a:sym typeface="Wingdings" pitchFamily="2" charset="2"/>
              </a:rPr>
              <a:t>]..array[4], once all the elements of the array are in the “correct position”, the permutation is sorted. And the number of swaps needed therefore can be counted.</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Why the algorithm provides the min. No. of Swap required?</a:t>
            </a:r>
            <a:endParaRPr lang="en-US" dirty="0"/>
          </a:p>
        </p:txBody>
      </p:sp>
      <p:sp>
        <p:nvSpPr>
          <p:cNvPr id="3" name="Content Placeholder 2"/>
          <p:cNvSpPr>
            <a:spLocks noGrp="1"/>
          </p:cNvSpPr>
          <p:nvPr>
            <p:ph idx="1"/>
          </p:nvPr>
        </p:nvSpPr>
        <p:spPr/>
        <p:txBody>
          <a:bodyPr/>
          <a:lstStyle/>
          <a:p>
            <a:r>
              <a:rPr lang="en-US" dirty="0" smtClean="0"/>
              <a:t>Prove by contradictory. What if there’s another better solution?</a:t>
            </a:r>
          </a:p>
          <a:p>
            <a:pPr>
              <a:buNone/>
            </a:pPr>
            <a:r>
              <a:rPr lang="en-US" dirty="0" smtClean="0"/>
              <a:t>    1. the swapping strategy must be different.</a:t>
            </a:r>
          </a:p>
          <a:p>
            <a:pPr>
              <a:buNone/>
            </a:pPr>
            <a:r>
              <a:rPr lang="en-US" dirty="0" smtClean="0"/>
              <a:t>    2. the “better” algorithm provides more optimum swapping pairs. Swapping pairs refer to the pair of numbers occupying each other’s position.</a:t>
            </a:r>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xmlns:mc="http://schemas.openxmlformats.org/markup-compatibility/2006" xmlns:a14="http://schemas.microsoft.com/office/drawing/2010/main" val="04617B" mc:Ignorable=""/>
      </a:dk2>
      <a:lt2>
        <a:srgbClr xmlns:mc="http://schemas.openxmlformats.org/markup-compatibility/2006" xmlns:a14="http://schemas.microsoft.com/office/drawing/2010/main" val="DBF5F9" mc:Ignorable=""/>
      </a:lt2>
      <a:accent1>
        <a:srgbClr xmlns:mc="http://schemas.openxmlformats.org/markup-compatibility/2006" xmlns:a14="http://schemas.microsoft.com/office/drawing/2010/main" val="0F6FC6" mc:Ignorable=""/>
      </a:accent1>
      <a:accent2>
        <a:srgbClr xmlns:mc="http://schemas.openxmlformats.org/markup-compatibility/2006" xmlns:a14="http://schemas.microsoft.com/office/drawing/2010/main" val="009DD9" mc:Ignorable=""/>
      </a:accent2>
      <a:accent3>
        <a:srgbClr xmlns:mc="http://schemas.openxmlformats.org/markup-compatibility/2006" xmlns:a14="http://schemas.microsoft.com/office/drawing/2010/main" val="0BD0D9" mc:Ignorable=""/>
      </a:accent3>
      <a:accent4>
        <a:srgbClr xmlns:mc="http://schemas.openxmlformats.org/markup-compatibility/2006" xmlns:a14="http://schemas.microsoft.com/office/drawing/2010/main" val="10CF9B" mc:Ignorable=""/>
      </a:accent4>
      <a:accent5>
        <a:srgbClr xmlns:mc="http://schemas.openxmlformats.org/markup-compatibility/2006" xmlns:a14="http://schemas.microsoft.com/office/drawing/2010/main" val="7CCA62" mc:Ignorable=""/>
      </a:accent5>
      <a:accent6>
        <a:srgbClr xmlns:mc="http://schemas.openxmlformats.org/markup-compatibility/2006" xmlns:a14="http://schemas.microsoft.com/office/drawing/2010/main" val="A5C249" mc:Ignorable=""/>
      </a:accent6>
      <a:hlink>
        <a:srgbClr xmlns:mc="http://schemas.openxmlformats.org/markup-compatibility/2006" xmlns:a14="http://schemas.microsoft.com/office/drawing/2010/main" val="E2D700" mc:Ignorable=""/>
      </a:hlink>
      <a:folHlink>
        <a:srgbClr xmlns:mc="http://schemas.openxmlformats.org/markup-compatibility/2006" xmlns:a14="http://schemas.microsoft.com/office/drawing/2010/main" val="85DFD0" mc:Ignorable=""/>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78</TotalTime>
  <Words>597</Words>
  <Application>Microsoft Office PowerPoint</Application>
  <PresentationFormat>On-screen Show (4:3)</PresentationFormat>
  <Paragraphs>52</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Flow</vt:lpstr>
      <vt:lpstr>Take Home Lab 7</vt:lpstr>
      <vt:lpstr>Question</vt:lpstr>
      <vt:lpstr>Question(cont.)</vt:lpstr>
      <vt:lpstr>Question(Cont.)</vt:lpstr>
      <vt:lpstr>Example</vt:lpstr>
      <vt:lpstr>Algorithm</vt:lpstr>
      <vt:lpstr>Algorithm</vt:lpstr>
      <vt:lpstr>An Example</vt:lpstr>
      <vt:lpstr>Why the algorithm provides the min. No. of Swap required?</vt:lpstr>
      <vt:lpstr>Prove by contradictory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Take Home Lab 7</dc:title>
  <dc:creator>AdminNUS</dc:creator>
  <cp:lastModifiedBy>Cao Hoang Dang</cp:lastModifiedBy>
  <cp:revision>10</cp:revision>
  <dcterms:created xsi:type="dcterms:W3CDTF">2010-03-14T09:03:50Z</dcterms:created>
  <dcterms:modified xsi:type="dcterms:W3CDTF">2010-03-18T03:17:18Z</dcterms:modified>
</cp:coreProperties>
</file>