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14" y="-72"/>
      </p:cViewPr>
      <p:guideLst>
        <p:guide orient="horz" pos="383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3783479"/>
            <a:ext cx="7764304" cy="2610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174" y="6901603"/>
            <a:ext cx="6394133" cy="3112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2494" y="487743"/>
            <a:ext cx="2055257" cy="1039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727" y="487743"/>
            <a:ext cx="6013529" cy="1039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60" y="7826329"/>
            <a:ext cx="7764304" cy="2418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560" y="5162113"/>
            <a:ext cx="7764304" cy="266422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727" y="2841843"/>
            <a:ext cx="4034393" cy="803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358" y="2841843"/>
            <a:ext cx="4034393" cy="803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27" y="2726247"/>
            <a:ext cx="4035979" cy="11361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727" y="3862417"/>
            <a:ext cx="4035979" cy="7017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190" y="2726247"/>
            <a:ext cx="4037565" cy="11361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190" y="3862417"/>
            <a:ext cx="4037565" cy="7017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7" y="484916"/>
            <a:ext cx="3005179" cy="20637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326" y="484923"/>
            <a:ext cx="5106425" cy="103946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727" y="2548632"/>
            <a:ext cx="3005179" cy="8330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421" y="8525510"/>
            <a:ext cx="5480685" cy="10064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0421" y="1088243"/>
            <a:ext cx="5480685" cy="73075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0421" y="9531995"/>
            <a:ext cx="5480685" cy="1429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24" y="2841843"/>
            <a:ext cx="8221028" cy="803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724" y="11288413"/>
            <a:ext cx="2131378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078E-CA33-48F0-9395-2B202EC9A48F}" type="datetimeFigureOut">
              <a:rPr lang="en-CA" smtClean="0"/>
              <a:t>10/05/11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0946" y="11288413"/>
            <a:ext cx="2892584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6374" y="11288413"/>
            <a:ext cx="2131378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DFC9-614C-4A3B-8991-C9578D6F41A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767037" y="977082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Initializing</a:t>
            </a:r>
            <a:endParaRPr lang="en-CA" sz="800" dirty="0"/>
          </a:p>
        </p:txBody>
      </p:sp>
      <p:sp>
        <p:nvSpPr>
          <p:cNvPr id="5" name="Oval 4"/>
          <p:cNvSpPr/>
          <p:nvPr/>
        </p:nvSpPr>
        <p:spPr>
          <a:xfrm>
            <a:off x="2767037" y="473026"/>
            <a:ext cx="2232248" cy="360040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Plug system into the wall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2767037" y="1337122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b="1" dirty="0" smtClean="0"/>
              <a:t>Mass Spectrometer is Off</a:t>
            </a:r>
            <a:endParaRPr lang="en-CA" sz="800" b="1" dirty="0"/>
          </a:p>
        </p:txBody>
      </p:sp>
      <p:sp>
        <p:nvSpPr>
          <p:cNvPr id="11" name="Oval 10"/>
          <p:cNvSpPr/>
          <p:nvPr/>
        </p:nvSpPr>
        <p:spPr>
          <a:xfrm>
            <a:off x="2767037" y="1697162"/>
            <a:ext cx="2232248" cy="360040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Turn power on (from the software or the button)</a:t>
            </a:r>
          </a:p>
        </p:txBody>
      </p:sp>
      <p:sp>
        <p:nvSpPr>
          <p:cNvPr id="12" name="Flowchart: Preparation 11"/>
          <p:cNvSpPr/>
          <p:nvPr/>
        </p:nvSpPr>
        <p:spPr>
          <a:xfrm>
            <a:off x="462781" y="977082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Analyzer Off</a:t>
            </a:r>
          </a:p>
          <a:p>
            <a:r>
              <a:rPr lang="en-CA" sz="800" dirty="0" smtClean="0">
                <a:solidFill>
                  <a:srgbClr val="0070C0"/>
                </a:solidFill>
              </a:rPr>
              <a:t>Press Start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2767037" y="2201218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Starting Up</a:t>
            </a:r>
            <a:endParaRPr lang="en-CA" sz="800" dirty="0"/>
          </a:p>
        </p:txBody>
      </p:sp>
      <p:sp>
        <p:nvSpPr>
          <p:cNvPr id="14" name="Oval 13"/>
          <p:cNvSpPr/>
          <p:nvPr/>
        </p:nvSpPr>
        <p:spPr>
          <a:xfrm>
            <a:off x="2767037" y="2561258"/>
            <a:ext cx="2232248" cy="36004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Set all DAC channels to 0, except for curtain gas</a:t>
            </a:r>
          </a:p>
        </p:txBody>
      </p:sp>
      <p:sp>
        <p:nvSpPr>
          <p:cNvPr id="15" name="Flowchart: Preparation 14"/>
          <p:cNvSpPr/>
          <p:nvPr/>
        </p:nvSpPr>
        <p:spPr>
          <a:xfrm>
            <a:off x="462781" y="2201218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Starting Analyzer</a:t>
            </a:r>
          </a:p>
          <a:p>
            <a:endParaRPr lang="en-CA" sz="800" dirty="0" smtClean="0">
              <a:solidFill>
                <a:srgbClr val="0070C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67037" y="3065314"/>
            <a:ext cx="2232248" cy="36004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Load oscillators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2767037" y="3569370"/>
            <a:ext cx="2232248" cy="360040"/>
          </a:xfrm>
          <a:prstGeom prst="flowChartDecision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Check card cage door</a:t>
            </a:r>
          </a:p>
          <a:p>
            <a:pPr algn="ctr"/>
            <a:r>
              <a:rPr lang="en-CA" sz="800" dirty="0" smtClean="0"/>
              <a:t>(A120 &gt; 0)</a:t>
            </a:r>
          </a:p>
        </p:txBody>
      </p:sp>
      <p:sp>
        <p:nvSpPr>
          <p:cNvPr id="18" name="Flowchart: Preparation 17"/>
          <p:cNvSpPr/>
          <p:nvPr/>
        </p:nvSpPr>
        <p:spPr>
          <a:xfrm>
            <a:off x="462781" y="3641378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Starting </a:t>
            </a:r>
            <a:r>
              <a:rPr lang="en-CA" sz="800" dirty="0">
                <a:solidFill>
                  <a:srgbClr val="0070C0"/>
                </a:solidFill>
              </a:rPr>
              <a:t>Analyzer</a:t>
            </a:r>
            <a:endParaRPr lang="en-CA" sz="800" dirty="0" smtClean="0">
              <a:solidFill>
                <a:srgbClr val="0070C0"/>
              </a:solidFill>
            </a:endParaRPr>
          </a:p>
          <a:p>
            <a:r>
              <a:rPr lang="en-CA" sz="800" dirty="0" smtClean="0">
                <a:solidFill>
                  <a:srgbClr val="0070C0"/>
                </a:solidFill>
              </a:rPr>
              <a:t>Card Cage Door Open</a:t>
            </a:r>
          </a:p>
        </p:txBody>
      </p:sp>
      <p:sp>
        <p:nvSpPr>
          <p:cNvPr id="22" name="Flowchart: Decision 21"/>
          <p:cNvSpPr/>
          <p:nvPr/>
        </p:nvSpPr>
        <p:spPr>
          <a:xfrm>
            <a:off x="2767037" y="4073426"/>
            <a:ext cx="2232248" cy="360040"/>
          </a:xfrm>
          <a:prstGeom prst="flowChartDecision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Check curtain gas</a:t>
            </a:r>
          </a:p>
          <a:p>
            <a:pPr algn="ctr"/>
            <a:r>
              <a:rPr lang="en-CA" sz="800" dirty="0" smtClean="0"/>
              <a:t>(A64 &gt; 0.35V)</a:t>
            </a:r>
          </a:p>
        </p:txBody>
      </p:sp>
      <p:sp>
        <p:nvSpPr>
          <p:cNvPr id="23" name="Flowchart: Preparation 22"/>
          <p:cNvSpPr/>
          <p:nvPr/>
        </p:nvSpPr>
        <p:spPr>
          <a:xfrm>
            <a:off x="462781" y="4145434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Starting </a:t>
            </a:r>
            <a:r>
              <a:rPr lang="en-CA" sz="800" dirty="0">
                <a:solidFill>
                  <a:srgbClr val="0070C0"/>
                </a:solidFill>
              </a:rPr>
              <a:t>Analyzer</a:t>
            </a:r>
            <a:endParaRPr lang="en-CA" sz="800" dirty="0" smtClean="0">
              <a:solidFill>
                <a:srgbClr val="0070C0"/>
              </a:solidFill>
            </a:endParaRPr>
          </a:p>
          <a:p>
            <a:r>
              <a:rPr lang="en-CA" sz="800" dirty="0" smtClean="0">
                <a:solidFill>
                  <a:srgbClr val="0070C0"/>
                </a:solidFill>
              </a:rPr>
              <a:t>Check Drying Gas</a:t>
            </a:r>
          </a:p>
        </p:txBody>
      </p:sp>
      <p:sp>
        <p:nvSpPr>
          <p:cNvPr id="24" name="Flowchart: Decision 23"/>
          <p:cNvSpPr/>
          <p:nvPr/>
        </p:nvSpPr>
        <p:spPr>
          <a:xfrm>
            <a:off x="2767037" y="4577482"/>
            <a:ext cx="2232248" cy="360040"/>
          </a:xfrm>
          <a:prstGeom prst="flowChartDecision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Check Ion Source Interlock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87317" y="3569370"/>
            <a:ext cx="208823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800" dirty="0" smtClean="0"/>
              <a:t>Card cage door open.  Stay at this  stage until door is closed</a:t>
            </a:r>
            <a:endParaRPr lang="en-CA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5287317" y="4073426"/>
            <a:ext cx="208823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 curtain gas.  Stay at this  stage until curtain gas is enabled</a:t>
            </a:r>
            <a:endParaRPr lang="en-CA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5287317" y="4577482"/>
            <a:ext cx="208823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800" dirty="0" smtClean="0"/>
              <a:t>Continue to Turbo Pump Ready state but not setting HSID temperature.</a:t>
            </a:r>
            <a:endParaRPr lang="en-CA" sz="800" dirty="0"/>
          </a:p>
        </p:txBody>
      </p:sp>
      <p:sp>
        <p:nvSpPr>
          <p:cNvPr id="28" name="Oval 27"/>
          <p:cNvSpPr/>
          <p:nvPr/>
        </p:nvSpPr>
        <p:spPr>
          <a:xfrm>
            <a:off x="2767037" y="5081538"/>
            <a:ext cx="2232248" cy="36004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Turn on roughing pump and set HSID temp, wait up to 30 seconds</a:t>
            </a:r>
          </a:p>
        </p:txBody>
      </p:sp>
      <p:sp>
        <p:nvSpPr>
          <p:cNvPr id="29" name="Flowchart: Decision 28"/>
          <p:cNvSpPr/>
          <p:nvPr/>
        </p:nvSpPr>
        <p:spPr>
          <a:xfrm>
            <a:off x="2767037" y="5585594"/>
            <a:ext cx="2232248" cy="360040"/>
          </a:xfrm>
          <a:prstGeom prst="flowChartDecision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Check </a:t>
            </a:r>
            <a:r>
              <a:rPr lang="en-CA" sz="800" dirty="0" err="1" smtClean="0"/>
              <a:t>foreline</a:t>
            </a:r>
            <a:r>
              <a:rPr lang="en-CA" sz="800" dirty="0" smtClean="0"/>
              <a:t> Pressure (A74 &lt; 0.35V)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87317" y="5585594"/>
            <a:ext cx="208823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800" dirty="0" err="1" smtClean="0"/>
              <a:t>Foreline</a:t>
            </a:r>
            <a:r>
              <a:rPr lang="en-CA" sz="800" dirty="0" smtClean="0"/>
              <a:t> pressure failure,  go to Mass Spectrometer is Off state on the 3</a:t>
            </a:r>
            <a:r>
              <a:rPr lang="en-CA" sz="800" baseline="30000" dirty="0" smtClean="0"/>
              <a:t>rd</a:t>
            </a:r>
            <a:r>
              <a:rPr lang="en-CA" sz="800" dirty="0" smtClean="0"/>
              <a:t> failure .</a:t>
            </a:r>
            <a:endParaRPr lang="en-CA" sz="800" dirty="0"/>
          </a:p>
        </p:txBody>
      </p:sp>
      <p:sp>
        <p:nvSpPr>
          <p:cNvPr id="31" name="Flowchart: Preparation 30"/>
          <p:cNvSpPr/>
          <p:nvPr/>
        </p:nvSpPr>
        <p:spPr>
          <a:xfrm>
            <a:off x="462781" y="5657602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Starting </a:t>
            </a:r>
            <a:r>
              <a:rPr lang="en-CA" sz="800" dirty="0">
                <a:solidFill>
                  <a:srgbClr val="0070C0"/>
                </a:solidFill>
              </a:rPr>
              <a:t>Analyzer</a:t>
            </a:r>
            <a:endParaRPr lang="en-CA" sz="800" dirty="0" smtClean="0">
              <a:solidFill>
                <a:srgbClr val="0070C0"/>
              </a:solidFill>
            </a:endParaRPr>
          </a:p>
          <a:p>
            <a:r>
              <a:rPr lang="en-CA" sz="800" dirty="0" err="1" smtClean="0">
                <a:solidFill>
                  <a:srgbClr val="0070C0"/>
                </a:solidFill>
              </a:rPr>
              <a:t>Foreline</a:t>
            </a:r>
            <a:r>
              <a:rPr lang="en-CA" sz="800" dirty="0" smtClean="0">
                <a:solidFill>
                  <a:srgbClr val="0070C0"/>
                </a:solidFill>
              </a:rPr>
              <a:t> Press. High</a:t>
            </a:r>
          </a:p>
        </p:txBody>
      </p:sp>
      <p:sp>
        <p:nvSpPr>
          <p:cNvPr id="32" name="Flowchart: Alternate Process 31"/>
          <p:cNvSpPr/>
          <p:nvPr/>
        </p:nvSpPr>
        <p:spPr>
          <a:xfrm>
            <a:off x="2767037" y="6089650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b="1" dirty="0" smtClean="0"/>
              <a:t>Roughing Pump Ready</a:t>
            </a:r>
            <a:endParaRPr lang="en-CA" sz="800" b="1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6511453" y="5153546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Turning Power Off</a:t>
            </a:r>
            <a:endParaRPr lang="en-CA" sz="800" dirty="0"/>
          </a:p>
        </p:txBody>
      </p:sp>
      <p:sp>
        <p:nvSpPr>
          <p:cNvPr id="34" name="Flowchart: Preparation 33"/>
          <p:cNvSpPr/>
          <p:nvPr/>
        </p:nvSpPr>
        <p:spPr>
          <a:xfrm>
            <a:off x="462781" y="5153546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Starting </a:t>
            </a:r>
            <a:r>
              <a:rPr lang="en-CA" sz="800" dirty="0">
                <a:solidFill>
                  <a:srgbClr val="0070C0"/>
                </a:solidFill>
              </a:rPr>
              <a:t>Analyzer</a:t>
            </a:r>
            <a:endParaRPr lang="en-CA" sz="800" dirty="0" smtClean="0">
              <a:solidFill>
                <a:srgbClr val="0070C0"/>
              </a:solidFill>
            </a:endParaRPr>
          </a:p>
          <a:p>
            <a:r>
              <a:rPr lang="en-CA" sz="800" dirty="0" err="1" smtClean="0">
                <a:solidFill>
                  <a:srgbClr val="0070C0"/>
                </a:solidFill>
              </a:rPr>
              <a:t>Startup</a:t>
            </a:r>
            <a:r>
              <a:rPr lang="en-CA" sz="800" dirty="0" smtClean="0">
                <a:solidFill>
                  <a:srgbClr val="0070C0"/>
                </a:solidFill>
              </a:rPr>
              <a:t> Cancelled</a:t>
            </a:r>
          </a:p>
        </p:txBody>
      </p:sp>
      <p:sp>
        <p:nvSpPr>
          <p:cNvPr id="35" name="Flowchart: Alternate Process 34"/>
          <p:cNvSpPr/>
          <p:nvPr/>
        </p:nvSpPr>
        <p:spPr>
          <a:xfrm>
            <a:off x="2767037" y="8321898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b="1" dirty="0" err="1" smtClean="0"/>
              <a:t>Turbopump</a:t>
            </a:r>
            <a:r>
              <a:rPr lang="en-CA" sz="800" b="1" dirty="0" smtClean="0"/>
              <a:t> Ready</a:t>
            </a:r>
            <a:endParaRPr lang="en-CA" sz="800" b="1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2767037" y="6449690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Turbo </a:t>
            </a:r>
            <a:r>
              <a:rPr lang="en-CA" sz="800" dirty="0" err="1" smtClean="0"/>
              <a:t>Startup</a:t>
            </a:r>
            <a:endParaRPr lang="en-CA" sz="800" dirty="0"/>
          </a:p>
        </p:txBody>
      </p:sp>
      <p:sp>
        <p:nvSpPr>
          <p:cNvPr id="37" name="Flowchart: Preparation 36"/>
          <p:cNvSpPr/>
          <p:nvPr/>
        </p:nvSpPr>
        <p:spPr>
          <a:xfrm>
            <a:off x="462781" y="6449690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Starting </a:t>
            </a:r>
            <a:r>
              <a:rPr lang="en-CA" sz="800" dirty="0">
                <a:solidFill>
                  <a:srgbClr val="0070C0"/>
                </a:solidFill>
              </a:rPr>
              <a:t>Analyzer</a:t>
            </a:r>
            <a:endParaRPr lang="en-CA" sz="800" dirty="0" smtClean="0">
              <a:solidFill>
                <a:srgbClr val="0070C0"/>
              </a:solidFill>
            </a:endParaRPr>
          </a:p>
          <a:p>
            <a:r>
              <a:rPr lang="en-CA" sz="800" dirty="0" smtClean="0">
                <a:solidFill>
                  <a:srgbClr val="0070C0"/>
                </a:solidFill>
              </a:rPr>
              <a:t>(Pumping 1 </a:t>
            </a:r>
            <a:r>
              <a:rPr lang="en-CA" sz="800" dirty="0" smtClean="0">
                <a:solidFill>
                  <a:srgbClr val="0070C0"/>
                </a:solidFill>
              </a:rPr>
              <a:t>progress bar)</a:t>
            </a:r>
          </a:p>
        </p:txBody>
      </p:sp>
      <p:sp>
        <p:nvSpPr>
          <p:cNvPr id="38" name="Oval 37"/>
          <p:cNvSpPr/>
          <p:nvPr/>
        </p:nvSpPr>
        <p:spPr>
          <a:xfrm>
            <a:off x="2767037" y="6809730"/>
            <a:ext cx="2232248" cy="36004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Turn on turbo pump, wait up to 20 minutes to reach 80% speed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2767037" y="7313786"/>
            <a:ext cx="2232248" cy="360040"/>
          </a:xfrm>
          <a:prstGeom prst="flowChartDecision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Check turbo speed </a:t>
            </a:r>
          </a:p>
          <a:p>
            <a:pPr algn="ctr"/>
            <a:r>
              <a:rPr lang="en-CA" sz="800" dirty="0" smtClean="0"/>
              <a:t>(RS &gt;690 Hz)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87317" y="7313786"/>
            <a:ext cx="208823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800" dirty="0" smtClean="0"/>
              <a:t>Turbo not up to speed, go to Roughing Pump Ready state.</a:t>
            </a:r>
            <a:endParaRPr lang="en-CA" sz="800" dirty="0"/>
          </a:p>
        </p:txBody>
      </p:sp>
      <p:sp>
        <p:nvSpPr>
          <p:cNvPr id="41" name="Flowchart: Preparation 40"/>
          <p:cNvSpPr/>
          <p:nvPr/>
        </p:nvSpPr>
        <p:spPr>
          <a:xfrm>
            <a:off x="462781" y="7385794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Starting </a:t>
            </a:r>
            <a:r>
              <a:rPr lang="en-CA" sz="800" dirty="0">
                <a:solidFill>
                  <a:srgbClr val="0070C0"/>
                </a:solidFill>
              </a:rPr>
              <a:t>Analyzer</a:t>
            </a:r>
            <a:endParaRPr lang="en-CA" sz="800" dirty="0" smtClean="0">
              <a:solidFill>
                <a:srgbClr val="0070C0"/>
              </a:solidFill>
            </a:endParaRPr>
          </a:p>
          <a:p>
            <a:r>
              <a:rPr lang="en-CA" sz="800" dirty="0" smtClean="0">
                <a:solidFill>
                  <a:srgbClr val="0070C0"/>
                </a:solidFill>
              </a:rPr>
              <a:t>Vacuum Failure 002</a:t>
            </a:r>
          </a:p>
        </p:txBody>
      </p:sp>
      <p:sp>
        <p:nvSpPr>
          <p:cNvPr id="42" name="Flowchart: Decision 41"/>
          <p:cNvSpPr/>
          <p:nvPr/>
        </p:nvSpPr>
        <p:spPr>
          <a:xfrm>
            <a:off x="2767037" y="7817842"/>
            <a:ext cx="2232248" cy="360040"/>
          </a:xfrm>
          <a:prstGeom prst="flowChartDecision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Check vacuum gauge</a:t>
            </a:r>
          </a:p>
          <a:p>
            <a:pPr algn="ctr"/>
            <a:r>
              <a:rPr lang="en-CA" sz="800" dirty="0" smtClean="0"/>
              <a:t>(</a:t>
            </a:r>
            <a:r>
              <a:rPr lang="en-CA" sz="800" dirty="0"/>
              <a:t>9</a:t>
            </a:r>
            <a:r>
              <a:rPr lang="en-CA" sz="800" dirty="0" smtClean="0"/>
              <a:t>0 &lt; A119 &lt; 153)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87317" y="7817842"/>
            <a:ext cx="208823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800" dirty="0" smtClean="0"/>
              <a:t>Overpressure . System Shutdown, go to Roughing Pump Ready state.</a:t>
            </a:r>
            <a:endParaRPr lang="en-CA" sz="800" dirty="0"/>
          </a:p>
        </p:txBody>
      </p:sp>
      <p:sp>
        <p:nvSpPr>
          <p:cNvPr id="44" name="Flowchart: Preparation 43"/>
          <p:cNvSpPr/>
          <p:nvPr/>
        </p:nvSpPr>
        <p:spPr>
          <a:xfrm>
            <a:off x="462781" y="7889850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Starting </a:t>
            </a:r>
            <a:r>
              <a:rPr lang="en-CA" sz="800" dirty="0">
                <a:solidFill>
                  <a:srgbClr val="0070C0"/>
                </a:solidFill>
              </a:rPr>
              <a:t>Analyzer</a:t>
            </a:r>
            <a:endParaRPr lang="en-CA" sz="800" dirty="0" smtClean="0">
              <a:solidFill>
                <a:srgbClr val="0070C0"/>
              </a:solidFill>
            </a:endParaRPr>
          </a:p>
          <a:p>
            <a:r>
              <a:rPr lang="en-CA" sz="800" dirty="0" smtClean="0">
                <a:solidFill>
                  <a:srgbClr val="0070C0"/>
                </a:solidFill>
              </a:rPr>
              <a:t>Vacuum Failure 016</a:t>
            </a:r>
          </a:p>
        </p:txBody>
      </p:sp>
      <p:sp>
        <p:nvSpPr>
          <p:cNvPr id="45" name="Flowchart: Alternate Process 44"/>
          <p:cNvSpPr/>
          <p:nvPr/>
        </p:nvSpPr>
        <p:spPr>
          <a:xfrm>
            <a:off x="6511453" y="6881738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Turning Turbo Off</a:t>
            </a:r>
            <a:endParaRPr lang="en-CA" sz="800" dirty="0"/>
          </a:p>
        </p:txBody>
      </p:sp>
      <p:sp>
        <p:nvSpPr>
          <p:cNvPr id="46" name="Flowchart: Alternate Process 45"/>
          <p:cNvSpPr/>
          <p:nvPr/>
        </p:nvSpPr>
        <p:spPr>
          <a:xfrm>
            <a:off x="2767037" y="8681938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Checking Vacuum</a:t>
            </a:r>
            <a:endParaRPr lang="en-CA" sz="800" dirty="0"/>
          </a:p>
        </p:txBody>
      </p:sp>
      <p:sp>
        <p:nvSpPr>
          <p:cNvPr id="47" name="Flowchart: Preparation 46"/>
          <p:cNvSpPr/>
          <p:nvPr/>
        </p:nvSpPr>
        <p:spPr>
          <a:xfrm>
            <a:off x="462781" y="6881738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Starting </a:t>
            </a:r>
            <a:r>
              <a:rPr lang="en-CA" sz="800" dirty="0">
                <a:solidFill>
                  <a:srgbClr val="0070C0"/>
                </a:solidFill>
              </a:rPr>
              <a:t>Analyzer</a:t>
            </a:r>
            <a:endParaRPr lang="en-CA" sz="800" dirty="0" smtClean="0">
              <a:solidFill>
                <a:srgbClr val="0070C0"/>
              </a:solidFill>
            </a:endParaRPr>
          </a:p>
          <a:p>
            <a:r>
              <a:rPr lang="en-CA" sz="800" dirty="0" err="1" smtClean="0">
                <a:solidFill>
                  <a:srgbClr val="0070C0"/>
                </a:solidFill>
              </a:rPr>
              <a:t>Startup</a:t>
            </a:r>
            <a:r>
              <a:rPr lang="en-CA" sz="800" dirty="0" smtClean="0">
                <a:solidFill>
                  <a:srgbClr val="0070C0"/>
                </a:solidFill>
              </a:rPr>
              <a:t> Cancelled</a:t>
            </a:r>
          </a:p>
        </p:txBody>
      </p:sp>
      <p:sp>
        <p:nvSpPr>
          <p:cNvPr id="48" name="Flowchart: Preparation 47"/>
          <p:cNvSpPr/>
          <p:nvPr/>
        </p:nvSpPr>
        <p:spPr>
          <a:xfrm>
            <a:off x="462781" y="8681938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Starting </a:t>
            </a:r>
            <a:r>
              <a:rPr lang="en-CA" sz="800" dirty="0">
                <a:solidFill>
                  <a:srgbClr val="0070C0"/>
                </a:solidFill>
              </a:rPr>
              <a:t>Analyzer</a:t>
            </a:r>
            <a:endParaRPr lang="en-CA" sz="800" dirty="0" smtClean="0">
              <a:solidFill>
                <a:srgbClr val="0070C0"/>
              </a:solidFill>
            </a:endParaRPr>
          </a:p>
          <a:p>
            <a:r>
              <a:rPr lang="en-CA" sz="800" dirty="0" smtClean="0">
                <a:solidFill>
                  <a:srgbClr val="0070C0"/>
                </a:solidFill>
              </a:rPr>
              <a:t>(Pumping 2 progress </a:t>
            </a:r>
            <a:r>
              <a:rPr lang="en-CA" sz="800" dirty="0" smtClean="0">
                <a:solidFill>
                  <a:srgbClr val="0070C0"/>
                </a:solidFill>
              </a:rPr>
              <a:t>bar)</a:t>
            </a:r>
          </a:p>
        </p:txBody>
      </p:sp>
      <p:sp>
        <p:nvSpPr>
          <p:cNvPr id="49" name="Flowchart: Decision 48"/>
          <p:cNvSpPr/>
          <p:nvPr/>
        </p:nvSpPr>
        <p:spPr>
          <a:xfrm>
            <a:off x="2767037" y="9041978"/>
            <a:ext cx="2232248" cy="648072"/>
          </a:xfrm>
          <a:prstGeom prst="flowChartDecision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Check vacuum gauge and vacuum ready</a:t>
            </a:r>
          </a:p>
          <a:p>
            <a:pPr algn="ctr"/>
            <a:r>
              <a:rPr lang="en-CA" sz="800" dirty="0" smtClean="0"/>
              <a:t>(</a:t>
            </a:r>
            <a:r>
              <a:rPr lang="en-CA" sz="800" dirty="0"/>
              <a:t>9</a:t>
            </a:r>
            <a:r>
              <a:rPr lang="en-CA" sz="800" dirty="0" smtClean="0"/>
              <a:t>0 &lt; A119 &lt; 145)</a:t>
            </a:r>
          </a:p>
          <a:p>
            <a:pPr algn="ctr"/>
            <a:r>
              <a:rPr lang="en-CA" sz="800" dirty="0" smtClean="0"/>
              <a:t>(A121 = 0)</a:t>
            </a:r>
          </a:p>
        </p:txBody>
      </p:sp>
      <p:sp>
        <p:nvSpPr>
          <p:cNvPr id="51" name="Flowchart: Preparation 50"/>
          <p:cNvSpPr/>
          <p:nvPr/>
        </p:nvSpPr>
        <p:spPr>
          <a:xfrm>
            <a:off x="462781" y="9258002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Check Instrument</a:t>
            </a:r>
            <a:endParaRPr lang="en-CA" sz="800" dirty="0">
              <a:solidFill>
                <a:srgbClr val="0070C0"/>
              </a:solidFill>
            </a:endParaRPr>
          </a:p>
          <a:p>
            <a:r>
              <a:rPr lang="en-CA" sz="800" dirty="0">
                <a:solidFill>
                  <a:srgbClr val="0070C0"/>
                </a:solidFill>
              </a:rPr>
              <a:t>Vacuum Failure </a:t>
            </a:r>
            <a:r>
              <a:rPr lang="en-CA" sz="800" dirty="0" smtClean="0">
                <a:solidFill>
                  <a:srgbClr val="0070C0"/>
                </a:solidFill>
              </a:rPr>
              <a:t>003</a:t>
            </a:r>
            <a:endParaRPr lang="en-CA" sz="8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87317" y="9185994"/>
            <a:ext cx="208823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800" dirty="0" smtClean="0"/>
              <a:t>High vacuum not achieved after 30 minutes, go to </a:t>
            </a:r>
            <a:r>
              <a:rPr lang="en-CA" sz="800" dirty="0" err="1" smtClean="0"/>
              <a:t>Turbopump</a:t>
            </a:r>
            <a:r>
              <a:rPr lang="en-CA" sz="800" dirty="0" smtClean="0"/>
              <a:t> Ready state.</a:t>
            </a:r>
            <a:endParaRPr lang="en-CA" sz="800" dirty="0"/>
          </a:p>
        </p:txBody>
      </p:sp>
      <p:sp>
        <p:nvSpPr>
          <p:cNvPr id="53" name="Flowchart: Decision 52"/>
          <p:cNvSpPr/>
          <p:nvPr/>
        </p:nvSpPr>
        <p:spPr>
          <a:xfrm>
            <a:off x="2767037" y="9834066"/>
            <a:ext cx="2232248" cy="360040"/>
          </a:xfrm>
          <a:prstGeom prst="flowChartDecision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Check Ion Source Interlock</a:t>
            </a:r>
          </a:p>
        </p:txBody>
      </p:sp>
      <p:sp>
        <p:nvSpPr>
          <p:cNvPr id="54" name="Oval 53"/>
          <p:cNvSpPr/>
          <p:nvPr/>
        </p:nvSpPr>
        <p:spPr>
          <a:xfrm>
            <a:off x="2767037" y="10338122"/>
            <a:ext cx="2232248" cy="36004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Enable HV and set all DAC channels to default values</a:t>
            </a:r>
          </a:p>
        </p:txBody>
      </p:sp>
      <p:sp>
        <p:nvSpPr>
          <p:cNvPr id="55" name="Flowchart: Alternate Process 54"/>
          <p:cNvSpPr/>
          <p:nvPr/>
        </p:nvSpPr>
        <p:spPr>
          <a:xfrm>
            <a:off x="2767037" y="10842178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Going to Ready</a:t>
            </a:r>
            <a:endParaRPr lang="en-CA" sz="800" dirty="0"/>
          </a:p>
        </p:txBody>
      </p:sp>
      <p:sp>
        <p:nvSpPr>
          <p:cNvPr id="56" name="Flowchart: Preparation 55"/>
          <p:cNvSpPr/>
          <p:nvPr/>
        </p:nvSpPr>
        <p:spPr>
          <a:xfrm>
            <a:off x="462781" y="10842178"/>
            <a:ext cx="2088232" cy="288032"/>
          </a:xfrm>
          <a:prstGeom prst="flowChartPreparation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rgbClr val="0070C0"/>
                </a:solidFill>
              </a:rPr>
              <a:t>Analyzer Ready</a:t>
            </a:r>
          </a:p>
          <a:p>
            <a:endParaRPr lang="en-CA" sz="800" dirty="0" smtClean="0">
              <a:solidFill>
                <a:srgbClr val="0070C0"/>
              </a:solidFill>
            </a:endParaRPr>
          </a:p>
        </p:txBody>
      </p:sp>
      <p:sp>
        <p:nvSpPr>
          <p:cNvPr id="57" name="Flowchart: Alternate Process 56"/>
          <p:cNvSpPr/>
          <p:nvPr/>
        </p:nvSpPr>
        <p:spPr>
          <a:xfrm>
            <a:off x="2767037" y="11202218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b="1" dirty="0" smtClean="0"/>
              <a:t>Ready</a:t>
            </a:r>
            <a:endParaRPr lang="en-CA" sz="800" b="1" dirty="0"/>
          </a:p>
        </p:txBody>
      </p:sp>
      <p:sp>
        <p:nvSpPr>
          <p:cNvPr id="58" name="Flowchart: Decision 57"/>
          <p:cNvSpPr/>
          <p:nvPr/>
        </p:nvSpPr>
        <p:spPr>
          <a:xfrm>
            <a:off x="2767037" y="11562258"/>
            <a:ext cx="2232248" cy="360040"/>
          </a:xfrm>
          <a:prstGeom prst="flowChartDecision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/>
              <a:t>System Polling</a:t>
            </a:r>
          </a:p>
          <a:p>
            <a:pPr algn="ctr"/>
            <a:r>
              <a:rPr lang="en-CA" sz="800" dirty="0" smtClean="0"/>
              <a:t>(check all interlocks)</a:t>
            </a:r>
          </a:p>
        </p:txBody>
      </p:sp>
      <p:cxnSp>
        <p:nvCxnSpPr>
          <p:cNvPr id="60" name="Straight Arrow Connector 59"/>
          <p:cNvCxnSpPr>
            <a:stCxn id="5" idx="4"/>
            <a:endCxn id="4" idx="0"/>
          </p:cNvCxnSpPr>
          <p:nvPr/>
        </p:nvCxnSpPr>
        <p:spPr>
          <a:xfrm rot="5400000">
            <a:off x="3811153" y="905074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" idx="2"/>
            <a:endCxn id="7" idx="0"/>
          </p:cNvCxnSpPr>
          <p:nvPr/>
        </p:nvCxnSpPr>
        <p:spPr>
          <a:xfrm rot="5400000">
            <a:off x="3811153" y="1265114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  <a:endCxn id="11" idx="0"/>
          </p:cNvCxnSpPr>
          <p:nvPr/>
        </p:nvCxnSpPr>
        <p:spPr>
          <a:xfrm rot="5400000">
            <a:off x="3811153" y="1625154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4"/>
            <a:endCxn id="13" idx="0"/>
          </p:cNvCxnSpPr>
          <p:nvPr/>
        </p:nvCxnSpPr>
        <p:spPr>
          <a:xfrm rot="5400000">
            <a:off x="3811153" y="2129210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2"/>
            <a:endCxn id="14" idx="0"/>
          </p:cNvCxnSpPr>
          <p:nvPr/>
        </p:nvCxnSpPr>
        <p:spPr>
          <a:xfrm rot="5400000">
            <a:off x="3811153" y="2489250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4"/>
            <a:endCxn id="16" idx="0"/>
          </p:cNvCxnSpPr>
          <p:nvPr/>
        </p:nvCxnSpPr>
        <p:spPr>
          <a:xfrm rot="5400000">
            <a:off x="3811153" y="2993306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4"/>
            <a:endCxn id="17" idx="0"/>
          </p:cNvCxnSpPr>
          <p:nvPr/>
        </p:nvCxnSpPr>
        <p:spPr>
          <a:xfrm rot="5400000">
            <a:off x="3811153" y="3497362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7" idx="2"/>
            <a:endCxn id="22" idx="0"/>
          </p:cNvCxnSpPr>
          <p:nvPr/>
        </p:nvCxnSpPr>
        <p:spPr>
          <a:xfrm rot="5400000">
            <a:off x="3811153" y="4001418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2" idx="2"/>
            <a:endCxn id="24" idx="0"/>
          </p:cNvCxnSpPr>
          <p:nvPr/>
        </p:nvCxnSpPr>
        <p:spPr>
          <a:xfrm rot="5400000">
            <a:off x="3811153" y="4505474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2"/>
            <a:endCxn id="28" idx="0"/>
          </p:cNvCxnSpPr>
          <p:nvPr/>
        </p:nvCxnSpPr>
        <p:spPr>
          <a:xfrm rot="5400000">
            <a:off x="3811153" y="5009530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8" idx="4"/>
            <a:endCxn id="29" idx="0"/>
          </p:cNvCxnSpPr>
          <p:nvPr/>
        </p:nvCxnSpPr>
        <p:spPr>
          <a:xfrm rot="5400000">
            <a:off x="3811153" y="5513586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9" idx="2"/>
            <a:endCxn id="32" idx="0"/>
          </p:cNvCxnSpPr>
          <p:nvPr/>
        </p:nvCxnSpPr>
        <p:spPr>
          <a:xfrm rot="5400000">
            <a:off x="3811153" y="6017642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2" idx="2"/>
            <a:endCxn id="36" idx="0"/>
          </p:cNvCxnSpPr>
          <p:nvPr/>
        </p:nvCxnSpPr>
        <p:spPr>
          <a:xfrm rot="5400000">
            <a:off x="3811153" y="6377682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2"/>
            <a:endCxn id="38" idx="0"/>
          </p:cNvCxnSpPr>
          <p:nvPr/>
        </p:nvCxnSpPr>
        <p:spPr>
          <a:xfrm rot="5400000">
            <a:off x="3811153" y="6737722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8" idx="4"/>
            <a:endCxn id="39" idx="0"/>
          </p:cNvCxnSpPr>
          <p:nvPr/>
        </p:nvCxnSpPr>
        <p:spPr>
          <a:xfrm rot="5400000">
            <a:off x="3811153" y="7241778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9" idx="2"/>
            <a:endCxn id="42" idx="0"/>
          </p:cNvCxnSpPr>
          <p:nvPr/>
        </p:nvCxnSpPr>
        <p:spPr>
          <a:xfrm rot="5400000">
            <a:off x="3811153" y="7745834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2" idx="2"/>
            <a:endCxn id="35" idx="0"/>
          </p:cNvCxnSpPr>
          <p:nvPr/>
        </p:nvCxnSpPr>
        <p:spPr>
          <a:xfrm rot="5400000">
            <a:off x="3811153" y="8249890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5" idx="2"/>
            <a:endCxn id="46" idx="0"/>
          </p:cNvCxnSpPr>
          <p:nvPr/>
        </p:nvCxnSpPr>
        <p:spPr>
          <a:xfrm rot="5400000">
            <a:off x="3811153" y="8609930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6" idx="2"/>
            <a:endCxn id="49" idx="0"/>
          </p:cNvCxnSpPr>
          <p:nvPr/>
        </p:nvCxnSpPr>
        <p:spPr>
          <a:xfrm rot="5400000">
            <a:off x="3811153" y="8969970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9" idx="2"/>
            <a:endCxn id="53" idx="0"/>
          </p:cNvCxnSpPr>
          <p:nvPr/>
        </p:nvCxnSpPr>
        <p:spPr>
          <a:xfrm rot="5400000">
            <a:off x="3811153" y="9762058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3" idx="2"/>
            <a:endCxn id="54" idx="0"/>
          </p:cNvCxnSpPr>
          <p:nvPr/>
        </p:nvCxnSpPr>
        <p:spPr>
          <a:xfrm rot="5400000">
            <a:off x="3811153" y="10266114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4" idx="4"/>
            <a:endCxn id="55" idx="0"/>
          </p:cNvCxnSpPr>
          <p:nvPr/>
        </p:nvCxnSpPr>
        <p:spPr>
          <a:xfrm rot="5400000">
            <a:off x="3811153" y="10770170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5" idx="2"/>
            <a:endCxn id="57" idx="0"/>
          </p:cNvCxnSpPr>
          <p:nvPr/>
        </p:nvCxnSpPr>
        <p:spPr>
          <a:xfrm rot="5400000">
            <a:off x="3811153" y="11130210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7" idx="2"/>
            <a:endCxn id="58" idx="0"/>
          </p:cNvCxnSpPr>
          <p:nvPr/>
        </p:nvCxnSpPr>
        <p:spPr>
          <a:xfrm rot="5400000">
            <a:off x="3811153" y="11490250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7" idx="3"/>
            <a:endCxn id="25" idx="1"/>
          </p:cNvCxnSpPr>
          <p:nvPr/>
        </p:nvCxnSpPr>
        <p:spPr>
          <a:xfrm flipV="1">
            <a:off x="4999285" y="3738647"/>
            <a:ext cx="288032" cy="107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2" idx="3"/>
            <a:endCxn id="26" idx="1"/>
          </p:cNvCxnSpPr>
          <p:nvPr/>
        </p:nvCxnSpPr>
        <p:spPr>
          <a:xfrm flipV="1">
            <a:off x="4999285" y="4242703"/>
            <a:ext cx="288032" cy="107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4" idx="3"/>
            <a:endCxn id="27" idx="1"/>
          </p:cNvCxnSpPr>
          <p:nvPr/>
        </p:nvCxnSpPr>
        <p:spPr>
          <a:xfrm flipV="1">
            <a:off x="4999285" y="4746759"/>
            <a:ext cx="288032" cy="107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 flipV="1">
            <a:off x="4999285" y="5754871"/>
            <a:ext cx="288032" cy="107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9" idx="3"/>
            <a:endCxn id="40" idx="1"/>
          </p:cNvCxnSpPr>
          <p:nvPr/>
        </p:nvCxnSpPr>
        <p:spPr>
          <a:xfrm flipV="1">
            <a:off x="4999285" y="7483063"/>
            <a:ext cx="288032" cy="107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2" idx="3"/>
            <a:endCxn id="43" idx="1"/>
          </p:cNvCxnSpPr>
          <p:nvPr/>
        </p:nvCxnSpPr>
        <p:spPr>
          <a:xfrm flipV="1">
            <a:off x="4999285" y="7987119"/>
            <a:ext cx="288032" cy="107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9" idx="3"/>
            <a:endCxn id="52" idx="1"/>
          </p:cNvCxnSpPr>
          <p:nvPr/>
        </p:nvCxnSpPr>
        <p:spPr>
          <a:xfrm flipV="1">
            <a:off x="4999285" y="9355271"/>
            <a:ext cx="288032" cy="107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Alternate Process 123"/>
          <p:cNvSpPr/>
          <p:nvPr/>
        </p:nvSpPr>
        <p:spPr>
          <a:xfrm>
            <a:off x="6511453" y="9906074"/>
            <a:ext cx="2232248" cy="216024"/>
          </a:xfrm>
          <a:prstGeom prst="flowChartAlternateProcess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b="1" dirty="0" smtClean="0"/>
              <a:t>Source Standby</a:t>
            </a:r>
            <a:endParaRPr lang="en-CA" sz="800" b="1" dirty="0"/>
          </a:p>
        </p:txBody>
      </p:sp>
      <p:cxnSp>
        <p:nvCxnSpPr>
          <p:cNvPr id="125" name="Straight Arrow Connector 124"/>
          <p:cNvCxnSpPr>
            <a:stCxn id="53" idx="3"/>
            <a:endCxn id="124" idx="1"/>
          </p:cNvCxnSpPr>
          <p:nvPr/>
        </p:nvCxnSpPr>
        <p:spPr>
          <a:xfrm>
            <a:off x="4999285" y="10014086"/>
            <a:ext cx="151216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0" idx="3"/>
            <a:endCxn id="45" idx="2"/>
          </p:cNvCxnSpPr>
          <p:nvPr/>
        </p:nvCxnSpPr>
        <p:spPr>
          <a:xfrm flipV="1">
            <a:off x="7375549" y="7097762"/>
            <a:ext cx="252028" cy="38530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28"/>
          <p:cNvCxnSpPr>
            <a:stCxn id="30" idx="3"/>
            <a:endCxn id="33" idx="2"/>
          </p:cNvCxnSpPr>
          <p:nvPr/>
        </p:nvCxnSpPr>
        <p:spPr>
          <a:xfrm flipV="1">
            <a:off x="7375549" y="5369570"/>
            <a:ext cx="252028" cy="38530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28"/>
          <p:cNvCxnSpPr>
            <a:stCxn id="33" idx="0"/>
            <a:endCxn id="4" idx="3"/>
          </p:cNvCxnSpPr>
          <p:nvPr/>
        </p:nvCxnSpPr>
        <p:spPr>
          <a:xfrm rot="16200000" flipV="1">
            <a:off x="4279205" y="1805174"/>
            <a:ext cx="4068452" cy="262829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28"/>
          <p:cNvCxnSpPr>
            <a:stCxn id="45" idx="0"/>
            <a:endCxn id="32" idx="3"/>
          </p:cNvCxnSpPr>
          <p:nvPr/>
        </p:nvCxnSpPr>
        <p:spPr>
          <a:xfrm rot="16200000" flipV="1">
            <a:off x="5971393" y="5225554"/>
            <a:ext cx="684076" cy="262829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28"/>
          <p:cNvCxnSpPr>
            <a:stCxn id="43" idx="3"/>
            <a:endCxn id="45" idx="2"/>
          </p:cNvCxnSpPr>
          <p:nvPr/>
        </p:nvCxnSpPr>
        <p:spPr>
          <a:xfrm flipV="1">
            <a:off x="7375549" y="7097762"/>
            <a:ext cx="252028" cy="88935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28"/>
          <p:cNvCxnSpPr>
            <a:stCxn id="52" idx="0"/>
            <a:endCxn id="35" idx="3"/>
          </p:cNvCxnSpPr>
          <p:nvPr/>
        </p:nvCxnSpPr>
        <p:spPr>
          <a:xfrm rot="16200000" flipV="1">
            <a:off x="5287317" y="8141878"/>
            <a:ext cx="756084" cy="133214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50813" y="689050"/>
            <a:ext cx="1614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Possible LCD Messages</a:t>
            </a:r>
            <a:endParaRPr lang="en-CA" sz="1200" dirty="0"/>
          </a:p>
        </p:txBody>
      </p:sp>
      <p:cxnSp>
        <p:nvCxnSpPr>
          <p:cNvPr id="149" name="Elbow Connector 128"/>
          <p:cNvCxnSpPr>
            <a:stCxn id="124" idx="2"/>
            <a:endCxn id="58" idx="3"/>
          </p:cNvCxnSpPr>
          <p:nvPr/>
        </p:nvCxnSpPr>
        <p:spPr>
          <a:xfrm rot="5400000">
            <a:off x="5503341" y="9618042"/>
            <a:ext cx="1620180" cy="262829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28"/>
          <p:cNvCxnSpPr>
            <a:stCxn id="58" idx="1"/>
            <a:endCxn id="57" idx="1"/>
          </p:cNvCxnSpPr>
          <p:nvPr/>
        </p:nvCxnSpPr>
        <p:spPr>
          <a:xfrm rot="10800000">
            <a:off x="2767037" y="11310230"/>
            <a:ext cx="1588" cy="432048"/>
          </a:xfrm>
          <a:prstGeom prst="bentConnector3">
            <a:avLst>
              <a:gd name="adj1" fmla="val 1439546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911053" y="72008"/>
            <a:ext cx="18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 err="1" smtClean="0"/>
              <a:t>Startup</a:t>
            </a:r>
            <a:r>
              <a:rPr lang="en-CA" sz="1800" b="1" dirty="0" smtClean="0"/>
              <a:t> Sequence</a:t>
            </a:r>
            <a:endParaRPr lang="en-CA" sz="18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4927277" y="356937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927277" y="407342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927277" y="457748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927277" y="558559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927277" y="731378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927277" y="781784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927277" y="918599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927277" y="983406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919165" y="1012209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19165" y="9618042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919165" y="8105874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919165" y="760181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919165" y="5873626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919165" y="4865514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919165" y="436145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919165" y="3857402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cxnSp>
        <p:nvCxnSpPr>
          <p:cNvPr id="172" name="Elbow Connector 128"/>
          <p:cNvCxnSpPr>
            <a:stCxn id="30" idx="0"/>
            <a:endCxn id="28" idx="6"/>
          </p:cNvCxnSpPr>
          <p:nvPr/>
        </p:nvCxnSpPr>
        <p:spPr>
          <a:xfrm rot="16200000" flipV="1">
            <a:off x="5503341" y="4757502"/>
            <a:ext cx="324036" cy="133214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143301" y="5081538"/>
            <a:ext cx="1140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(Repeat 2 times if fails)</a:t>
            </a:r>
            <a:endParaRPr lang="en-CA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0070C0"/>
          </a:solidFill>
        </a:ln>
      </a:spPr>
      <a:bodyPr rtlCol="0" anchor="ctr"/>
      <a:lstStyle>
        <a:defPPr algn="ctr">
          <a:defRPr sz="800"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358</Words>
  <Application>Microsoft Office PowerPoint</Application>
  <PresentationFormat>Ledger Paper (11x17 in)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</dc:creator>
  <cp:lastModifiedBy>Min</cp:lastModifiedBy>
  <cp:revision>31</cp:revision>
  <dcterms:created xsi:type="dcterms:W3CDTF">2010-09-09T22:37:04Z</dcterms:created>
  <dcterms:modified xsi:type="dcterms:W3CDTF">2011-10-05T23:46:04Z</dcterms:modified>
</cp:coreProperties>
</file>