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8" r:id="rId2"/>
    <p:sldId id="256" r:id="rId3"/>
    <p:sldId id="260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D7E5-DAD3-4C7B-8C21-3EF88B27D681}" type="datetimeFigureOut">
              <a:rPr lang="en-CA" smtClean="0"/>
              <a:t>2014-09-29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C5B4-736B-41BF-81C1-BB118DBEF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9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D7E5-DAD3-4C7B-8C21-3EF88B27D681}" type="datetimeFigureOut">
              <a:rPr lang="en-CA" smtClean="0"/>
              <a:t>2014-09-29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C5B4-736B-41BF-81C1-BB118DBEF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80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D7E5-DAD3-4C7B-8C21-3EF88B27D681}" type="datetimeFigureOut">
              <a:rPr lang="en-CA" smtClean="0"/>
              <a:t>2014-09-29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C5B4-736B-41BF-81C1-BB118DBEF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5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D7E5-DAD3-4C7B-8C21-3EF88B27D681}" type="datetimeFigureOut">
              <a:rPr lang="en-CA" smtClean="0"/>
              <a:t>2014-09-29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C5B4-736B-41BF-81C1-BB118DBEF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90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D7E5-DAD3-4C7B-8C21-3EF88B27D681}" type="datetimeFigureOut">
              <a:rPr lang="en-CA" smtClean="0"/>
              <a:t>2014-09-29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C5B4-736B-41BF-81C1-BB118DBEF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16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D7E5-DAD3-4C7B-8C21-3EF88B27D681}" type="datetimeFigureOut">
              <a:rPr lang="en-CA" smtClean="0"/>
              <a:t>2014-09-29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C5B4-736B-41BF-81C1-BB118DBEF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32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D7E5-DAD3-4C7B-8C21-3EF88B27D681}" type="datetimeFigureOut">
              <a:rPr lang="en-CA" smtClean="0"/>
              <a:t>2014-09-29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C5B4-736B-41BF-81C1-BB118DBEF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93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D7E5-DAD3-4C7B-8C21-3EF88B27D681}" type="datetimeFigureOut">
              <a:rPr lang="en-CA" smtClean="0"/>
              <a:t>2014-09-29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C5B4-736B-41BF-81C1-BB118DBEF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16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D7E5-DAD3-4C7B-8C21-3EF88B27D681}" type="datetimeFigureOut">
              <a:rPr lang="en-CA" smtClean="0"/>
              <a:t>2014-09-29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C5B4-736B-41BF-81C1-BB118DBEF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29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D7E5-DAD3-4C7B-8C21-3EF88B27D681}" type="datetimeFigureOut">
              <a:rPr lang="en-CA" smtClean="0"/>
              <a:t>2014-09-29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C5B4-736B-41BF-81C1-BB118DBEF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5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D7E5-DAD3-4C7B-8C21-3EF88B27D681}" type="datetimeFigureOut">
              <a:rPr lang="en-CA" smtClean="0"/>
              <a:t>2014-09-29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C5B4-736B-41BF-81C1-BB118DBEF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1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5D7E5-DAD3-4C7B-8C21-3EF88B27D681}" type="datetimeFigureOut">
              <a:rPr lang="en-CA" smtClean="0"/>
              <a:t>2014-09-29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C5B4-736B-41BF-81C1-BB118DBEF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62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 Peak-Finding Algorithm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Smoothing </a:t>
            </a:r>
            <a:r>
              <a:rPr lang="en-CA" dirty="0"/>
              <a:t>the data by a 5-point moving average. 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Locating </a:t>
            </a:r>
            <a:r>
              <a:rPr lang="en-CA" dirty="0"/>
              <a:t>the peak maximum by fitting a quadratic polynomial to sequential groups of data points around the given peak.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Determining </a:t>
            </a:r>
            <a:r>
              <a:rPr lang="en-CA" dirty="0"/>
              <a:t>the base line value  by find the minimum intensity of the data set in the range of +/- 3 </a:t>
            </a:r>
            <a:r>
              <a:rPr lang="en-CA" dirty="0" err="1"/>
              <a:t>amu</a:t>
            </a:r>
            <a:r>
              <a:rPr lang="en-CA" dirty="0"/>
              <a:t> around the given peak.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Calculating </a:t>
            </a:r>
            <a:r>
              <a:rPr lang="en-CA" dirty="0"/>
              <a:t>the peak height by subtracting the peak maximum by the base line value of the peak.</a:t>
            </a:r>
          </a:p>
          <a:p>
            <a:pPr marL="457200" indent="-457200">
              <a:buFont typeface="+mj-lt"/>
              <a:buAutoNum type="arabicPeriod"/>
            </a:pPr>
            <a:r>
              <a:rPr lang="en-CA" smtClean="0"/>
              <a:t>Computing </a:t>
            </a:r>
            <a:r>
              <a:rPr lang="en-CA" dirty="0"/>
              <a:t>the FWHM based on finding the intercepts between the horizontal line of the (calculated peak height value/2 + base line) and the peak trace on both side of the peak maxima by using linear interpolation.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35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18154"/>
              </p:ext>
            </p:extLst>
          </p:nvPr>
        </p:nvGraphicFramePr>
        <p:xfrm>
          <a:off x="300365" y="2656424"/>
          <a:ext cx="85658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634"/>
                <a:gridCol w="1427634"/>
                <a:gridCol w="1427634"/>
                <a:gridCol w="1427634"/>
                <a:gridCol w="1427634"/>
                <a:gridCol w="1427634"/>
              </a:tblGrid>
              <a:tr h="39770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Ref Mass</a:t>
                      </a:r>
                      <a:br>
                        <a:rPr lang="en-CA" sz="1200" dirty="0" smtClean="0"/>
                      </a:br>
                      <a:r>
                        <a:rPr lang="en-CA" sz="1200" dirty="0" smtClean="0"/>
                        <a:t>(</a:t>
                      </a:r>
                      <a:r>
                        <a:rPr lang="en-CA" sz="1200" dirty="0" err="1" smtClean="0"/>
                        <a:t>amu</a:t>
                      </a:r>
                      <a:r>
                        <a:rPr lang="en-CA" sz="1200" dirty="0" smtClean="0"/>
                        <a:t>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Mass Found</a:t>
                      </a:r>
                      <a:br>
                        <a:rPr lang="en-CA" sz="1200" dirty="0" smtClean="0"/>
                      </a:br>
                      <a:r>
                        <a:rPr lang="en-CA" sz="1200" dirty="0" smtClean="0"/>
                        <a:t>(</a:t>
                      </a:r>
                      <a:r>
                        <a:rPr lang="en-CA" sz="1200" dirty="0" err="1" smtClean="0"/>
                        <a:t>amu</a:t>
                      </a:r>
                      <a:r>
                        <a:rPr lang="en-CA" sz="1200" dirty="0" smtClean="0"/>
                        <a:t>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Mass Shift</a:t>
                      </a:r>
                      <a:br>
                        <a:rPr lang="en-CA" sz="1200" dirty="0" smtClean="0"/>
                      </a:br>
                      <a:r>
                        <a:rPr lang="en-CA" sz="1200" dirty="0" smtClean="0"/>
                        <a:t>(</a:t>
                      </a:r>
                      <a:r>
                        <a:rPr lang="en-CA" sz="1200" dirty="0" err="1" smtClean="0"/>
                        <a:t>amu</a:t>
                      </a:r>
                      <a:r>
                        <a:rPr lang="en-CA" sz="1200" dirty="0" smtClean="0"/>
                        <a:t>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Peak Width</a:t>
                      </a:r>
                      <a:br>
                        <a:rPr lang="en-CA" sz="1200" dirty="0" smtClean="0"/>
                      </a:br>
                      <a:r>
                        <a:rPr lang="en-CA" sz="1200" dirty="0" smtClean="0"/>
                        <a:t>(FWHM)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Peak Height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Base Line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59.05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59.03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-</a:t>
                      </a:r>
                      <a:r>
                        <a:rPr lang="en-CA" sz="1200" dirty="0" smtClean="0"/>
                        <a:t>0.02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0.7142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28278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4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616.46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616.48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0.02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0.6761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29675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278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906.67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906.63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-0.04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0.6996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37804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163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1545.13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1545.19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0.06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0.5844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1778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13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1778.30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1778.43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0.13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1.0000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2233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49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1835.20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1835.35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0.15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0.7686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385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4</a:t>
                      </a:r>
                      <a:endParaRPr lang="en-CA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50346" y="2388972"/>
            <a:ext cx="6680200" cy="242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800" b="1" dirty="0" smtClean="0"/>
              <a:t>Result from The New </a:t>
            </a:r>
            <a:r>
              <a:rPr lang="en-CA" sz="1800" b="1" dirty="0" smtClean="0"/>
              <a:t>Algorithm (old peak maximum finding + new FWHM calculation)</a:t>
            </a:r>
            <a:endParaRPr lang="en-CA" sz="18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32060"/>
              </p:ext>
            </p:extLst>
          </p:nvPr>
        </p:nvGraphicFramePr>
        <p:xfrm>
          <a:off x="269275" y="230382"/>
          <a:ext cx="85658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634"/>
                <a:gridCol w="1427634"/>
                <a:gridCol w="1427634"/>
                <a:gridCol w="1427634"/>
                <a:gridCol w="1427634"/>
                <a:gridCol w="1427634"/>
              </a:tblGrid>
              <a:tr h="39770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Ref Mass</a:t>
                      </a:r>
                      <a:br>
                        <a:rPr lang="en-CA" sz="1200" dirty="0" smtClean="0"/>
                      </a:br>
                      <a:r>
                        <a:rPr lang="en-CA" sz="1200" dirty="0" smtClean="0"/>
                        <a:t>(</a:t>
                      </a:r>
                      <a:r>
                        <a:rPr lang="en-CA" sz="1200" dirty="0" err="1" smtClean="0"/>
                        <a:t>amu</a:t>
                      </a:r>
                      <a:r>
                        <a:rPr lang="en-CA" sz="1200" dirty="0" smtClean="0"/>
                        <a:t>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Mass Found</a:t>
                      </a:r>
                      <a:br>
                        <a:rPr lang="en-CA" sz="1200" dirty="0" smtClean="0"/>
                      </a:br>
                      <a:r>
                        <a:rPr lang="en-CA" sz="1200" dirty="0" smtClean="0"/>
                        <a:t>(</a:t>
                      </a:r>
                      <a:r>
                        <a:rPr lang="en-CA" sz="1200" dirty="0" err="1" smtClean="0"/>
                        <a:t>amu</a:t>
                      </a:r>
                      <a:r>
                        <a:rPr lang="en-CA" sz="1200" dirty="0" smtClean="0"/>
                        <a:t>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Mass Shift</a:t>
                      </a:r>
                      <a:br>
                        <a:rPr lang="en-CA" sz="1200" dirty="0" smtClean="0"/>
                      </a:br>
                      <a:r>
                        <a:rPr lang="en-CA" sz="1200" dirty="0" smtClean="0"/>
                        <a:t>(</a:t>
                      </a:r>
                      <a:r>
                        <a:rPr lang="en-CA" sz="1200" dirty="0" err="1" smtClean="0"/>
                        <a:t>amu</a:t>
                      </a:r>
                      <a:r>
                        <a:rPr lang="en-CA" sz="1200" dirty="0" smtClean="0"/>
                        <a:t>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Peak Width</a:t>
                      </a:r>
                      <a:br>
                        <a:rPr lang="en-CA" sz="1200" dirty="0" smtClean="0"/>
                      </a:br>
                      <a:r>
                        <a:rPr lang="en-CA" sz="1200" dirty="0" smtClean="0"/>
                        <a:t>(FWHM)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Peak Height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Base Line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59.05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59.03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-</a:t>
                      </a:r>
                      <a:r>
                        <a:rPr lang="en-CA" sz="1200" dirty="0" smtClean="0"/>
                        <a:t>0.02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0.7231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27980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302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616.46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616.48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0.02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0.6765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28468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1485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906.67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906.63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-0.04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0.7137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37018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949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1545.13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1545.19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0.06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0.6619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1763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28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1778.30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1778.43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0.13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0.6799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1073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1076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1835.20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1835.35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0.15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0.8378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382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7</a:t>
                      </a:r>
                      <a:endParaRPr lang="en-CA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1279894" y="0"/>
            <a:ext cx="6680200" cy="242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800" b="1" dirty="0" smtClean="0"/>
              <a:t>Result from The </a:t>
            </a:r>
            <a:r>
              <a:rPr lang="en-CA" sz="1800" b="1" dirty="0" smtClean="0"/>
              <a:t>Old</a:t>
            </a:r>
            <a:r>
              <a:rPr lang="en-CA" sz="1800" b="1" dirty="0" smtClean="0"/>
              <a:t> Algorithm</a:t>
            </a:r>
            <a:endParaRPr lang="en-CA" sz="18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37706"/>
              </p:ext>
            </p:extLst>
          </p:nvPr>
        </p:nvGraphicFramePr>
        <p:xfrm>
          <a:off x="306345" y="5012447"/>
          <a:ext cx="85658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634"/>
                <a:gridCol w="1427634"/>
                <a:gridCol w="1427634"/>
                <a:gridCol w="1427634"/>
                <a:gridCol w="1427634"/>
                <a:gridCol w="1427634"/>
              </a:tblGrid>
              <a:tr h="39770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Ref Mass</a:t>
                      </a:r>
                      <a:br>
                        <a:rPr lang="en-CA" sz="1200" dirty="0" smtClean="0"/>
                      </a:br>
                      <a:r>
                        <a:rPr lang="en-CA" sz="1200" dirty="0" smtClean="0"/>
                        <a:t>(</a:t>
                      </a:r>
                      <a:r>
                        <a:rPr lang="en-CA" sz="1200" dirty="0" err="1" smtClean="0"/>
                        <a:t>amu</a:t>
                      </a:r>
                      <a:r>
                        <a:rPr lang="en-CA" sz="1200" dirty="0" smtClean="0"/>
                        <a:t>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Mass Found</a:t>
                      </a:r>
                      <a:br>
                        <a:rPr lang="en-CA" sz="1200" dirty="0" smtClean="0"/>
                      </a:br>
                      <a:r>
                        <a:rPr lang="en-CA" sz="1200" dirty="0" smtClean="0"/>
                        <a:t>(</a:t>
                      </a:r>
                      <a:r>
                        <a:rPr lang="en-CA" sz="1200" dirty="0" err="1" smtClean="0"/>
                        <a:t>amu</a:t>
                      </a:r>
                      <a:r>
                        <a:rPr lang="en-CA" sz="1200" dirty="0" smtClean="0"/>
                        <a:t>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Mass Shift</a:t>
                      </a:r>
                      <a:br>
                        <a:rPr lang="en-CA" sz="1200" dirty="0" smtClean="0"/>
                      </a:br>
                      <a:r>
                        <a:rPr lang="en-CA" sz="1200" dirty="0" smtClean="0"/>
                        <a:t>(</a:t>
                      </a:r>
                      <a:r>
                        <a:rPr lang="en-CA" sz="1200" dirty="0" err="1" smtClean="0"/>
                        <a:t>amu</a:t>
                      </a:r>
                      <a:r>
                        <a:rPr lang="en-CA" sz="1200" dirty="0" smtClean="0"/>
                        <a:t>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Peak Width</a:t>
                      </a:r>
                      <a:br>
                        <a:rPr lang="en-CA" sz="1200" dirty="0" smtClean="0"/>
                      </a:br>
                      <a:r>
                        <a:rPr lang="en-CA" sz="1200" dirty="0" smtClean="0"/>
                        <a:t>(FWHM)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Peak Height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Base Line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59.05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59.02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-0.03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0.7142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28278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4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616.46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616.52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0.06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0.6765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29747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206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906.67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906.68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0.01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0.6996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37804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163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1545.13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1545.27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0.14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0.5844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1778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13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1778.30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1778.30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0.00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1.0030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2233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49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1835.20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1835.38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0.18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0.7686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385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4</a:t>
                      </a:r>
                      <a:endParaRPr lang="en-CA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1150346" y="4777944"/>
            <a:ext cx="6680200" cy="242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800" b="1" dirty="0" smtClean="0"/>
              <a:t>Result from The New </a:t>
            </a:r>
            <a:r>
              <a:rPr lang="en-CA" sz="1800" b="1" dirty="0" smtClean="0"/>
              <a:t>Algorithm (new peak maximum finding + new FWHM calculation)</a:t>
            </a: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4442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98901"/>
              </p:ext>
            </p:extLst>
          </p:nvPr>
        </p:nvGraphicFramePr>
        <p:xfrm>
          <a:off x="298108" y="967668"/>
          <a:ext cx="85658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634"/>
                <a:gridCol w="1427634"/>
                <a:gridCol w="1427634"/>
                <a:gridCol w="1427634"/>
                <a:gridCol w="1427634"/>
                <a:gridCol w="1427634"/>
              </a:tblGrid>
              <a:tr h="39770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Ref Mass</a:t>
                      </a:r>
                      <a:br>
                        <a:rPr lang="en-CA" sz="1200" dirty="0" smtClean="0"/>
                      </a:br>
                      <a:r>
                        <a:rPr lang="en-CA" sz="1200" dirty="0" smtClean="0"/>
                        <a:t>(</a:t>
                      </a:r>
                      <a:r>
                        <a:rPr lang="en-CA" sz="1200" dirty="0" err="1" smtClean="0"/>
                        <a:t>amu</a:t>
                      </a:r>
                      <a:r>
                        <a:rPr lang="en-CA" sz="1200" dirty="0" smtClean="0"/>
                        <a:t>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Mass Found</a:t>
                      </a:r>
                      <a:br>
                        <a:rPr lang="en-CA" sz="1200" dirty="0" smtClean="0"/>
                      </a:br>
                      <a:r>
                        <a:rPr lang="en-CA" sz="1200" dirty="0" smtClean="0"/>
                        <a:t>(</a:t>
                      </a:r>
                      <a:r>
                        <a:rPr lang="en-CA" sz="1200" dirty="0" err="1" smtClean="0"/>
                        <a:t>amu</a:t>
                      </a:r>
                      <a:r>
                        <a:rPr lang="en-CA" sz="1200" dirty="0" smtClean="0"/>
                        <a:t>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Mass Shift</a:t>
                      </a:r>
                      <a:br>
                        <a:rPr lang="en-CA" sz="1200" dirty="0" smtClean="0"/>
                      </a:br>
                      <a:r>
                        <a:rPr lang="en-CA" sz="1200" dirty="0" smtClean="0"/>
                        <a:t>(</a:t>
                      </a:r>
                      <a:r>
                        <a:rPr lang="en-CA" sz="1200" dirty="0" err="1" smtClean="0"/>
                        <a:t>amu</a:t>
                      </a:r>
                      <a:r>
                        <a:rPr lang="en-CA" sz="1200" dirty="0" smtClean="0"/>
                        <a:t>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Peak Width</a:t>
                      </a:r>
                      <a:br>
                        <a:rPr lang="en-CA" sz="1200" dirty="0" smtClean="0"/>
                      </a:br>
                      <a:r>
                        <a:rPr lang="en-CA" sz="1200" dirty="0" smtClean="0"/>
                        <a:t>(FWHM)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Peak Height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Base Line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59.05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59.02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-0.03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0.7142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28278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4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616.46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616.52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0.06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0.6765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29747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206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906.67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906.68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0.01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0.6996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37804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163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1545.13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1545.27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0.14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0.5844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1778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13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1778.30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1778.30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0.00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1.0030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2233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49</a:t>
                      </a:r>
                      <a:endParaRPr lang="en-CA" sz="1200" dirty="0"/>
                    </a:p>
                  </a:txBody>
                  <a:tcPr/>
                </a:tc>
              </a:tr>
              <a:tr h="24474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1835.20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1835.38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0.18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0.7686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385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4</a:t>
                      </a:r>
                      <a:endParaRPr lang="en-CA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48089" y="298430"/>
            <a:ext cx="66802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 smtClean="0"/>
              <a:t>Result from The New Algorithm</a:t>
            </a:r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1" y="3080951"/>
            <a:ext cx="2871726" cy="15627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14" y="3080951"/>
            <a:ext cx="2886266" cy="15519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307" y="3080951"/>
            <a:ext cx="2886266" cy="15465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67" y="4684077"/>
            <a:ext cx="2915347" cy="1551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0961" y="4678707"/>
            <a:ext cx="2915347" cy="15573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6054" y="4678707"/>
            <a:ext cx="2922617" cy="15519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7358" y="6271093"/>
            <a:ext cx="838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( The yellow line indicate the found peak location and the red line indicate the base line)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84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43"/>
            <a:ext cx="9145061" cy="65573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54377" y="3253947"/>
            <a:ext cx="1309817" cy="280910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2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6370" y="323143"/>
            <a:ext cx="6680200" cy="644525"/>
          </a:xfrm>
        </p:spPr>
        <p:txBody>
          <a:bodyPr/>
          <a:lstStyle/>
          <a:p>
            <a:pPr algn="ctr"/>
            <a:r>
              <a:rPr lang="en-CA" dirty="0" smtClean="0"/>
              <a:t>Result from </a:t>
            </a:r>
            <a:r>
              <a:rPr lang="en-CA" dirty="0" err="1" smtClean="0"/>
              <a:t>AutoCal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7" y="967668"/>
            <a:ext cx="8767086" cy="182094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24160" y="3110772"/>
            <a:ext cx="6680328" cy="644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dirty="0" smtClean="0"/>
              <a:t>Result from Ion Sniffer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6" y="3734222"/>
            <a:ext cx="8713651" cy="22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379</Words>
  <Application>Microsoft Office PowerPoint</Application>
  <PresentationFormat>On-screen Show (4:3)</PresentationFormat>
  <Paragraphs>181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New Peak-Finding Algorithm Steps</vt:lpstr>
      <vt:lpstr>PowerPoint Presentation</vt:lpstr>
      <vt:lpstr>PowerPoint Presentation</vt:lpstr>
      <vt:lpstr>PowerPoint Presentation</vt:lpstr>
      <vt:lpstr>Result from AutoCal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 Yang</dc:creator>
  <cp:lastModifiedBy>Min Yang</cp:lastModifiedBy>
  <cp:revision>16</cp:revision>
  <dcterms:created xsi:type="dcterms:W3CDTF">2014-09-28T13:19:22Z</dcterms:created>
  <dcterms:modified xsi:type="dcterms:W3CDTF">2014-09-30T00:53:58Z</dcterms:modified>
</cp:coreProperties>
</file>