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fntdata" ContentType="application/x-fontdata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A186DD-65F2-4500-874A-81DFBE2F7009}">
  <a:tblStyle styleId="{B4A186DD-65F2-4500-874A-81DFBE2F70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 sldNum="0" hdr="0" ftr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7" name="Google Shape;57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9fc8887c2_0_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34" name="Google Shape;134;g269fc8887c2_0_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9fc8887c2_0_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1" name="Google Shape;141;g269fc8887c2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9fc8887c2_0_9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8" name="Google Shape;148;g269fc8887c2_0_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9fc8887c2_0_14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54" name="Google Shape;154;g269fc8887c2_0_1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99d80951f_0_4428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3" name="Google Shape;63;g2699d80951f_0_442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fuel- there are 4 varieties in it Petrol,LPG,Diesel,CNG;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seller_type i.e.,Classifying sellers into individual, dealer, or Trustmark dealer categories.;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transmission: the method through which power is transferred - manual or automatic;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99d80951f_0_2200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9" name="Google Shape;69;g2699d80951f_0_220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9d80951f_0_220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5" name="Google Shape;75;g2699d80951f_0_220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d0fa89c1_0_18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4" name="Google Shape;94;g269d0fa89c1_0_1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9d80951f_0_2238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0" name="Google Shape;100;g2699d80951f_0_223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9d0fa89c1_0_2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3" name="Google Shape;113;g269d0fa89c1_0_2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d0fa89c1_0_39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0" name="Google Shape;120;g269d0fa89c1_0_3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d0fa89c1_0_49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7" name="Google Shape;127;g269d0fa89c1_0_4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>
            <a:spLocks noGrp="1" noEditPoints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>
            <a:spLocks noGrp="1" noEditPoints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7" name="Google Shape;47;p1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TOLAYOUT_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 noEditPoints="1"/>
          </p:cNvSpPr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wrap="square" lIns="91425" tIns="91425" rIns="91425" bIns="91425" anchor="b">
            <a:normAutofit/>
          </a:bodyPr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3" name="Google Shape;53;p13"/>
          <p:cNvSpPr>
            <a:spLocks noGrp="1" noEditPoints="1"/>
          </p:cNvSpPr>
          <p:nvPr>
            <p:ph type="subTitle" idx="1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wrap="square" lIns="91425" tIns="91425" rIns="91425" bIns="91425" anchor="t">
            <a:normAutofit/>
          </a:bodyPr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>
            <a:pPr lvl="0"/>
          </a:p>
        </p:txBody>
      </p:sp>
      <p:sp>
        <p:nvSpPr>
          <p:cNvPr id="54" name="Google Shape;54;p1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>
            <a:normAutofit/>
          </a:bodyPr>
          <a:lstStyle>
            <a:lvl1pPr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8" name="Google Shape;18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4" name="Google Shape;24;p5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7" name="Google Shape;27;p6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7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39" name="Google Shape;39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pPr lvl="0"/>
          </a:p>
        </p:txBody>
      </p:sp>
      <p:sp>
        <p:nvSpPr>
          <p:cNvPr id="43" name="Google Shape;43;p10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marL="45720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rmAutofit/>
          </a:bodyPr>
          <a:lstStyle>
            <a:lvl1pPr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5.xml"/><Relationship Id="rId11" Type="http://schemas.openxmlformats.org/officeDocument/2006/relationships/notesSlide" Target="../notesSlides/notesSlid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>
            <a:spLocks noGrp="1" noEditPoints="1"/>
          </p:cNvSpPr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CAP-DS-05|SQL Mini Project L1</a:t>
            </a:r>
          </a:p>
        </p:txBody>
      </p:sp>
      <p:sp>
        <p:nvSpPr>
          <p:cNvPr id="60" name="Google Shape;60;p14"/>
          <p:cNvSpPr>
            <a:spLocks noGrp="1" noEditPoints="1"/>
          </p:cNvSpPr>
          <p:nvPr>
            <p:ph type="subTitle" idx="1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By-Harshita Singh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    cds05_109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>
            <a:spLocks noGrp="1" noEditPoints="1"/>
          </p:cNvSpPr>
          <p:nvPr>
            <p:ph type="title"/>
          </p:nvPr>
        </p:nvSpPr>
        <p:spPr>
          <a:xfrm>
            <a:off x="-77925" y="445025"/>
            <a:ext cx="92220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Selling Price Categories and Average Mileage Analysis</a:t>
            </a:r>
            <a:endParaRPr sz="2400" b="1"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3930000" y="1322525"/>
            <a:ext cx="5019201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3"/>
          <p:cNvGraphicFramePr/>
          <p:nvPr/>
        </p:nvGraphicFramePr>
        <p:xfrm>
          <a:off x="114125" y="1608125"/>
          <a:ext cx="3509750" cy="2402873"/>
        </p:xfrm>
        <a:graphic>
          <a:graphicData uri="http://schemas.openxmlformats.org/drawingml/2006/table">
            <a:tbl>
              <a:tblPr>
                <a:noFill/>
                <a:tableStyleId>{B4A186DD-65F2-4500-874A-81DFBE2F7009}</a:tableStyleId>
              </a:tblPr>
              <a:tblGrid>
                <a:gridCol w="1543500"/>
                <a:gridCol w="983125"/>
                <a:gridCol w="983125"/>
              </a:tblGrid>
              <a:tr h="323550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selling_price_category</a:t>
                      </a:r>
                      <a:endParaRPr sz="1200" b="1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car_count</a:t>
                      </a:r>
                      <a:endParaRPr sz="1200" b="1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avg_mileage</a:t>
                      </a:r>
                      <a:endParaRPr sz="1200" b="1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</a:tr>
              <a:tr h="514775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Budget-Friendly(25k-50k)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71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550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High-Range(100k-200k)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1062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550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Luxury(210k-500k)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3231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550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Mid-Range(51k-100k)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257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550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 of Budget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3507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>
            <a:spLocks noGrp="1" noEditPoints="1"/>
          </p:cNvSpPr>
          <p:nvPr>
            <p:ph type="title"/>
          </p:nvPr>
        </p:nvSpPr>
        <p:spPr>
          <a:xfrm>
            <a:off x="-390600" y="265525"/>
            <a:ext cx="9925200" cy="57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Distribution of Cars by Owners and Power/Engine Categories</a:t>
            </a:r>
            <a:endParaRPr sz="2400" b="1" u="sng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571900" y="1155525"/>
            <a:ext cx="61463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2154950" y="838225"/>
            <a:ext cx="6146400" cy="32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Counting Cars with Max Power ≥ 150 and Engine CC ≥ 1500 by Owner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>
            <a:spLocks noGrp="1" noEditPoints="1"/>
          </p:cNvSpPr>
          <p:nvPr>
            <p:ph type="title"/>
          </p:nvPr>
        </p:nvSpPr>
        <p:spPr>
          <a:xfrm>
            <a:off x="311700" y="3281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2400"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5"/>
          <p:cNvSpPr>
            <a:spLocks noGrp="1" noEditPoints="1"/>
          </p:cNvSpPr>
          <p:nvPr>
            <p:ph type="body" idx="1"/>
          </p:nvPr>
        </p:nvSpPr>
        <p:spPr>
          <a:xfrm>
            <a:off x="178100" y="10177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457200" indent="-3429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Maruti’s Dominance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Seller Dynamics: Individual sellers leading the market.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Pricing Insights: LPG-manual pair.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Manufacturing year analysis: 2017.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Tata's Diversity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Market leans towards the 'Out of Budget' segment.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Ownership Dynamics: First owners dominate.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1207950" y="745925"/>
            <a:ext cx="7080600" cy="34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128950" y="506550"/>
            <a:ext cx="7080599" cy="398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400"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Here are some key columns: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Car's  Name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year: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Car's manufacturing year.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selling_price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Price at which the car was sold.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km_driven: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Total kilometres the car has been driven.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fuel: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Type of fuel the car uses- Petrol, LPG, Diesel, CNG.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seller_type: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Seller type - individual, dealer, or Trustmark dealer.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transmission: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Gear-shifting method - manual or automatic.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owner: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Number of previous owners.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mileage: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Kilometres per litre the car can travel.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engine _CC: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Engine size in cubic centimetres.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max_power: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Maximum power output of the engine.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seats: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Number of seating positions in the car.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>
            <a:spLocks noGrp="1" noEditPoints="1"/>
          </p:cNvSpPr>
          <p:nvPr>
            <p:ph type="title"/>
          </p:nvPr>
        </p:nvSpPr>
        <p:spPr>
          <a:xfrm>
            <a:off x="193775" y="264575"/>
            <a:ext cx="8880000" cy="999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Percentage Of Cars &amp; Their Automaker Country</a:t>
            </a:r>
            <a:endParaRPr sz="2400" b="1" u="sng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980925" y="1597875"/>
            <a:ext cx="5305701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>
            <a:spLocks noGrp="1" noEditPoints="1"/>
          </p:cNvSpPr>
          <p:nvPr>
            <p:ph type="title"/>
          </p:nvPr>
        </p:nvSpPr>
        <p:spPr>
          <a:xfrm>
            <a:off x="0" y="314875"/>
            <a:ext cx="8732100" cy="999300"/>
          </a:xfrm>
          <a:prstGeom prst="rect">
            <a:avLst/>
          </a:prstGeom>
        </p:spPr>
        <p:txBody>
          <a:bodyPr wrap="square" lIns="91425" tIns="91425" rIns="91425" bIns="91425" anchor="ctr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Mahindra Cars, their Manufacturing Year &amp; Mileage</a:t>
            </a:r>
            <a:endParaRPr sz="2400" b="1" u="sng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-1485850" y="2938925"/>
            <a:ext cx="12195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-2236275" y="2704425"/>
            <a:ext cx="1422600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7"/>
          <p:cNvSpPr txBox="1"/>
          <p:nvPr/>
        </p:nvSpPr>
        <p:spPr>
          <a:xfrm rot="-5400000" flipH="1">
            <a:off x="2478600" y="3008625"/>
            <a:ext cx="1985400" cy="44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highlight>
                <a:srgbClr val="4A86E8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12825" y="1534725"/>
            <a:ext cx="8318349" cy="343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959775" y="2704425"/>
            <a:ext cx="289750" cy="1452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825375" y="2704425"/>
            <a:ext cx="289750" cy="1452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3540625" y="2602500"/>
            <a:ext cx="289750" cy="1452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4393325" y="2557275"/>
            <a:ext cx="289750" cy="1497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5279325" y="2582350"/>
            <a:ext cx="289750" cy="1497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6120075" y="2447375"/>
            <a:ext cx="289750" cy="1604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7"/>
          <p:cNvSpPr txBox="1"/>
          <p:nvPr/>
        </p:nvSpPr>
        <p:spPr>
          <a:xfrm>
            <a:off x="-552375" y="-684375"/>
            <a:ext cx="9166200" cy="461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rcRect/>
          <a:stretch>
            <a:fillRect/>
          </a:stretch>
        </p:blipFill>
        <p:spPr>
          <a:xfrm>
            <a:off x="6984725" y="2722275"/>
            <a:ext cx="289750" cy="1416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>
            <a:alphaModFix/>
          </a:blip>
          <a:srcRect/>
          <a:stretch>
            <a:fillRect/>
          </a:stretch>
        </p:blipFill>
        <p:spPr>
          <a:xfrm>
            <a:off x="7733275" y="2622814"/>
            <a:ext cx="289750" cy="1416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17"/>
          <p:cNvSpPr txBox="1"/>
          <p:nvPr/>
        </p:nvSpPr>
        <p:spPr>
          <a:xfrm>
            <a:off x="2945550" y="1220325"/>
            <a:ext cx="41475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Year:2018 &amp; Beyond, Mileage:20+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>
                <a:solidFill>
                  <a:srgbClr val="0D0D0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Percentage of Cars Sold by Seller Type</a:t>
            </a:r>
            <a:endParaRPr sz="2400" b="1" u="sng">
              <a:solidFill>
                <a:srgbClr val="0D0D0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 b="1" u="sng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957400" y="1411750"/>
          <a:ext cx="7874900" cy="2722200"/>
        </p:xfrm>
        <a:graphic>
          <a:graphicData uri="http://schemas.openxmlformats.org/drawingml/2006/table">
            <a:tbl>
              <a:tblPr>
                <a:noFill/>
                <a:tableStyleId>{B4A186DD-65F2-4500-874A-81DFBE2F7009}</a:tableStyleId>
              </a:tblPr>
              <a:tblGrid>
                <a:gridCol w="2392325"/>
                <a:gridCol w="2911575"/>
                <a:gridCol w="2571000"/>
              </a:tblGrid>
              <a:tr h="1027275">
                <a:tc>
                  <a:txBody>
                    <a:bodyPr lIns="28575" tIns="19050" rIns="28575" bIns="19050" anchor="ctr"/>
                    <a:lstStyle/>
                    <a:p>
                      <a:pPr mar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seller_type</a:t>
                      </a:r>
                      <a:endParaRPr sz="2400" b="1"/>
                    </a:p>
                  </a:txBody>
                  <a:tcPr marL="28575" marR="28575" marT="19050" marB="1905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lIns="28575" tIns="19050" rIns="28575" bIns="19050" anchor="ctr"/>
                    <a:lstStyle/>
                    <a:p>
                      <a:pPr mar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Percentage_sold</a:t>
                      </a:r>
                      <a:endParaRPr sz="2400" b="1"/>
                    </a:p>
                  </a:txBody>
                  <a:tcPr marL="28575" marR="28575" marT="19050" marB="1905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lIns="91425" tIns="19050" rIns="91425" bIns="19050" anchor="ctr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No. Of Cars sold</a:t>
                      </a:r>
                      <a:endParaRPr sz="2400" b="1"/>
                    </a:p>
                  </a:txBody>
                  <a:tcPr marL="91425" marR="91425" marT="19050" marB="1905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</a:tr>
              <a:tr h="564975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Individual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83.2431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6766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4975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Dealer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13.8533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1126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4975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Trustmark Dealer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2.9035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236</a:t>
                      </a:r>
                      <a:endParaRPr sz="18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>
            <a:spLocks noGrp="1" noEditPoints="1"/>
          </p:cNvSpPr>
          <p:nvPr>
            <p:ph type="title"/>
          </p:nvPr>
        </p:nvSpPr>
        <p:spPr>
          <a:xfrm>
            <a:off x="311700" y="194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Nunito"/>
                <a:ea typeface="Nunito"/>
                <a:cs typeface="Nunito"/>
                <a:sym typeface="Nunito"/>
              </a:rPr>
              <a:t>Average Selling Price Analysis</a:t>
            </a:r>
            <a:endParaRPr sz="2400" b="1"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920575" y="1072025"/>
            <a:ext cx="6584595" cy="398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 rot="-5400000" flipH="1">
            <a:off x="2112525" y="2324000"/>
            <a:ext cx="1118700" cy="434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</a:t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 rot="-5400000">
            <a:off x="2910550" y="2356400"/>
            <a:ext cx="1080600" cy="36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AUTOMATIC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-5400000">
            <a:off x="3653525" y="2274325"/>
            <a:ext cx="1118700" cy="40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MANUAL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-5400000">
            <a:off x="5374150" y="2304822"/>
            <a:ext cx="1085400" cy="40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MANUAL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 rot="-5400000">
            <a:off x="6189650" y="2282476"/>
            <a:ext cx="1135800" cy="40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MANUAL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 rot="-5400000">
            <a:off x="4488725" y="2307625"/>
            <a:ext cx="1152300" cy="40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MANUAL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276725" y="879525"/>
            <a:ext cx="4575600" cy="31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4A86E8"/>
                </a:solidFill>
              </a:rPr>
              <a:t>Average Selling Price by Fuel and Transmission</a:t>
            </a:r>
            <a:endParaRPr i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Nunito"/>
                <a:ea typeface="Nunito"/>
                <a:cs typeface="Nunito"/>
                <a:sym typeface="Nunito"/>
              </a:rPr>
              <a:t>Cars Manufactured Per Year</a:t>
            </a:r>
            <a:endParaRPr sz="2400" b="1" u="sng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660725" y="1248613"/>
          <a:ext cx="3362900" cy="3367150"/>
        </p:xfrm>
        <a:graphic>
          <a:graphicData uri="http://schemas.openxmlformats.org/drawingml/2006/table">
            <a:tbl>
              <a:tblPr>
                <a:noFill/>
                <a:tableStyleId>{B4A186DD-65F2-4500-874A-81DFBE2F7009}</a:tableStyleId>
              </a:tblPr>
              <a:tblGrid>
                <a:gridCol w="840725"/>
                <a:gridCol w="840725"/>
                <a:gridCol w="840725"/>
                <a:gridCol w="840725"/>
              </a:tblGrid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Year</a:t>
                      </a:r>
                      <a:endParaRPr sz="700" b="1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No. Of Cars</a:t>
                      </a:r>
                      <a:endParaRPr sz="700" b="1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Year</a:t>
                      </a:r>
                      <a:endParaRPr sz="700" b="1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No. Of Cars</a:t>
                      </a:r>
                      <a:endParaRPr sz="700" b="1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1983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2006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124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2007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183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1994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2008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214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1995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2009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246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1996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2010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394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1997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592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1998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2012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651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1999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2013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670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2000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22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2014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621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2001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2015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776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2002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27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2016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859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2003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49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2017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1018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2004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62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2018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807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850"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2005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97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2019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583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9400"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2020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 lIns="28575" tIns="19050" rIns="28575" bIns="19050" anchor="b"/>
                    <a:lstStyle/>
                    <a:p>
                      <a:pPr mar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74</a:t>
                      </a:r>
                      <a:endParaRPr sz="70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125925" y="1248625"/>
            <a:ext cx="4815576" cy="33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Nunito"/>
                <a:ea typeface="Nunito"/>
                <a:cs typeface="Nunito"/>
                <a:sym typeface="Nunito"/>
              </a:rPr>
              <a:t>Volkswagen Specific Power Analysis</a:t>
            </a:r>
            <a:endParaRPr lang="en-IN" sz="2400" b="1" u="sng">
              <a:latin typeface="Nunito"/>
              <a:ea typeface="Nunito"/>
              <a:cs typeface="Nunito"/>
              <a:sym typeface="Nunito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u="sng">
                <a:latin typeface="Nunito"/>
                <a:ea typeface="Nunito"/>
                <a:cs typeface="Nunito"/>
                <a:sym typeface="Nunito"/>
              </a:rPr>
              <a:t>Top 5 Cars</a:t>
            </a: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3315975" y="1220225"/>
            <a:ext cx="57241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89275" y="1363150"/>
            <a:ext cx="29558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Nunito"/>
                <a:ea typeface="Nunito"/>
                <a:cs typeface="Nunito"/>
                <a:sym typeface="Nunito"/>
              </a:rPr>
              <a:t>Tata Car Seat Selection</a:t>
            </a:r>
            <a:endParaRPr sz="2400" b="1"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371500" y="1433950"/>
            <a:ext cx="6179475" cy="3591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644125" y="1246900"/>
            <a:ext cx="4275000" cy="37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>
                <a:solidFill>
                  <a:schemeClr val="accent1"/>
                </a:solidFill>
                <a:highlight>
                  <a:srgbClr val="FFFFFF"/>
                </a:highlight>
              </a:rPr>
              <a:t>Filtering Tata Cars with 14 or 10 Seats</a:t>
            </a:r>
            <a:endParaRPr b="1" i="1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Harshita Singh</cp:lastModifiedBy>
  <dcterms:modified xsi:type="dcterms:W3CDTF">2024-02-29T14:58:54Z</dcterms:modified>
</cp:coreProperties>
</file>