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Roboto Slab"/>
      <p:regular r:id="rId43"/>
      <p:bold r:id="rId44"/>
    </p:embeddedFon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F69CBC-F33E-46BC-A703-E4E7D7B609E6}">
  <a:tblStyle styleId="{3FF69CBC-F33E-46BC-A703-E4E7D7B609E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F8CD620-C602-4DFD-8015-193654A3203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RobotoSlab-bold.fntdata"/><Relationship Id="rId21" Type="http://schemas.openxmlformats.org/officeDocument/2006/relationships/slide" Target="slides/slide14.xml"/><Relationship Id="rId43" Type="http://schemas.openxmlformats.org/officeDocument/2006/relationships/font" Target="fonts/RobotoSlab-regular.fntdata"/><Relationship Id="rId24" Type="http://schemas.openxmlformats.org/officeDocument/2006/relationships/slide" Target="slides/slide17.xml"/><Relationship Id="rId46" Type="http://schemas.openxmlformats.org/officeDocument/2006/relationships/font" Target="fonts/Roboto-bold.fntdata"/><Relationship Id="rId23" Type="http://schemas.openxmlformats.org/officeDocument/2006/relationships/slide" Target="slides/slide16.xml"/><Relationship Id="rId45" Type="http://schemas.openxmlformats.org/officeDocument/2006/relationships/font" Target="fonts/Robot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font" Target="fonts/Roboto-boldItalic.fntdata"/><Relationship Id="rId25" Type="http://schemas.openxmlformats.org/officeDocument/2006/relationships/slide" Target="slides/slide18.xml"/><Relationship Id="rId47" Type="http://schemas.openxmlformats.org/officeDocument/2006/relationships/font" Target="fonts/Roboto-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8b4c594e4_2_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8b4c594e4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54963f1d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54963f1d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f6237a8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f6237a8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f6237a8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f6237a8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ffa0d9f0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ffa0d9f0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c50e177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c50e177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54963f1d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54963f1d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54963f1d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54963f1d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c50e1778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c50e1778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c50e177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c50e177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f6237a85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f6237a85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54963f1d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54963f1d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c50e1778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c50e1778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c50e1778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c50e1778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c50e1778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c50e1778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c50e1778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c50e1778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c50e1778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c50e1778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c50e1778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c50e1778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54963f1d3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54963f1d3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54963f1d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54963f1d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c50e1778c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c50e1778c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c50e1778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c50e1778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5aa032a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5aa032a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c50e1778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c50e1778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c50e177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c50e177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53db36f09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3db36f09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53db36f094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3db36f094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54963f1d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54963f1d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54963f1d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54963f1d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c4151c77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c4151c77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54963f1d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54963f1d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54963f1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54963f1d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23dfa23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23dfa23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53db36f09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3db36f09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53db36f094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3db36f094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6" name="Google Shape;56;p1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7" name="Google Shape;57;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8" name="Google Shape;58;p14"/>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59" name="Google Shape;59;p14"/>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cxnSp>
        <p:nvCxnSpPr>
          <p:cNvPr id="62" name="Google Shape;62;p1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63" name="Google Shape;63;p1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7" name="Google Shape;67;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8" name="Google Shape;68;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cxnSp>
        <p:nvCxnSpPr>
          <p:cNvPr id="71" name="Google Shape;71;p1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72" name="Google Shape;72;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3" name="Google Shape;73;p17"/>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4" name="Google Shape;74;p17"/>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5" name="Google Shape;7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8" name="Google Shape;7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81" name="Google Shape;81;p19"/>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2" name="Google Shape;82;p19"/>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2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6" name="Google Shape;8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2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90" name="Google Shape;90;p21"/>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91" name="Google Shape;91;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92" name="Google Shape;92;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93" name="Google Shape;9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52" name="Google Shape;52;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hyperlink" Target="https://www.sciencedirect.com/science/article/pii/S1877050916311929" TargetMode="External"/><Relationship Id="rId4" Type="http://schemas.openxmlformats.org/officeDocument/2006/relationships/hyperlink" Target="https://iovs.arvojournals.org/article.aspx?articleid=2565719" TargetMode="External"/><Relationship Id="rId5" Type="http://schemas.openxmlformats.org/officeDocument/2006/relationships/hyperlink" Target="https://ieeexplore.ieee.org/document/8588972"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www2.it.lut.fi/project/imageret/diaretdb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www2.it.lut.fi/project/imageret/diaretdb1/" TargetMode="External"/><Relationship Id="rId4" Type="http://schemas.openxmlformats.org/officeDocument/2006/relationships/hyperlink" Target="https://drive.google.com/drive/u/1/folders/1hIwmhfVJnc5cpja7AQ7nxFFEZUOVcvB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5"/>
          <p:cNvSpPr txBox="1"/>
          <p:nvPr/>
        </p:nvSpPr>
        <p:spPr>
          <a:xfrm>
            <a:off x="559625" y="1526625"/>
            <a:ext cx="8512500" cy="1301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600">
                <a:solidFill>
                  <a:srgbClr val="FF9900"/>
                </a:solidFill>
                <a:latin typeface="Calibri"/>
                <a:ea typeface="Calibri"/>
                <a:cs typeface="Calibri"/>
                <a:sym typeface="Calibri"/>
              </a:rPr>
              <a:t> </a:t>
            </a:r>
            <a:endParaRPr b="1" sz="2600">
              <a:solidFill>
                <a:srgbClr val="FF9900"/>
              </a:solidFill>
              <a:latin typeface="Calibri"/>
              <a:ea typeface="Calibri"/>
              <a:cs typeface="Calibri"/>
              <a:sym typeface="Calibri"/>
            </a:endParaRPr>
          </a:p>
          <a:p>
            <a:pPr indent="0" lvl="0" marL="0" rtl="0" algn="ctr">
              <a:lnSpc>
                <a:spcPct val="115000"/>
              </a:lnSpc>
              <a:spcBef>
                <a:spcPts val="300"/>
              </a:spcBef>
              <a:spcAft>
                <a:spcPts val="0"/>
              </a:spcAft>
              <a:buNone/>
            </a:pPr>
            <a:r>
              <a:t/>
            </a:r>
            <a:endParaRPr b="1" sz="2600">
              <a:solidFill>
                <a:srgbClr val="FF9900"/>
              </a:solidFill>
              <a:latin typeface="Calibri"/>
              <a:ea typeface="Calibri"/>
              <a:cs typeface="Calibri"/>
              <a:sym typeface="Calibri"/>
            </a:endParaRPr>
          </a:p>
          <a:p>
            <a:pPr indent="0" lvl="0" marL="0" rtl="0" algn="ctr">
              <a:lnSpc>
                <a:spcPct val="115000"/>
              </a:lnSpc>
              <a:spcBef>
                <a:spcPts val="300"/>
              </a:spcBef>
              <a:spcAft>
                <a:spcPts val="0"/>
              </a:spcAft>
              <a:buNone/>
            </a:pPr>
            <a:r>
              <a:t/>
            </a:r>
            <a:endParaRPr b="1" sz="2600">
              <a:solidFill>
                <a:srgbClr val="FF9900"/>
              </a:solidFill>
              <a:latin typeface="Calibri"/>
              <a:ea typeface="Calibri"/>
              <a:cs typeface="Calibri"/>
              <a:sym typeface="Calibri"/>
            </a:endParaRPr>
          </a:p>
          <a:p>
            <a:pPr indent="0" lvl="0" marL="0" rtl="0" algn="ctr">
              <a:lnSpc>
                <a:spcPct val="115000"/>
              </a:lnSpc>
              <a:spcBef>
                <a:spcPts val="300"/>
              </a:spcBef>
              <a:spcAft>
                <a:spcPts val="0"/>
              </a:spcAft>
              <a:buNone/>
            </a:pPr>
            <a:r>
              <a:t/>
            </a:r>
            <a:endParaRPr b="1" sz="1900">
              <a:solidFill>
                <a:srgbClr val="FF99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9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a:solidFill>
                  <a:srgbClr val="00FFFF"/>
                </a:solidFill>
                <a:latin typeface="Times New Roman"/>
                <a:ea typeface="Times New Roman"/>
                <a:cs typeface="Times New Roman"/>
                <a:sym typeface="Times New Roman"/>
              </a:rPr>
              <a:t>INDIAN INSTITUTE OF INFORMATION TECHNOLOGY, ALLAHABAD</a:t>
            </a:r>
            <a:endParaRPr b="1">
              <a:solidFill>
                <a:srgbClr val="00FFFF"/>
              </a:solidFill>
              <a:latin typeface="Times New Roman"/>
              <a:ea typeface="Times New Roman"/>
              <a:cs typeface="Times New Roman"/>
              <a:sym typeface="Times New Roman"/>
            </a:endParaRPr>
          </a:p>
          <a:p>
            <a:pPr indent="457200" lvl="0" marL="1828800" rtl="0" algn="l">
              <a:lnSpc>
                <a:spcPct val="115000"/>
              </a:lnSpc>
              <a:spcBef>
                <a:spcPts val="0"/>
              </a:spcBef>
              <a:spcAft>
                <a:spcPts val="0"/>
              </a:spcAft>
              <a:buNone/>
            </a:pPr>
            <a:r>
              <a:rPr b="1" lang="en">
                <a:solidFill>
                  <a:srgbClr val="00FFFF"/>
                </a:solidFill>
                <a:latin typeface="Times New Roman"/>
                <a:ea typeface="Times New Roman"/>
                <a:cs typeface="Times New Roman"/>
                <a:sym typeface="Times New Roman"/>
              </a:rPr>
              <a:t>V Semester B.Tech in Information Technology </a:t>
            </a:r>
            <a:endParaRPr b="1">
              <a:solidFill>
                <a:srgbClr val="00FFFF"/>
              </a:solidFill>
              <a:latin typeface="Times New Roman"/>
              <a:ea typeface="Times New Roman"/>
              <a:cs typeface="Times New Roman"/>
              <a:sym typeface="Times New Roman"/>
            </a:endParaRPr>
          </a:p>
          <a:p>
            <a:pPr indent="457200" lvl="0" marL="2743200" rtl="0" algn="l">
              <a:spcBef>
                <a:spcPts val="0"/>
              </a:spcBef>
              <a:spcAft>
                <a:spcPts val="0"/>
              </a:spcAft>
              <a:buNone/>
            </a:pPr>
            <a:r>
              <a:rPr lang="en" sz="1700">
                <a:solidFill>
                  <a:srgbClr val="FFFFFF"/>
                </a:solidFill>
                <a:latin typeface="Roboto Slab"/>
                <a:ea typeface="Roboto Slab"/>
                <a:cs typeface="Roboto Slab"/>
                <a:sym typeface="Roboto Slab"/>
              </a:rPr>
              <a:t>MINI PROJECT </a:t>
            </a:r>
            <a:endParaRPr sz="1700">
              <a:solidFill>
                <a:srgbClr val="FFFFFF"/>
              </a:solidFill>
              <a:latin typeface="Roboto Slab"/>
              <a:ea typeface="Roboto Slab"/>
              <a:cs typeface="Roboto Slab"/>
              <a:sym typeface="Roboto Slab"/>
            </a:endParaRPr>
          </a:p>
          <a:p>
            <a:pPr indent="0" lvl="0" marL="2743200" rtl="0" algn="l">
              <a:spcBef>
                <a:spcPts val="0"/>
              </a:spcBef>
              <a:spcAft>
                <a:spcPts val="0"/>
              </a:spcAft>
              <a:buNone/>
            </a:pPr>
            <a:r>
              <a:rPr lang="en" sz="1700">
                <a:solidFill>
                  <a:srgbClr val="FFFFFF"/>
                </a:solidFill>
                <a:latin typeface="Roboto Slab"/>
                <a:ea typeface="Roboto Slab"/>
                <a:cs typeface="Roboto Slab"/>
                <a:sym typeface="Roboto Slab"/>
              </a:rPr>
              <a:t>Final  Project Presentation</a:t>
            </a:r>
            <a:endParaRPr b="1" sz="500">
              <a:solidFill>
                <a:srgbClr val="00FFFF"/>
              </a:solidFill>
              <a:latin typeface="Times New Roman"/>
              <a:ea typeface="Times New Roman"/>
              <a:cs typeface="Times New Roman"/>
              <a:sym typeface="Times New Roman"/>
            </a:endParaRPr>
          </a:p>
        </p:txBody>
      </p:sp>
      <p:sp>
        <p:nvSpPr>
          <p:cNvPr id="109" name="Google Shape;109;p25"/>
          <p:cNvSpPr txBox="1"/>
          <p:nvPr/>
        </p:nvSpPr>
        <p:spPr>
          <a:xfrm>
            <a:off x="2907125" y="2828025"/>
            <a:ext cx="3817500" cy="9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8BC34A"/>
                </a:solidFill>
                <a:latin typeface="Times New Roman"/>
                <a:ea typeface="Times New Roman"/>
                <a:cs typeface="Times New Roman"/>
                <a:sym typeface="Times New Roman"/>
              </a:rPr>
              <a:t>  Under the supervision of :-</a:t>
            </a:r>
            <a:endParaRPr sz="1700">
              <a:solidFill>
                <a:srgbClr val="8BC34A"/>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8BC34A"/>
                </a:solidFill>
                <a:latin typeface="Times New Roman"/>
                <a:ea typeface="Times New Roman"/>
                <a:cs typeface="Times New Roman"/>
                <a:sym typeface="Times New Roman"/>
              </a:rPr>
              <a:t>Prof. Shirshu Verma</a:t>
            </a:r>
            <a:endParaRPr sz="1700">
              <a:solidFill>
                <a:srgbClr val="8BC34A"/>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8BC34A"/>
                </a:solidFill>
                <a:latin typeface="Times New Roman"/>
                <a:ea typeface="Times New Roman"/>
                <a:cs typeface="Times New Roman"/>
                <a:sym typeface="Times New Roman"/>
              </a:rPr>
              <a:t>  Submitted By:- </a:t>
            </a:r>
            <a:endParaRPr sz="1700">
              <a:solidFill>
                <a:srgbClr val="8BC34A"/>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8BC34A"/>
                </a:solidFill>
                <a:latin typeface="Times New Roman"/>
                <a:ea typeface="Times New Roman"/>
                <a:cs typeface="Times New Roman"/>
                <a:sym typeface="Times New Roman"/>
              </a:rPr>
              <a:t>Palak Mittal (IIT2018117)</a:t>
            </a:r>
            <a:endParaRPr sz="1700">
              <a:solidFill>
                <a:srgbClr val="8BC34A"/>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8BC34A"/>
                </a:solidFill>
                <a:latin typeface="Times New Roman"/>
                <a:ea typeface="Times New Roman"/>
                <a:cs typeface="Times New Roman"/>
                <a:sym typeface="Times New Roman"/>
              </a:rPr>
              <a:t>Nehal Singh (IIT2018119)</a:t>
            </a:r>
            <a:endParaRPr sz="1700">
              <a:solidFill>
                <a:srgbClr val="8BC34A"/>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8BC34A"/>
                </a:solidFill>
                <a:latin typeface="Times New Roman"/>
                <a:ea typeface="Times New Roman"/>
                <a:cs typeface="Times New Roman"/>
                <a:sym typeface="Times New Roman"/>
              </a:rPr>
              <a:t>Puja Kumari (IIT2018191)</a:t>
            </a:r>
            <a:endParaRPr sz="1700">
              <a:solidFill>
                <a:srgbClr val="8BC34A"/>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8BC34A"/>
                </a:solidFill>
                <a:latin typeface="Times New Roman"/>
                <a:ea typeface="Times New Roman"/>
                <a:cs typeface="Times New Roman"/>
                <a:sym typeface="Times New Roman"/>
              </a:rPr>
              <a:t>Prabha Kumari (IIT2018195)</a:t>
            </a:r>
            <a:endParaRPr sz="1700">
              <a:solidFill>
                <a:srgbClr val="8BC34A"/>
              </a:solidFill>
              <a:latin typeface="Times New Roman"/>
              <a:ea typeface="Times New Roman"/>
              <a:cs typeface="Times New Roman"/>
              <a:sym typeface="Times New Roman"/>
            </a:endParaRPr>
          </a:p>
        </p:txBody>
      </p:sp>
      <p:pic>
        <p:nvPicPr>
          <p:cNvPr id="110" name="Google Shape;110;p25"/>
          <p:cNvPicPr preferRelativeResize="0"/>
          <p:nvPr/>
        </p:nvPicPr>
        <p:blipFill>
          <a:blip r:embed="rId3">
            <a:alphaModFix/>
          </a:blip>
          <a:stretch>
            <a:fillRect/>
          </a:stretch>
        </p:blipFill>
        <p:spPr>
          <a:xfrm>
            <a:off x="4002075" y="412175"/>
            <a:ext cx="1226025" cy="1226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txBox="1"/>
          <p:nvPr>
            <p:ph type="title"/>
          </p:nvPr>
        </p:nvSpPr>
        <p:spPr>
          <a:xfrm>
            <a:off x="387900" y="3299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Algorithm</a:t>
            </a:r>
            <a:endParaRPr>
              <a:solidFill>
                <a:srgbClr val="FF9900"/>
              </a:solidFill>
            </a:endParaRPr>
          </a:p>
        </p:txBody>
      </p:sp>
      <p:sp>
        <p:nvSpPr>
          <p:cNvPr id="164" name="Google Shape;164;p34"/>
          <p:cNvSpPr/>
          <p:nvPr/>
        </p:nvSpPr>
        <p:spPr>
          <a:xfrm>
            <a:off x="1830850" y="1766650"/>
            <a:ext cx="1126200" cy="6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Original Image</a:t>
            </a:r>
            <a:endParaRPr/>
          </a:p>
        </p:txBody>
      </p:sp>
      <p:sp>
        <p:nvSpPr>
          <p:cNvPr id="165" name="Google Shape;165;p34"/>
          <p:cNvSpPr/>
          <p:nvPr/>
        </p:nvSpPr>
        <p:spPr>
          <a:xfrm>
            <a:off x="520575" y="2499400"/>
            <a:ext cx="1126200" cy="686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Affected Eyes</a:t>
            </a:r>
            <a:endParaRPr/>
          </a:p>
        </p:txBody>
      </p:sp>
      <p:sp>
        <p:nvSpPr>
          <p:cNvPr id="166" name="Google Shape;166;p34"/>
          <p:cNvSpPr/>
          <p:nvPr/>
        </p:nvSpPr>
        <p:spPr>
          <a:xfrm>
            <a:off x="6647125" y="2499400"/>
            <a:ext cx="1126200" cy="6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Discrete Wavelet transform</a:t>
            </a:r>
            <a:endParaRPr/>
          </a:p>
        </p:txBody>
      </p:sp>
      <p:sp>
        <p:nvSpPr>
          <p:cNvPr id="167" name="Google Shape;167;p34"/>
          <p:cNvSpPr/>
          <p:nvPr/>
        </p:nvSpPr>
        <p:spPr>
          <a:xfrm>
            <a:off x="1585575" y="3506800"/>
            <a:ext cx="1371600" cy="6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FINAL Model</a:t>
            </a:r>
            <a:endParaRPr/>
          </a:p>
        </p:txBody>
      </p:sp>
      <p:sp>
        <p:nvSpPr>
          <p:cNvPr id="168" name="Google Shape;168;p34"/>
          <p:cNvSpPr/>
          <p:nvPr/>
        </p:nvSpPr>
        <p:spPr>
          <a:xfrm>
            <a:off x="3533275" y="4139675"/>
            <a:ext cx="1126200" cy="6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K-Means Clustering</a:t>
            </a:r>
            <a:endParaRPr/>
          </a:p>
        </p:txBody>
      </p:sp>
      <p:sp>
        <p:nvSpPr>
          <p:cNvPr id="169" name="Google Shape;169;p34"/>
          <p:cNvSpPr/>
          <p:nvPr/>
        </p:nvSpPr>
        <p:spPr>
          <a:xfrm>
            <a:off x="3533275" y="1223625"/>
            <a:ext cx="1126200" cy="6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Grayscale conversion</a:t>
            </a:r>
            <a:endParaRPr/>
          </a:p>
        </p:txBody>
      </p:sp>
      <p:sp>
        <p:nvSpPr>
          <p:cNvPr id="170" name="Google Shape;170;p34"/>
          <p:cNvSpPr/>
          <p:nvPr/>
        </p:nvSpPr>
        <p:spPr>
          <a:xfrm>
            <a:off x="3533275" y="2529238"/>
            <a:ext cx="1126200" cy="686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Healthy Eyes</a:t>
            </a:r>
            <a:endParaRPr/>
          </a:p>
        </p:txBody>
      </p:sp>
      <p:sp>
        <p:nvSpPr>
          <p:cNvPr id="171" name="Google Shape;171;p34"/>
          <p:cNvSpPr/>
          <p:nvPr/>
        </p:nvSpPr>
        <p:spPr>
          <a:xfrm>
            <a:off x="5235700" y="3561850"/>
            <a:ext cx="1126200" cy="6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Gabor Kernel</a:t>
            </a:r>
            <a:endParaRPr/>
          </a:p>
        </p:txBody>
      </p:sp>
      <p:sp>
        <p:nvSpPr>
          <p:cNvPr id="172" name="Google Shape;172;p34"/>
          <p:cNvSpPr/>
          <p:nvPr/>
        </p:nvSpPr>
        <p:spPr>
          <a:xfrm>
            <a:off x="5235700" y="1842850"/>
            <a:ext cx="1250400" cy="6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Adaptive Histogram Equalization</a:t>
            </a:r>
            <a:endParaRPr/>
          </a:p>
        </p:txBody>
      </p:sp>
      <p:cxnSp>
        <p:nvCxnSpPr>
          <p:cNvPr id="173" name="Google Shape;173;p34"/>
          <p:cNvCxnSpPr>
            <a:stCxn id="164" idx="0"/>
            <a:endCxn id="169" idx="1"/>
          </p:cNvCxnSpPr>
          <p:nvPr/>
        </p:nvCxnSpPr>
        <p:spPr>
          <a:xfrm rot="-5400000">
            <a:off x="2863600" y="1096900"/>
            <a:ext cx="200100" cy="1139400"/>
          </a:xfrm>
          <a:prstGeom prst="bentConnector2">
            <a:avLst/>
          </a:prstGeom>
          <a:noFill/>
          <a:ln cap="flat" cmpd="sng" w="19050">
            <a:solidFill>
              <a:schemeClr val="lt2"/>
            </a:solidFill>
            <a:prstDash val="solid"/>
            <a:round/>
            <a:headEnd len="med" w="med" type="none"/>
            <a:tailEnd len="med" w="med" type="triangle"/>
          </a:ln>
        </p:spPr>
      </p:cxnSp>
      <p:cxnSp>
        <p:nvCxnSpPr>
          <p:cNvPr id="174" name="Google Shape;174;p34"/>
          <p:cNvCxnSpPr>
            <a:stCxn id="169" idx="3"/>
            <a:endCxn id="172" idx="0"/>
          </p:cNvCxnSpPr>
          <p:nvPr/>
        </p:nvCxnSpPr>
        <p:spPr>
          <a:xfrm>
            <a:off x="4659475" y="1566675"/>
            <a:ext cx="1201500" cy="276300"/>
          </a:xfrm>
          <a:prstGeom prst="bentConnector2">
            <a:avLst/>
          </a:prstGeom>
          <a:noFill/>
          <a:ln cap="flat" cmpd="sng" w="19050">
            <a:solidFill>
              <a:schemeClr val="lt2"/>
            </a:solidFill>
            <a:prstDash val="solid"/>
            <a:round/>
            <a:headEnd len="med" w="med" type="none"/>
            <a:tailEnd len="med" w="med" type="triangle"/>
          </a:ln>
        </p:spPr>
      </p:cxnSp>
      <p:cxnSp>
        <p:nvCxnSpPr>
          <p:cNvPr id="175" name="Google Shape;175;p34"/>
          <p:cNvCxnSpPr>
            <a:stCxn id="172" idx="3"/>
            <a:endCxn id="166" idx="0"/>
          </p:cNvCxnSpPr>
          <p:nvPr/>
        </p:nvCxnSpPr>
        <p:spPr>
          <a:xfrm>
            <a:off x="6486100" y="2185900"/>
            <a:ext cx="724200" cy="313500"/>
          </a:xfrm>
          <a:prstGeom prst="bentConnector2">
            <a:avLst/>
          </a:prstGeom>
          <a:noFill/>
          <a:ln cap="flat" cmpd="sng" w="19050">
            <a:solidFill>
              <a:schemeClr val="lt2"/>
            </a:solidFill>
            <a:prstDash val="solid"/>
            <a:round/>
            <a:headEnd len="med" w="med" type="none"/>
            <a:tailEnd len="med" w="med" type="triangle"/>
          </a:ln>
        </p:spPr>
      </p:cxnSp>
      <p:cxnSp>
        <p:nvCxnSpPr>
          <p:cNvPr id="176" name="Google Shape;176;p34"/>
          <p:cNvCxnSpPr>
            <a:stCxn id="166" idx="2"/>
            <a:endCxn id="171" idx="3"/>
          </p:cNvCxnSpPr>
          <p:nvPr/>
        </p:nvCxnSpPr>
        <p:spPr>
          <a:xfrm rot="5400000">
            <a:off x="6426325" y="3121000"/>
            <a:ext cx="719400" cy="848400"/>
          </a:xfrm>
          <a:prstGeom prst="bentConnector2">
            <a:avLst/>
          </a:prstGeom>
          <a:noFill/>
          <a:ln cap="flat" cmpd="sng" w="19050">
            <a:solidFill>
              <a:schemeClr val="lt2"/>
            </a:solidFill>
            <a:prstDash val="solid"/>
            <a:round/>
            <a:headEnd len="med" w="med" type="none"/>
            <a:tailEnd len="med" w="med" type="triangle"/>
          </a:ln>
        </p:spPr>
      </p:cxnSp>
      <p:cxnSp>
        <p:nvCxnSpPr>
          <p:cNvPr id="177" name="Google Shape;177;p34"/>
          <p:cNvCxnSpPr>
            <a:stCxn id="171" idx="1"/>
            <a:endCxn id="168" idx="3"/>
          </p:cNvCxnSpPr>
          <p:nvPr/>
        </p:nvCxnSpPr>
        <p:spPr>
          <a:xfrm flipH="1">
            <a:off x="4659400" y="3904900"/>
            <a:ext cx="576300" cy="577800"/>
          </a:xfrm>
          <a:prstGeom prst="bentConnector3">
            <a:avLst>
              <a:gd fmla="val 49993" name="adj1"/>
            </a:avLst>
          </a:prstGeom>
          <a:noFill/>
          <a:ln cap="flat" cmpd="sng" w="19050">
            <a:solidFill>
              <a:schemeClr val="lt2"/>
            </a:solidFill>
            <a:prstDash val="solid"/>
            <a:round/>
            <a:headEnd len="med" w="med" type="none"/>
            <a:tailEnd len="med" w="med" type="triangle"/>
          </a:ln>
        </p:spPr>
      </p:cxnSp>
      <p:cxnSp>
        <p:nvCxnSpPr>
          <p:cNvPr id="178" name="Google Shape;178;p34"/>
          <p:cNvCxnSpPr>
            <a:stCxn id="168" idx="1"/>
            <a:endCxn id="167" idx="3"/>
          </p:cNvCxnSpPr>
          <p:nvPr/>
        </p:nvCxnSpPr>
        <p:spPr>
          <a:xfrm rot="10800000">
            <a:off x="2957275" y="3849725"/>
            <a:ext cx="576000" cy="633000"/>
          </a:xfrm>
          <a:prstGeom prst="bentConnector3">
            <a:avLst>
              <a:gd fmla="val 50009" name="adj1"/>
            </a:avLst>
          </a:prstGeom>
          <a:noFill/>
          <a:ln cap="flat" cmpd="sng" w="19050">
            <a:solidFill>
              <a:schemeClr val="lt2"/>
            </a:solidFill>
            <a:prstDash val="solid"/>
            <a:round/>
            <a:headEnd len="med" w="med" type="none"/>
            <a:tailEnd len="med" w="med" type="triangle"/>
          </a:ln>
        </p:spPr>
      </p:cxnSp>
      <p:cxnSp>
        <p:nvCxnSpPr>
          <p:cNvPr id="179" name="Google Shape;179;p34"/>
          <p:cNvCxnSpPr>
            <a:stCxn id="167" idx="1"/>
            <a:endCxn id="165" idx="2"/>
          </p:cNvCxnSpPr>
          <p:nvPr/>
        </p:nvCxnSpPr>
        <p:spPr>
          <a:xfrm rot="10800000">
            <a:off x="1083675" y="3185650"/>
            <a:ext cx="501900" cy="664200"/>
          </a:xfrm>
          <a:prstGeom prst="bentConnector2">
            <a:avLst/>
          </a:prstGeom>
          <a:noFill/>
          <a:ln cap="flat" cmpd="sng" w="19050">
            <a:solidFill>
              <a:schemeClr val="lt2"/>
            </a:solidFill>
            <a:prstDash val="solid"/>
            <a:round/>
            <a:headEnd len="med" w="med" type="none"/>
            <a:tailEnd len="med" w="med" type="triangle"/>
          </a:ln>
        </p:spPr>
      </p:cxnSp>
      <p:cxnSp>
        <p:nvCxnSpPr>
          <p:cNvPr id="180" name="Google Shape;180;p34"/>
          <p:cNvCxnSpPr>
            <a:stCxn id="167" idx="0"/>
            <a:endCxn id="170" idx="1"/>
          </p:cNvCxnSpPr>
          <p:nvPr/>
        </p:nvCxnSpPr>
        <p:spPr>
          <a:xfrm rot="-5400000">
            <a:off x="2585025" y="2558650"/>
            <a:ext cx="634500" cy="1261800"/>
          </a:xfrm>
          <a:prstGeom prst="bentConnector2">
            <a:avLst/>
          </a:prstGeom>
          <a:noFill/>
          <a:ln cap="flat" cmpd="sng" w="19050">
            <a:solidFill>
              <a:schemeClr val="lt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nvSpPr>
        <p:spPr>
          <a:xfrm>
            <a:off x="646875" y="556425"/>
            <a:ext cx="7695600" cy="42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9900"/>
              </a:solidFill>
              <a:latin typeface="Roboto Slab"/>
              <a:ea typeface="Roboto Slab"/>
              <a:cs typeface="Roboto Slab"/>
              <a:sym typeface="Roboto Slab"/>
            </a:endParaRPr>
          </a:p>
          <a:p>
            <a:pPr indent="0" lvl="0" marL="0" rtl="0" algn="l">
              <a:spcBef>
                <a:spcPts val="0"/>
              </a:spcBef>
              <a:spcAft>
                <a:spcPts val="0"/>
              </a:spcAft>
              <a:buNone/>
            </a:pPr>
            <a:r>
              <a:rPr lang="en" sz="1700">
                <a:solidFill>
                  <a:srgbClr val="FF9900"/>
                </a:solidFill>
                <a:latin typeface="Roboto Slab"/>
                <a:ea typeface="Roboto Slab"/>
                <a:cs typeface="Roboto Slab"/>
                <a:sym typeface="Roboto Slab"/>
              </a:rPr>
              <a:t>Grayscale Conversion:</a:t>
            </a:r>
            <a:endParaRPr sz="1700">
              <a:solidFill>
                <a:srgbClr val="FF9900"/>
              </a:solidFill>
              <a:latin typeface="Roboto Slab"/>
              <a:ea typeface="Roboto Slab"/>
              <a:cs typeface="Roboto Slab"/>
              <a:sym typeface="Roboto Slab"/>
            </a:endParaRPr>
          </a:p>
          <a:p>
            <a:pPr indent="0" lvl="0" marL="0" rtl="0" algn="l">
              <a:spcBef>
                <a:spcPts val="0"/>
              </a:spcBef>
              <a:spcAft>
                <a:spcPts val="0"/>
              </a:spcAft>
              <a:buNone/>
            </a:pPr>
            <a:r>
              <a:t/>
            </a:r>
            <a:endParaRPr sz="1300">
              <a:solidFill>
                <a:srgbClr val="FF9900"/>
              </a:solidFill>
              <a:latin typeface="Roboto Slab"/>
              <a:ea typeface="Roboto Slab"/>
              <a:cs typeface="Roboto Slab"/>
              <a:sym typeface="Roboto Slab"/>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An RGB Image consists of 3 layers R,G,B as it is clearly see through its name. </a:t>
            </a:r>
            <a:endParaRPr sz="1300">
              <a:solidFill>
                <a:srgbClr val="FFFFFF"/>
              </a:solidFill>
              <a:latin typeface="Roboto"/>
              <a:ea typeface="Roboto"/>
              <a:cs typeface="Roboto"/>
              <a:sym typeface="Roboto"/>
            </a:endParaRPr>
          </a:p>
          <a:p>
            <a:pPr indent="-311150" lvl="1" marL="9144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It’s a 3 dimensional matrix , where grayscale image is of only 2 dimensions, and the values ranges between 0–255 (8-bit unsigned integers).</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gray = cv2.cvtColor(image, cv2.COLOR_BGR2GRAY)</a:t>
            </a:r>
            <a:endParaRPr sz="1300">
              <a:solidFill>
                <a:srgbClr val="FFFFFF"/>
              </a:solidFill>
              <a:latin typeface="Roboto"/>
              <a:ea typeface="Roboto"/>
              <a:cs typeface="Roboto"/>
              <a:sym typeface="Roboto"/>
            </a:endParaRPr>
          </a:p>
          <a:p>
            <a:pPr indent="0" lvl="0" marL="0" rtl="0" algn="l">
              <a:spcBef>
                <a:spcPts val="0"/>
              </a:spcBef>
              <a:spcAft>
                <a:spcPts val="0"/>
              </a:spcAft>
              <a:buNone/>
            </a:pPr>
            <a:r>
              <a:t/>
            </a:r>
            <a:endParaRPr sz="1300">
              <a:solidFill>
                <a:srgbClr val="FF9900"/>
              </a:solidFill>
              <a:latin typeface="Roboto Slab"/>
              <a:ea typeface="Roboto Slab"/>
              <a:cs typeface="Roboto Slab"/>
              <a:sym typeface="Roboto Slab"/>
            </a:endParaRPr>
          </a:p>
          <a:p>
            <a:pPr indent="0" lvl="0" marL="0" rtl="0" algn="l">
              <a:spcBef>
                <a:spcPts val="0"/>
              </a:spcBef>
              <a:spcAft>
                <a:spcPts val="0"/>
              </a:spcAft>
              <a:buNone/>
            </a:pPr>
            <a:r>
              <a:rPr lang="en" sz="1700">
                <a:solidFill>
                  <a:srgbClr val="FF9900"/>
                </a:solidFill>
                <a:latin typeface="Roboto Slab"/>
                <a:ea typeface="Roboto Slab"/>
                <a:cs typeface="Roboto Slab"/>
                <a:sym typeface="Roboto Slab"/>
              </a:rPr>
              <a:t>Adaptive Histogram Equalization : </a:t>
            </a:r>
            <a:endParaRPr sz="1700">
              <a:solidFill>
                <a:srgbClr val="FF9900"/>
              </a:solidFill>
              <a:latin typeface="Roboto Slab"/>
              <a:ea typeface="Roboto Slab"/>
              <a:cs typeface="Roboto Slab"/>
              <a:sym typeface="Roboto Slab"/>
            </a:endParaRPr>
          </a:p>
          <a:p>
            <a:pPr indent="0" lvl="0" marL="0" rtl="0" algn="l">
              <a:spcBef>
                <a:spcPts val="0"/>
              </a:spcBef>
              <a:spcAft>
                <a:spcPts val="0"/>
              </a:spcAft>
              <a:buNone/>
            </a:pPr>
            <a:r>
              <a:t/>
            </a:r>
            <a:endParaRPr sz="1300">
              <a:solidFill>
                <a:srgbClr val="FF9900"/>
              </a:solidFill>
              <a:latin typeface="Roboto Slab"/>
              <a:ea typeface="Roboto Slab"/>
              <a:cs typeface="Roboto Slab"/>
              <a:sym typeface="Roboto Slab"/>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A computer image processing technique used to improve contrast in images.</a:t>
            </a:r>
            <a:endParaRPr sz="1300">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sz="1300">
                <a:solidFill>
                  <a:srgbClr val="FFFFFF"/>
                </a:solidFill>
                <a:latin typeface="Roboto"/>
                <a:ea typeface="Roboto"/>
                <a:cs typeface="Roboto"/>
                <a:sym typeface="Roboto"/>
              </a:rPr>
              <a:t>Ordinary histogram transforms using the single complete image histogram which does not work when </a:t>
            </a:r>
            <a:r>
              <a:rPr lang="en" sz="1350">
                <a:solidFill>
                  <a:schemeClr val="dk1"/>
                </a:solidFill>
                <a:highlight>
                  <a:schemeClr val="lt1"/>
                </a:highlight>
                <a:latin typeface="Roboto"/>
                <a:ea typeface="Roboto"/>
                <a:cs typeface="Roboto"/>
                <a:sym typeface="Roboto"/>
              </a:rPr>
              <a:t>the image contains regions that are significantly lighter or darker than most of the image</a:t>
            </a:r>
            <a:r>
              <a:rPr lang="en" sz="1300">
                <a:solidFill>
                  <a:srgbClr val="FFFFFF"/>
                </a:solidFill>
                <a:latin typeface="Roboto"/>
                <a:ea typeface="Roboto"/>
                <a:cs typeface="Roboto"/>
                <a:sym typeface="Roboto"/>
              </a:rPr>
              <a:t> .</a:t>
            </a:r>
            <a:endParaRPr sz="1300">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sz="1300">
                <a:solidFill>
                  <a:srgbClr val="FFFFFF"/>
                </a:solidFill>
                <a:latin typeface="Roboto"/>
                <a:ea typeface="Roboto"/>
                <a:cs typeface="Roboto"/>
                <a:sym typeface="Roboto"/>
              </a:rPr>
              <a:t>Here, adaptive histogram equalization comes to the rescue by creating transforms using the </a:t>
            </a:r>
            <a:r>
              <a:rPr lang="en" sz="1300">
                <a:solidFill>
                  <a:schemeClr val="dk1"/>
                </a:solidFill>
                <a:latin typeface="Roboto"/>
                <a:ea typeface="Roboto"/>
                <a:cs typeface="Roboto"/>
                <a:sym typeface="Roboto"/>
              </a:rPr>
              <a:t>neighbourhood </a:t>
            </a:r>
            <a:r>
              <a:rPr lang="en" sz="1300">
                <a:solidFill>
                  <a:srgbClr val="FFFFFF"/>
                </a:solidFill>
                <a:latin typeface="Roboto"/>
                <a:ea typeface="Roboto"/>
                <a:cs typeface="Roboto"/>
                <a:sym typeface="Roboto"/>
              </a:rPr>
              <a:t>pixels that means taking the small part of image for each transformation. </a:t>
            </a:r>
            <a:endParaRPr sz="1300">
              <a:solidFill>
                <a:srgbClr val="FFFFFF"/>
              </a:solidFill>
              <a:latin typeface="Roboto"/>
              <a:ea typeface="Roboto"/>
              <a:cs typeface="Roboto"/>
              <a:sym typeface="Roboto"/>
            </a:endParaRPr>
          </a:p>
          <a:p>
            <a:pPr indent="0" lvl="0" marL="0" rtl="0" algn="l">
              <a:spcBef>
                <a:spcPts val="0"/>
              </a:spcBef>
              <a:spcAft>
                <a:spcPts val="0"/>
              </a:spcAft>
              <a:buNone/>
            </a:pPr>
            <a:r>
              <a:t/>
            </a:r>
            <a:endParaRPr sz="1300">
              <a:solidFill>
                <a:srgbClr val="FFFFFF"/>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nvSpPr>
        <p:spPr>
          <a:xfrm>
            <a:off x="787475" y="759700"/>
            <a:ext cx="7222500" cy="3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9900"/>
                </a:solidFill>
                <a:latin typeface="Roboto Slab"/>
                <a:ea typeface="Roboto Slab"/>
                <a:cs typeface="Roboto Slab"/>
                <a:sym typeface="Roboto Slab"/>
              </a:rPr>
              <a:t>Gabor Kernel :</a:t>
            </a:r>
            <a:endParaRPr sz="1700">
              <a:solidFill>
                <a:srgbClr val="FF9900"/>
              </a:solidFill>
              <a:latin typeface="Roboto Slab"/>
              <a:ea typeface="Roboto Slab"/>
              <a:cs typeface="Roboto Slab"/>
              <a:sym typeface="Roboto Slab"/>
            </a:endParaRPr>
          </a:p>
          <a:p>
            <a:pPr indent="0" lvl="0" marL="0" rtl="0" algn="l">
              <a:spcBef>
                <a:spcPts val="0"/>
              </a:spcBef>
              <a:spcAft>
                <a:spcPts val="0"/>
              </a:spcAft>
              <a:buNone/>
            </a:pPr>
            <a:r>
              <a:t/>
            </a:r>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When a Gabor filter is applied to an image, it gives the highest response at edges and at points where texture changes.</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Moreover, it’s assumed that it shows lot of similarity with human eye visual system.</a:t>
            </a:r>
            <a:endParaRPr sz="1300">
              <a:solidFill>
                <a:srgbClr val="FFFFFF"/>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700">
              <a:solidFill>
                <a:srgbClr val="FF9900"/>
              </a:solidFill>
              <a:latin typeface="Roboto Slab"/>
              <a:ea typeface="Roboto Slab"/>
              <a:cs typeface="Roboto Slab"/>
              <a:sym typeface="Roboto Slab"/>
            </a:endParaRPr>
          </a:p>
          <a:p>
            <a:pPr indent="0" lvl="0" marL="0" rtl="0" algn="l">
              <a:spcBef>
                <a:spcPts val="0"/>
              </a:spcBef>
              <a:spcAft>
                <a:spcPts val="0"/>
              </a:spcAft>
              <a:buNone/>
            </a:pPr>
            <a:r>
              <a:t/>
            </a:r>
            <a:endParaRPr sz="1700">
              <a:solidFill>
                <a:srgbClr val="FF9900"/>
              </a:solidFill>
              <a:latin typeface="Roboto Slab"/>
              <a:ea typeface="Roboto Slab"/>
              <a:cs typeface="Roboto Slab"/>
              <a:sym typeface="Roboto Slab"/>
            </a:endParaRPr>
          </a:p>
          <a:p>
            <a:pPr indent="0" lvl="0" marL="0" rtl="0" algn="l">
              <a:spcBef>
                <a:spcPts val="0"/>
              </a:spcBef>
              <a:spcAft>
                <a:spcPts val="0"/>
              </a:spcAft>
              <a:buNone/>
            </a:pPr>
            <a:r>
              <a:t/>
            </a:r>
            <a:endParaRPr sz="1700">
              <a:solidFill>
                <a:srgbClr val="FF9900"/>
              </a:solidFill>
              <a:latin typeface="Roboto Slab"/>
              <a:ea typeface="Roboto Slab"/>
              <a:cs typeface="Roboto Slab"/>
              <a:sym typeface="Roboto Slab"/>
            </a:endParaRPr>
          </a:p>
          <a:p>
            <a:pPr indent="0" lvl="0" marL="0" rtl="0" algn="l">
              <a:spcBef>
                <a:spcPts val="0"/>
              </a:spcBef>
              <a:spcAft>
                <a:spcPts val="0"/>
              </a:spcAft>
              <a:buNone/>
            </a:pPr>
            <a:r>
              <a:t/>
            </a:r>
            <a:endParaRPr sz="1700">
              <a:solidFill>
                <a:srgbClr val="FF9900"/>
              </a:solidFill>
              <a:latin typeface="Roboto Slab"/>
              <a:ea typeface="Roboto Slab"/>
              <a:cs typeface="Roboto Slab"/>
              <a:sym typeface="Roboto Slab"/>
            </a:endParaRPr>
          </a:p>
          <a:p>
            <a:pPr indent="0" lvl="0" marL="0" rtl="0" algn="l">
              <a:spcBef>
                <a:spcPts val="0"/>
              </a:spcBef>
              <a:spcAft>
                <a:spcPts val="0"/>
              </a:spcAft>
              <a:buNone/>
            </a:pPr>
            <a:r>
              <a:t/>
            </a:r>
            <a:endParaRPr sz="1700">
              <a:solidFill>
                <a:srgbClr val="FF9900"/>
              </a:solidFill>
              <a:latin typeface="Roboto Slab"/>
              <a:ea typeface="Roboto Slab"/>
              <a:cs typeface="Roboto Slab"/>
              <a:sym typeface="Roboto Slab"/>
            </a:endParaRPr>
          </a:p>
          <a:p>
            <a:pPr indent="0" lvl="0" marL="0" rtl="0" algn="l">
              <a:spcBef>
                <a:spcPts val="0"/>
              </a:spcBef>
              <a:spcAft>
                <a:spcPts val="0"/>
              </a:spcAft>
              <a:buNone/>
            </a:pPr>
            <a:r>
              <a:t/>
            </a:r>
            <a:endParaRPr sz="1700">
              <a:solidFill>
                <a:srgbClr val="FF9900"/>
              </a:solidFill>
              <a:latin typeface="Roboto Slab"/>
              <a:ea typeface="Roboto Slab"/>
              <a:cs typeface="Roboto Slab"/>
              <a:sym typeface="Roboto Slab"/>
            </a:endParaRPr>
          </a:p>
          <a:p>
            <a:pPr indent="0" lvl="0" marL="0" rtl="0" algn="l">
              <a:spcBef>
                <a:spcPts val="0"/>
              </a:spcBef>
              <a:spcAft>
                <a:spcPts val="0"/>
              </a:spcAft>
              <a:buNone/>
            </a:pPr>
            <a:r>
              <a:t/>
            </a:r>
            <a:endParaRPr sz="1300">
              <a:solidFill>
                <a:srgbClr val="FFFFFF"/>
              </a:solidFill>
              <a:latin typeface="Roboto"/>
              <a:ea typeface="Roboto"/>
              <a:cs typeface="Roboto"/>
              <a:sym typeface="Roboto"/>
            </a:endParaRPr>
          </a:p>
        </p:txBody>
      </p:sp>
      <p:pic>
        <p:nvPicPr>
          <p:cNvPr id="191" name="Google Shape;191;p36"/>
          <p:cNvPicPr preferRelativeResize="0"/>
          <p:nvPr/>
        </p:nvPicPr>
        <p:blipFill>
          <a:blip r:embed="rId3">
            <a:alphaModFix/>
          </a:blip>
          <a:stretch>
            <a:fillRect/>
          </a:stretch>
        </p:blipFill>
        <p:spPr>
          <a:xfrm>
            <a:off x="1336000" y="2156975"/>
            <a:ext cx="5238750" cy="217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nvSpPr>
        <p:spPr>
          <a:xfrm>
            <a:off x="626175" y="805075"/>
            <a:ext cx="7177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9900"/>
                </a:solidFill>
                <a:latin typeface="Roboto Slab"/>
                <a:ea typeface="Roboto Slab"/>
                <a:cs typeface="Roboto Slab"/>
                <a:sym typeface="Roboto Slab"/>
              </a:rPr>
              <a:t>Discrete Wavelet transform :</a:t>
            </a:r>
            <a:endParaRPr sz="1700">
              <a:solidFill>
                <a:srgbClr val="FF9900"/>
              </a:solidFill>
              <a:latin typeface="Roboto Slab"/>
              <a:ea typeface="Roboto Slab"/>
              <a:cs typeface="Roboto Slab"/>
              <a:sym typeface="Roboto Slab"/>
            </a:endParaRPr>
          </a:p>
          <a:p>
            <a:pPr indent="0" lvl="0" marL="0" rtl="0" algn="l">
              <a:spcBef>
                <a:spcPts val="0"/>
              </a:spcBef>
              <a:spcAft>
                <a:spcPts val="0"/>
              </a:spcAft>
              <a:buNone/>
            </a:pPr>
            <a:r>
              <a:t/>
            </a:r>
            <a:endParaRPr sz="1300">
              <a:solidFill>
                <a:srgbClr val="FF9900"/>
              </a:solidFill>
              <a:latin typeface="Roboto Slab"/>
              <a:ea typeface="Roboto Slab"/>
              <a:cs typeface="Roboto Slab"/>
              <a:sym typeface="Roboto Slab"/>
            </a:endParaRPr>
          </a:p>
          <a:p>
            <a:pPr indent="0" lvl="0" marL="0" rtl="0" algn="l">
              <a:spcBef>
                <a:spcPts val="0"/>
              </a:spcBef>
              <a:spcAft>
                <a:spcPts val="0"/>
              </a:spcAft>
              <a:buNone/>
            </a:pPr>
            <a:r>
              <a:rPr lang="en" sz="1300">
                <a:solidFill>
                  <a:schemeClr val="dk1"/>
                </a:solidFill>
                <a:latin typeface="Roboto"/>
                <a:ea typeface="Roboto"/>
                <a:cs typeface="Roboto"/>
                <a:sym typeface="Roboto"/>
              </a:rPr>
              <a:t>The Discrete Wavelet Transform (DWT), which is based on sub band coding, is found to yield a fast computation of Wavelet Transform.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It is easy to implement and reduces the computation time</a:t>
            </a:r>
            <a:endParaRPr sz="1300">
              <a:solidFill>
                <a:schemeClr val="dk1"/>
              </a:solidFill>
              <a:latin typeface="Roboto"/>
              <a:ea typeface="Roboto"/>
              <a:cs typeface="Roboto"/>
              <a:sym typeface="Roboto"/>
            </a:endParaRPr>
          </a:p>
          <a:p>
            <a:pPr indent="0" lvl="0" marL="457200" rtl="0" algn="l">
              <a:spcBef>
                <a:spcPts val="0"/>
              </a:spcBef>
              <a:spcAft>
                <a:spcPts val="0"/>
              </a:spcAft>
              <a:buNone/>
            </a:pPr>
            <a:r>
              <a:rPr lang="en" sz="1300">
                <a:solidFill>
                  <a:schemeClr val="dk1"/>
                </a:solidFill>
                <a:latin typeface="Roboto"/>
                <a:ea typeface="Roboto"/>
                <a:cs typeface="Roboto"/>
                <a:sym typeface="Roboto"/>
              </a:rPr>
              <a:t>and resources required.</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It captures both frequency and location information (location in time)</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700">
                <a:solidFill>
                  <a:srgbClr val="FF9900"/>
                </a:solidFill>
                <a:latin typeface="Roboto Slab"/>
                <a:ea typeface="Roboto Slab"/>
                <a:cs typeface="Roboto Slab"/>
                <a:sym typeface="Roboto Slab"/>
              </a:rPr>
              <a:t>K-Means Clustering :</a:t>
            </a:r>
            <a:endParaRPr sz="1700">
              <a:solidFill>
                <a:srgbClr val="FF9900"/>
              </a:solidFill>
              <a:latin typeface="Roboto Slab"/>
              <a:ea typeface="Roboto Slab"/>
              <a:cs typeface="Roboto Slab"/>
              <a:sym typeface="Roboto Slab"/>
            </a:endParaRPr>
          </a:p>
          <a:p>
            <a:pPr indent="0" lvl="0" marL="0" rtl="0" algn="l">
              <a:spcBef>
                <a:spcPts val="0"/>
              </a:spcBef>
              <a:spcAft>
                <a:spcPts val="0"/>
              </a:spcAft>
              <a:buNone/>
            </a:pPr>
            <a:r>
              <a:t/>
            </a:r>
            <a:endParaRPr sz="1700">
              <a:solidFill>
                <a:srgbClr val="FF9900"/>
              </a:solidFill>
              <a:latin typeface="Roboto Slab"/>
              <a:ea typeface="Roboto Slab"/>
              <a:cs typeface="Roboto Slab"/>
              <a:sym typeface="Roboto Slab"/>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 method of clustering that allows one piece of data to belong to two or more clusters.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Here, the k value decides the number of clusters to be formed.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It forms k number of centroid and assign a cluster to each centroid.</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Methodology </a:t>
            </a:r>
            <a:endParaRPr>
              <a:solidFill>
                <a:srgbClr val="FF9900"/>
              </a:solidFill>
            </a:endParaRPr>
          </a:p>
        </p:txBody>
      </p:sp>
      <p:sp>
        <p:nvSpPr>
          <p:cNvPr id="202" name="Google Shape;202;p38"/>
          <p:cNvSpPr txBox="1"/>
          <p:nvPr>
            <p:ph idx="1" type="body"/>
          </p:nvPr>
        </p:nvSpPr>
        <p:spPr>
          <a:xfrm>
            <a:off x="387900" y="1288549"/>
            <a:ext cx="8368200" cy="3078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AutoNum type="arabicPeriod"/>
            </a:pPr>
            <a:r>
              <a:rPr lang="en" sz="1200">
                <a:solidFill>
                  <a:srgbClr val="FFFFFF"/>
                </a:solidFill>
              </a:rPr>
              <a:t>Import the necessary libraries and python modules.</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Input images: First, we will take the input images from the dataset in the drive. There will be a total 89 images of size 1152x1500.</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Then, we will do the preprocessing of images loaded above which will include the following:</a:t>
            </a:r>
            <a:endParaRPr sz="1200">
              <a:solidFill>
                <a:srgbClr val="FFFFFF"/>
              </a:solidFill>
            </a:endParaRPr>
          </a:p>
          <a:p>
            <a:pPr indent="-304800" lvl="1" marL="914400" rtl="0" algn="l">
              <a:spcBef>
                <a:spcPts val="0"/>
              </a:spcBef>
              <a:spcAft>
                <a:spcPts val="0"/>
              </a:spcAft>
              <a:buClr>
                <a:srgbClr val="FFFFFF"/>
              </a:buClr>
              <a:buSzPts val="1200"/>
              <a:buAutoNum type="alphaLcPeriod"/>
            </a:pPr>
            <a:r>
              <a:rPr lang="en" sz="1200">
                <a:solidFill>
                  <a:srgbClr val="FFFFFF"/>
                </a:solidFill>
              </a:rPr>
              <a:t>Gray scale Conversion</a:t>
            </a:r>
            <a:endParaRPr sz="1200">
              <a:solidFill>
                <a:srgbClr val="FFFFFF"/>
              </a:solidFill>
            </a:endParaRPr>
          </a:p>
          <a:p>
            <a:pPr indent="-304800" lvl="1" marL="914400" rtl="0" algn="l">
              <a:spcBef>
                <a:spcPts val="0"/>
              </a:spcBef>
              <a:spcAft>
                <a:spcPts val="0"/>
              </a:spcAft>
              <a:buClr>
                <a:srgbClr val="FFFFFF"/>
              </a:buClr>
              <a:buSzPts val="1200"/>
              <a:buAutoNum type="alphaLcPeriod"/>
            </a:pPr>
            <a:r>
              <a:rPr lang="en" sz="1200">
                <a:solidFill>
                  <a:srgbClr val="FFFFFF"/>
                </a:solidFill>
              </a:rPr>
              <a:t>Adaptive Histogram Equalization</a:t>
            </a:r>
            <a:endParaRPr sz="1200">
              <a:solidFill>
                <a:srgbClr val="FFFFFF"/>
              </a:solidFill>
            </a:endParaRPr>
          </a:p>
          <a:p>
            <a:pPr indent="-304800" lvl="1" marL="914400" rtl="0" algn="l">
              <a:spcBef>
                <a:spcPts val="0"/>
              </a:spcBef>
              <a:spcAft>
                <a:spcPts val="0"/>
              </a:spcAft>
              <a:buClr>
                <a:srgbClr val="FFFFFF"/>
              </a:buClr>
              <a:buSzPts val="1200"/>
              <a:buAutoNum type="alphaLcPeriod"/>
            </a:pPr>
            <a:r>
              <a:rPr lang="en" sz="1200">
                <a:solidFill>
                  <a:srgbClr val="FFFFFF"/>
                </a:solidFill>
              </a:rPr>
              <a:t>Discrete Wavelet Transform</a:t>
            </a:r>
            <a:endParaRPr sz="1200">
              <a:solidFill>
                <a:srgbClr val="FFFFFF"/>
              </a:solidFill>
            </a:endParaRPr>
          </a:p>
          <a:p>
            <a:pPr indent="-304800" lvl="1" marL="914400" rtl="0" algn="l">
              <a:spcBef>
                <a:spcPts val="0"/>
              </a:spcBef>
              <a:spcAft>
                <a:spcPts val="0"/>
              </a:spcAft>
              <a:buClr>
                <a:srgbClr val="FFFFFF"/>
              </a:buClr>
              <a:buSzPts val="1200"/>
              <a:buAutoNum type="alphaLcPeriod"/>
            </a:pPr>
            <a:r>
              <a:rPr lang="en" sz="1200">
                <a:solidFill>
                  <a:srgbClr val="FFFFFF"/>
                </a:solidFill>
              </a:rPr>
              <a:t>Gabor Kernel</a:t>
            </a:r>
            <a:endParaRPr sz="1200">
              <a:solidFill>
                <a:srgbClr val="FFFFFF"/>
              </a:solidFill>
            </a:endParaRPr>
          </a:p>
          <a:p>
            <a:pPr indent="-304800" lvl="1" marL="914400" rtl="0" algn="l">
              <a:spcBef>
                <a:spcPts val="0"/>
              </a:spcBef>
              <a:spcAft>
                <a:spcPts val="0"/>
              </a:spcAft>
              <a:buClr>
                <a:srgbClr val="FFFFFF"/>
              </a:buClr>
              <a:buSzPts val="1200"/>
              <a:buAutoNum type="alphaLcPeriod"/>
            </a:pPr>
            <a:r>
              <a:rPr lang="en" sz="1200">
                <a:solidFill>
                  <a:srgbClr val="FFFFFF"/>
                </a:solidFill>
              </a:rPr>
              <a:t>K-Means Clustering for segmentation</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Now, we will train the model using the following classifier and will compare their results.</a:t>
            </a:r>
            <a:endParaRPr sz="1200">
              <a:solidFill>
                <a:srgbClr val="FFFFFF"/>
              </a:solidFill>
            </a:endParaRPr>
          </a:p>
          <a:p>
            <a:pPr indent="-304800" lvl="0" marL="914400" rtl="0" algn="l">
              <a:spcBef>
                <a:spcPts val="0"/>
              </a:spcBef>
              <a:spcAft>
                <a:spcPts val="0"/>
              </a:spcAft>
              <a:buClr>
                <a:srgbClr val="FFFFFF"/>
              </a:buClr>
              <a:buSzPts val="1200"/>
              <a:buAutoNum type="alphaLcPeriod"/>
            </a:pPr>
            <a:r>
              <a:rPr lang="en" sz="1200">
                <a:solidFill>
                  <a:srgbClr val="FFFFFF"/>
                </a:solidFill>
              </a:rPr>
              <a:t>Support Vector Machine</a:t>
            </a:r>
            <a:endParaRPr sz="1200">
              <a:solidFill>
                <a:srgbClr val="FFFFFF"/>
              </a:solidFill>
            </a:endParaRPr>
          </a:p>
          <a:p>
            <a:pPr indent="-304800" lvl="0" marL="914400" rtl="0" algn="l">
              <a:spcBef>
                <a:spcPts val="0"/>
              </a:spcBef>
              <a:spcAft>
                <a:spcPts val="0"/>
              </a:spcAft>
              <a:buClr>
                <a:srgbClr val="FFFFFF"/>
              </a:buClr>
              <a:buSzPts val="1200"/>
              <a:buAutoNum type="alphaLcPeriod"/>
            </a:pPr>
            <a:r>
              <a:rPr lang="en" sz="1200">
                <a:solidFill>
                  <a:srgbClr val="FFFFFF"/>
                </a:solidFill>
              </a:rPr>
              <a:t>K- nearest neighbor</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We will calculate and predict the results by using each of above classifier and visualize the results by:</a:t>
            </a:r>
            <a:endParaRPr sz="1200">
              <a:solidFill>
                <a:srgbClr val="FFFFFF"/>
              </a:solidFill>
            </a:endParaRPr>
          </a:p>
          <a:p>
            <a:pPr indent="-304800" lvl="1" marL="914400" rtl="0" algn="l">
              <a:spcBef>
                <a:spcPts val="0"/>
              </a:spcBef>
              <a:spcAft>
                <a:spcPts val="0"/>
              </a:spcAft>
              <a:buClr>
                <a:srgbClr val="FFFFFF"/>
              </a:buClr>
              <a:buSzPts val="1200"/>
              <a:buAutoNum type="alphaLcPeriod"/>
            </a:pPr>
            <a:r>
              <a:rPr lang="en" sz="1200">
                <a:solidFill>
                  <a:srgbClr val="FFFFFF"/>
                </a:solidFill>
              </a:rPr>
              <a:t>Accuracy</a:t>
            </a:r>
            <a:endParaRPr sz="1200">
              <a:solidFill>
                <a:srgbClr val="FFFFFF"/>
              </a:solidFill>
            </a:endParaRPr>
          </a:p>
          <a:p>
            <a:pPr indent="-304800" lvl="1" marL="914400" rtl="0" algn="l">
              <a:spcBef>
                <a:spcPts val="0"/>
              </a:spcBef>
              <a:spcAft>
                <a:spcPts val="0"/>
              </a:spcAft>
              <a:buClr>
                <a:srgbClr val="FFFFFF"/>
              </a:buClr>
              <a:buSzPts val="1200"/>
              <a:buAutoNum type="alphaLcPeriod"/>
            </a:pPr>
            <a:r>
              <a:rPr lang="en" sz="1200">
                <a:solidFill>
                  <a:srgbClr val="FFFFFF"/>
                </a:solidFill>
              </a:rPr>
              <a:t>Classification Report</a:t>
            </a:r>
            <a:endParaRPr sz="1200">
              <a:solidFill>
                <a:srgbClr val="FFFFFF"/>
              </a:solidFill>
            </a:endParaRPr>
          </a:p>
          <a:p>
            <a:pPr indent="-304800" lvl="1" marL="914400" rtl="0" algn="l">
              <a:spcBef>
                <a:spcPts val="0"/>
              </a:spcBef>
              <a:spcAft>
                <a:spcPts val="0"/>
              </a:spcAft>
              <a:buClr>
                <a:srgbClr val="FFFFFF"/>
              </a:buClr>
              <a:buSzPts val="1200"/>
              <a:buAutoNum type="alphaLcPeriod"/>
            </a:pPr>
            <a:r>
              <a:rPr lang="en" sz="1200">
                <a:solidFill>
                  <a:srgbClr val="FFFFFF"/>
                </a:solidFill>
              </a:rPr>
              <a:t>Confusion Matrix</a:t>
            </a:r>
            <a:endParaRPr sz="1200">
              <a:solidFill>
                <a:srgbClr val="FFFFFF"/>
              </a:solidFill>
            </a:endParaRPr>
          </a:p>
          <a:p>
            <a:pPr indent="0" lvl="0" marL="0" rtl="0" algn="just">
              <a:lnSpc>
                <a:spcPct val="150000"/>
              </a:lnSpc>
              <a:spcBef>
                <a:spcPts val="0"/>
              </a:spcBef>
              <a:spcAft>
                <a:spcPts val="0"/>
              </a:spcAft>
              <a:buNone/>
            </a:pPr>
            <a:r>
              <a:t/>
            </a:r>
            <a:endParaRPr sz="1200">
              <a:solidFill>
                <a:srgbClr val="FFFFFF"/>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Languages &amp; Libraries</a:t>
            </a:r>
            <a:endParaRPr>
              <a:solidFill>
                <a:srgbClr val="FF9900"/>
              </a:solidFill>
            </a:endParaRPr>
          </a:p>
        </p:txBody>
      </p:sp>
      <p:sp>
        <p:nvSpPr>
          <p:cNvPr id="208" name="Google Shape;208;p39"/>
          <p:cNvSpPr txBox="1"/>
          <p:nvPr>
            <p:ph idx="1" type="body"/>
          </p:nvPr>
        </p:nvSpPr>
        <p:spPr>
          <a:xfrm>
            <a:off x="387900" y="1463275"/>
            <a:ext cx="4238700" cy="24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Language:</a:t>
            </a:r>
            <a:endParaRPr sz="1300"/>
          </a:p>
          <a:p>
            <a:pPr indent="-311150" lvl="0" marL="457200" rtl="0" algn="l">
              <a:spcBef>
                <a:spcPts val="1600"/>
              </a:spcBef>
              <a:spcAft>
                <a:spcPts val="0"/>
              </a:spcAft>
              <a:buSzPts val="1300"/>
              <a:buChar char="●"/>
            </a:pPr>
            <a:r>
              <a:rPr lang="en" sz="1300"/>
              <a:t>Python</a:t>
            </a:r>
            <a:endParaRPr sz="1300"/>
          </a:p>
          <a:p>
            <a:pPr indent="0" lvl="0" marL="0" rtl="0" algn="l">
              <a:spcBef>
                <a:spcPts val="1600"/>
              </a:spcBef>
              <a:spcAft>
                <a:spcPts val="0"/>
              </a:spcAft>
              <a:buNone/>
            </a:pPr>
            <a:r>
              <a:rPr lang="en" sz="1300"/>
              <a:t>Tools</a:t>
            </a:r>
            <a:endParaRPr sz="1300"/>
          </a:p>
          <a:p>
            <a:pPr indent="-311150" lvl="0" marL="457200" rtl="0" algn="l">
              <a:spcBef>
                <a:spcPts val="1600"/>
              </a:spcBef>
              <a:spcAft>
                <a:spcPts val="0"/>
              </a:spcAft>
              <a:buSzPts val="1300"/>
              <a:buChar char="●"/>
            </a:pPr>
            <a:r>
              <a:rPr lang="en" sz="1300"/>
              <a:t>Keras </a:t>
            </a:r>
            <a:endParaRPr sz="1300"/>
          </a:p>
          <a:p>
            <a:pPr indent="-311150" lvl="0" marL="457200" rtl="0" algn="l">
              <a:spcBef>
                <a:spcPts val="0"/>
              </a:spcBef>
              <a:spcAft>
                <a:spcPts val="0"/>
              </a:spcAft>
              <a:buSzPts val="1300"/>
              <a:buChar char="●"/>
            </a:pPr>
            <a:r>
              <a:rPr lang="en" sz="1300"/>
              <a:t>TensorFlow</a:t>
            </a:r>
            <a:endParaRPr sz="1300"/>
          </a:p>
          <a:p>
            <a:pPr indent="-311150" lvl="0" marL="457200" rtl="0" algn="l">
              <a:spcBef>
                <a:spcPts val="0"/>
              </a:spcBef>
              <a:spcAft>
                <a:spcPts val="0"/>
              </a:spcAft>
              <a:buSzPts val="1300"/>
              <a:buChar char="●"/>
            </a:pPr>
            <a:r>
              <a:rPr lang="en" sz="1300"/>
              <a:t>PIL</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1300"/>
          </a:p>
        </p:txBody>
      </p:sp>
      <p:sp>
        <p:nvSpPr>
          <p:cNvPr id="209" name="Google Shape;209;p39"/>
          <p:cNvSpPr txBox="1"/>
          <p:nvPr/>
        </p:nvSpPr>
        <p:spPr>
          <a:xfrm>
            <a:off x="7408500" y="1928825"/>
            <a:ext cx="47193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0" name="Google Shape;210;p39"/>
          <p:cNvSpPr txBox="1"/>
          <p:nvPr/>
        </p:nvSpPr>
        <p:spPr>
          <a:xfrm>
            <a:off x="3866475" y="1449425"/>
            <a:ext cx="4563600" cy="28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Libraries :</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Numpy</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Pandas</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Matplotlib</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SKlearn</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Seaborn</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Os</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Layers</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Optimizer</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Model</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VGG16</a:t>
            </a:r>
            <a:endParaRPr sz="1300">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idx="1" type="body"/>
          </p:nvPr>
        </p:nvSpPr>
        <p:spPr>
          <a:xfrm>
            <a:off x="387900" y="1566025"/>
            <a:ext cx="38352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Char char="●"/>
            </a:pPr>
            <a:r>
              <a:rPr lang="en" sz="1300">
                <a:solidFill>
                  <a:srgbClr val="FFFFFF"/>
                </a:solidFill>
              </a:rPr>
              <a:t>We will mount the drive so as to access the dataset.</a:t>
            </a:r>
            <a:endParaRPr sz="1300">
              <a:solidFill>
                <a:srgbClr val="FFFFFF"/>
              </a:solidFill>
            </a:endParaRPr>
          </a:p>
          <a:p>
            <a:pPr indent="0" lvl="0" marL="457200" rtl="0" algn="l">
              <a:spcBef>
                <a:spcPts val="0"/>
              </a:spcBef>
              <a:spcAft>
                <a:spcPts val="0"/>
              </a:spcAft>
              <a:buNone/>
            </a:pPr>
            <a:r>
              <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Import the libraries and python modules from the local environment.</a:t>
            </a:r>
            <a:endParaRPr sz="1300">
              <a:solidFill>
                <a:srgbClr val="FFFFFF"/>
              </a:solidFill>
            </a:endParaRPr>
          </a:p>
          <a:p>
            <a:pPr indent="0" lvl="0" marL="457200" rtl="0" algn="l">
              <a:spcBef>
                <a:spcPts val="0"/>
              </a:spcBef>
              <a:spcAft>
                <a:spcPts val="0"/>
              </a:spcAft>
              <a:buNone/>
            </a:pPr>
            <a:r>
              <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Now, we will load all the images of size 1152x1500 from the drive.</a:t>
            </a:r>
            <a:endParaRPr sz="1300">
              <a:solidFill>
                <a:srgbClr val="FFFFFF"/>
              </a:solidFill>
            </a:endParaRPr>
          </a:p>
          <a:p>
            <a:pPr indent="0" lvl="0" marL="0" rtl="0" algn="l">
              <a:spcBef>
                <a:spcPts val="0"/>
              </a:spcBef>
              <a:spcAft>
                <a:spcPts val="1600"/>
              </a:spcAft>
              <a:buNone/>
            </a:pPr>
            <a:r>
              <a:t/>
            </a:r>
            <a:endParaRPr sz="1300">
              <a:solidFill>
                <a:srgbClr val="FFFFFF"/>
              </a:solidFill>
              <a:highlight>
                <a:schemeClr val="lt1"/>
              </a:highlight>
            </a:endParaRPr>
          </a:p>
        </p:txBody>
      </p:sp>
      <p:sp>
        <p:nvSpPr>
          <p:cNvPr id="216" name="Google Shape;216;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Implementation </a:t>
            </a:r>
            <a:endParaRPr>
              <a:solidFill>
                <a:srgbClr val="FF9900"/>
              </a:solidFill>
            </a:endParaRPr>
          </a:p>
        </p:txBody>
      </p:sp>
      <p:pic>
        <p:nvPicPr>
          <p:cNvPr id="217" name="Google Shape;217;p40"/>
          <p:cNvPicPr preferRelativeResize="0"/>
          <p:nvPr/>
        </p:nvPicPr>
        <p:blipFill>
          <a:blip r:embed="rId3">
            <a:alphaModFix/>
          </a:blip>
          <a:stretch>
            <a:fillRect/>
          </a:stretch>
        </p:blipFill>
        <p:spPr>
          <a:xfrm>
            <a:off x="5581100" y="1703975"/>
            <a:ext cx="2743200" cy="2114550"/>
          </a:xfrm>
          <a:prstGeom prst="rect">
            <a:avLst/>
          </a:prstGeom>
          <a:noFill/>
          <a:ln>
            <a:noFill/>
          </a:ln>
        </p:spPr>
      </p:pic>
      <p:sp>
        <p:nvSpPr>
          <p:cNvPr id="218" name="Google Shape;218;p40"/>
          <p:cNvSpPr txBox="1"/>
          <p:nvPr/>
        </p:nvSpPr>
        <p:spPr>
          <a:xfrm>
            <a:off x="6156200" y="3818525"/>
            <a:ext cx="15930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Original</a:t>
            </a:r>
            <a:r>
              <a:rPr lang="en">
                <a:solidFill>
                  <a:srgbClr val="FFFFFF"/>
                </a:solidFill>
                <a:latin typeface="Roboto"/>
                <a:ea typeface="Roboto"/>
                <a:cs typeface="Roboto"/>
                <a:sym typeface="Roboto"/>
              </a:rPr>
              <a:t> Image</a:t>
            </a:r>
            <a:endParaRPr>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idx="1" type="body"/>
          </p:nvPr>
        </p:nvSpPr>
        <p:spPr>
          <a:xfrm>
            <a:off x="387900" y="1489825"/>
            <a:ext cx="47745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Now, we will convert all the images to grayscale so as to get them easily processed</a:t>
            </a:r>
            <a:r>
              <a:rPr lang="en" sz="1300">
                <a:solidFill>
                  <a:srgbClr val="000000"/>
                </a:solidFill>
              </a:rPr>
              <a:t>. </a:t>
            </a:r>
            <a:endParaRPr sz="1300">
              <a:solidFill>
                <a:srgbClr val="000000"/>
              </a:solidFill>
            </a:endParaRPr>
          </a:p>
          <a:p>
            <a:pPr indent="0" lvl="0" marL="457200" rtl="0" algn="l">
              <a:spcBef>
                <a:spcPts val="0"/>
              </a:spcBef>
              <a:spcAft>
                <a:spcPts val="0"/>
              </a:spcAft>
              <a:buNone/>
            </a:pPr>
            <a:r>
              <a:t/>
            </a:r>
            <a:endParaRPr sz="1300">
              <a:solidFill>
                <a:srgbClr val="000000"/>
              </a:solidFill>
            </a:endParaRPr>
          </a:p>
          <a:p>
            <a:pPr indent="-311150" lvl="0" marL="457200" rtl="0" algn="l">
              <a:spcBef>
                <a:spcPts val="0"/>
              </a:spcBef>
              <a:spcAft>
                <a:spcPts val="0"/>
              </a:spcAft>
              <a:buClr>
                <a:srgbClr val="FFFFFF"/>
              </a:buClr>
              <a:buSzPts val="1300"/>
              <a:buChar char="●"/>
            </a:pPr>
            <a:r>
              <a:rPr lang="en" sz="1300">
                <a:solidFill>
                  <a:srgbClr val="FFFFFF"/>
                </a:solidFill>
              </a:rPr>
              <a:t>WHY?</a:t>
            </a:r>
            <a:endParaRPr sz="1300">
              <a:solidFill>
                <a:srgbClr val="FFFFFF"/>
              </a:solidFill>
            </a:endParaRPr>
          </a:p>
          <a:p>
            <a:pPr indent="0" lvl="0" marL="0" rtl="0" algn="l">
              <a:spcBef>
                <a:spcPts val="0"/>
              </a:spcBef>
              <a:spcAft>
                <a:spcPts val="0"/>
              </a:spcAft>
              <a:buNone/>
            </a:pPr>
            <a:r>
              <a:rPr lang="en" sz="1300">
                <a:solidFill>
                  <a:srgbClr val="FFFFFF"/>
                </a:solidFill>
              </a:rPr>
              <a:t>Therefore, some algorithms can only applied on 2-D image rather than 3-D, hence we convert an RGB image into a grayscale image, for instance</a:t>
            </a:r>
            <a:endParaRPr sz="1300">
              <a:solidFill>
                <a:srgbClr val="FFFFFF"/>
              </a:solidFill>
            </a:endParaRPr>
          </a:p>
          <a:p>
            <a:pPr indent="0" lvl="0" marL="0" rtl="0" algn="l">
              <a:spcBef>
                <a:spcPts val="0"/>
              </a:spcBef>
              <a:spcAft>
                <a:spcPts val="0"/>
              </a:spcAft>
              <a:buNone/>
            </a:pPr>
            <a:r>
              <a:t/>
            </a:r>
            <a:endParaRPr sz="1300">
              <a:solidFill>
                <a:srgbClr val="FFFFFF"/>
              </a:solidFill>
            </a:endParaRPr>
          </a:p>
          <a:p>
            <a:pPr indent="0" lvl="0" marL="457200" rtl="0" algn="l">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000000"/>
                </a:solidFill>
                <a:latin typeface="Times New Roman"/>
                <a:ea typeface="Times New Roman"/>
                <a:cs typeface="Times New Roman"/>
                <a:sym typeface="Times New Roman"/>
              </a:rPr>
              <a:t>	</a:t>
            </a:r>
            <a:endParaRPr sz="1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300">
                <a:solidFill>
                  <a:srgbClr val="000000"/>
                </a:solidFill>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p:txBody>
      </p:sp>
      <p:sp>
        <p:nvSpPr>
          <p:cNvPr id="224" name="Google Shape;224;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Implementation (continued) </a:t>
            </a:r>
            <a:endParaRPr>
              <a:solidFill>
                <a:srgbClr val="FF9900"/>
              </a:solidFill>
            </a:endParaRPr>
          </a:p>
        </p:txBody>
      </p:sp>
      <p:pic>
        <p:nvPicPr>
          <p:cNvPr id="225" name="Google Shape;225;p41"/>
          <p:cNvPicPr preferRelativeResize="0"/>
          <p:nvPr/>
        </p:nvPicPr>
        <p:blipFill>
          <a:blip r:embed="rId3">
            <a:alphaModFix/>
          </a:blip>
          <a:stretch>
            <a:fillRect/>
          </a:stretch>
        </p:blipFill>
        <p:spPr>
          <a:xfrm>
            <a:off x="5566375" y="1680275"/>
            <a:ext cx="2764600" cy="2143125"/>
          </a:xfrm>
          <a:prstGeom prst="rect">
            <a:avLst/>
          </a:prstGeom>
          <a:noFill/>
          <a:ln>
            <a:noFill/>
          </a:ln>
        </p:spPr>
      </p:pic>
      <p:sp>
        <p:nvSpPr>
          <p:cNvPr id="226" name="Google Shape;226;p41"/>
          <p:cNvSpPr txBox="1"/>
          <p:nvPr/>
        </p:nvSpPr>
        <p:spPr>
          <a:xfrm>
            <a:off x="6191450" y="3896625"/>
            <a:ext cx="15930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Grayscale Image</a:t>
            </a:r>
            <a:endParaRPr>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idx="1" type="body"/>
          </p:nvPr>
        </p:nvSpPr>
        <p:spPr>
          <a:xfrm>
            <a:off x="387900" y="1432199"/>
            <a:ext cx="83682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Then, we will do </a:t>
            </a:r>
            <a:r>
              <a:rPr lang="en" sz="1300">
                <a:solidFill>
                  <a:srgbClr val="FF9900"/>
                </a:solidFill>
              </a:rPr>
              <a:t>Adaptive Histogram Equalization</a:t>
            </a:r>
            <a:r>
              <a:rPr lang="en" sz="1300"/>
              <a:t> of all the images to improve contrast of images.</a:t>
            </a:r>
            <a:endParaRPr sz="1300">
              <a:solidFill>
                <a:srgbClr val="FFFFFF"/>
              </a:solidFill>
            </a:endParaRPr>
          </a:p>
          <a:p>
            <a:pPr indent="0" lvl="0" marL="457200" rtl="0" algn="l">
              <a:lnSpc>
                <a:spcPct val="100000"/>
              </a:lnSpc>
              <a:spcBef>
                <a:spcPts val="0"/>
              </a:spcBef>
              <a:spcAft>
                <a:spcPts val="0"/>
              </a:spcAft>
              <a:buNone/>
            </a:pPr>
            <a:r>
              <a:t/>
            </a:r>
            <a:endParaRPr sz="1300">
              <a:solidFill>
                <a:srgbClr val="FFFFFF"/>
              </a:solidFill>
            </a:endParaRPr>
          </a:p>
          <a:p>
            <a:pPr indent="-311150" lvl="0" marL="457200" rtl="0" algn="just">
              <a:lnSpc>
                <a:spcPct val="100000"/>
              </a:lnSpc>
              <a:spcBef>
                <a:spcPts val="0"/>
              </a:spcBef>
              <a:spcAft>
                <a:spcPts val="0"/>
              </a:spcAft>
              <a:buClr>
                <a:srgbClr val="FFFFFF"/>
              </a:buClr>
              <a:buSzPts val="1300"/>
              <a:buChar char="●"/>
            </a:pPr>
            <a:r>
              <a:rPr lang="en" sz="1300">
                <a:solidFill>
                  <a:srgbClr val="FFFFFF"/>
                </a:solidFill>
              </a:rPr>
              <a:t>Why?</a:t>
            </a:r>
            <a:endParaRPr sz="1300">
              <a:solidFill>
                <a:srgbClr val="FFFFFF"/>
              </a:solidFill>
            </a:endParaRPr>
          </a:p>
          <a:p>
            <a:pPr indent="0" lvl="0" marL="457200" rtl="0" algn="just">
              <a:lnSpc>
                <a:spcPct val="100000"/>
              </a:lnSpc>
              <a:spcBef>
                <a:spcPts val="0"/>
              </a:spcBef>
              <a:spcAft>
                <a:spcPts val="0"/>
              </a:spcAft>
              <a:buNone/>
            </a:pPr>
            <a:r>
              <a:rPr lang="en" sz="1300">
                <a:solidFill>
                  <a:srgbClr val="FFFFFF"/>
                </a:solidFill>
              </a:rPr>
              <a:t>As a result of this adaptive histogram equalization, </a:t>
            </a:r>
            <a:endParaRPr sz="1300">
              <a:solidFill>
                <a:srgbClr val="FFFFFF"/>
              </a:solidFill>
            </a:endParaRPr>
          </a:p>
          <a:p>
            <a:pPr indent="0" lvl="0" marL="457200" rtl="0" algn="just">
              <a:lnSpc>
                <a:spcPct val="100000"/>
              </a:lnSpc>
              <a:spcBef>
                <a:spcPts val="0"/>
              </a:spcBef>
              <a:spcAft>
                <a:spcPts val="0"/>
              </a:spcAft>
              <a:buNone/>
            </a:pPr>
            <a:r>
              <a:rPr lang="en" sz="1300">
                <a:solidFill>
                  <a:srgbClr val="FFFFFF"/>
                </a:solidFill>
              </a:rPr>
              <a:t>the dark area in the input eye image that was badly </a:t>
            </a:r>
            <a:endParaRPr sz="1300">
              <a:solidFill>
                <a:srgbClr val="FFFFFF"/>
              </a:solidFill>
            </a:endParaRPr>
          </a:p>
          <a:p>
            <a:pPr indent="0" lvl="0" marL="457200" rtl="0" algn="just">
              <a:lnSpc>
                <a:spcPct val="100000"/>
              </a:lnSpc>
              <a:spcBef>
                <a:spcPts val="0"/>
              </a:spcBef>
              <a:spcAft>
                <a:spcPts val="0"/>
              </a:spcAft>
              <a:buNone/>
            </a:pPr>
            <a:r>
              <a:rPr lang="en" sz="1300">
                <a:solidFill>
                  <a:srgbClr val="FFFFFF"/>
                </a:solidFill>
              </a:rPr>
              <a:t>illuminated has become brighter In the output eye image </a:t>
            </a:r>
            <a:endParaRPr sz="1300">
              <a:solidFill>
                <a:srgbClr val="FFFFFF"/>
              </a:solidFill>
            </a:endParaRPr>
          </a:p>
          <a:p>
            <a:pPr indent="0" lvl="0" marL="457200" rtl="0" algn="just">
              <a:lnSpc>
                <a:spcPct val="100000"/>
              </a:lnSpc>
              <a:spcBef>
                <a:spcPts val="0"/>
              </a:spcBef>
              <a:spcAft>
                <a:spcPts val="0"/>
              </a:spcAft>
              <a:buNone/>
            </a:pPr>
            <a:r>
              <a:rPr lang="en" sz="1300">
                <a:solidFill>
                  <a:srgbClr val="FFFFFF"/>
                </a:solidFill>
              </a:rPr>
              <a:t>while the side that was highly illuminated remains or </a:t>
            </a:r>
            <a:endParaRPr sz="1300">
              <a:solidFill>
                <a:srgbClr val="FFFFFF"/>
              </a:solidFill>
            </a:endParaRPr>
          </a:p>
          <a:p>
            <a:pPr indent="0" lvl="0" marL="457200" rtl="0" algn="just">
              <a:lnSpc>
                <a:spcPct val="100000"/>
              </a:lnSpc>
              <a:spcBef>
                <a:spcPts val="0"/>
              </a:spcBef>
              <a:spcAft>
                <a:spcPts val="0"/>
              </a:spcAft>
              <a:buNone/>
            </a:pPr>
            <a:r>
              <a:rPr lang="en" sz="1300">
                <a:solidFill>
                  <a:srgbClr val="FFFFFF"/>
                </a:solidFill>
              </a:rPr>
              <a:t>reduces so that the whole illumination of the eye </a:t>
            </a:r>
            <a:endParaRPr sz="1300">
              <a:solidFill>
                <a:srgbClr val="FFFFFF"/>
              </a:solidFill>
            </a:endParaRPr>
          </a:p>
          <a:p>
            <a:pPr indent="0" lvl="0" marL="457200" rtl="0" algn="just">
              <a:lnSpc>
                <a:spcPct val="100000"/>
              </a:lnSpc>
              <a:spcBef>
                <a:spcPts val="0"/>
              </a:spcBef>
              <a:spcAft>
                <a:spcPts val="0"/>
              </a:spcAft>
              <a:buNone/>
            </a:pPr>
            <a:r>
              <a:rPr lang="en" sz="1300">
                <a:solidFill>
                  <a:srgbClr val="FFFFFF"/>
                </a:solidFill>
              </a:rPr>
              <a:t>image is same.</a:t>
            </a:r>
            <a:endParaRPr sz="1300">
              <a:solidFill>
                <a:srgbClr val="FFFFFF"/>
              </a:solidFill>
            </a:endParaRPr>
          </a:p>
          <a:p>
            <a:pPr indent="0" lvl="0" marL="457200" rtl="0" algn="l">
              <a:spcBef>
                <a:spcPts val="0"/>
              </a:spcBef>
              <a:spcAft>
                <a:spcPts val="0"/>
              </a:spcAft>
              <a:buNone/>
            </a:pPr>
            <a:r>
              <a:t/>
            </a:r>
            <a:endParaRPr sz="1300"/>
          </a:p>
        </p:txBody>
      </p:sp>
      <p:sp>
        <p:nvSpPr>
          <p:cNvPr id="232" name="Google Shape;232;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Implementation (continued) </a:t>
            </a:r>
            <a:endParaRPr>
              <a:solidFill>
                <a:srgbClr val="FF9900"/>
              </a:solidFill>
            </a:endParaRPr>
          </a:p>
        </p:txBody>
      </p:sp>
      <p:pic>
        <p:nvPicPr>
          <p:cNvPr id="233" name="Google Shape;233;p42"/>
          <p:cNvPicPr preferRelativeResize="0"/>
          <p:nvPr/>
        </p:nvPicPr>
        <p:blipFill>
          <a:blip r:embed="rId3">
            <a:alphaModFix/>
          </a:blip>
          <a:stretch>
            <a:fillRect/>
          </a:stretch>
        </p:blipFill>
        <p:spPr>
          <a:xfrm>
            <a:off x="5336138" y="1706463"/>
            <a:ext cx="3133725" cy="2400300"/>
          </a:xfrm>
          <a:prstGeom prst="rect">
            <a:avLst/>
          </a:prstGeom>
          <a:noFill/>
          <a:ln>
            <a:noFill/>
          </a:ln>
        </p:spPr>
      </p:pic>
      <p:sp>
        <p:nvSpPr>
          <p:cNvPr id="234" name="Google Shape;234;p42"/>
          <p:cNvSpPr txBox="1"/>
          <p:nvPr/>
        </p:nvSpPr>
        <p:spPr>
          <a:xfrm>
            <a:off x="4985000" y="4019400"/>
            <a:ext cx="40596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After Applying Adaptive Histogram Equalization</a:t>
            </a:r>
            <a:endParaRPr>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idx="4294967295" type="body"/>
          </p:nvPr>
        </p:nvSpPr>
        <p:spPr>
          <a:xfrm>
            <a:off x="656652" y="588400"/>
            <a:ext cx="77160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a:t>
            </a:r>
            <a:r>
              <a:rPr lang="en" sz="1500"/>
              <a:t>onsider a running sub image W of N×N pixels centered on a pixel P(i,j), the image is filtered to produce another sub image P of (N×N) pixels according to the equation below:</a:t>
            </a:r>
            <a:endParaRPr sz="1500"/>
          </a:p>
          <a:p>
            <a:pPr indent="0" lvl="0" marL="0" rtl="0" algn="l">
              <a:spcBef>
                <a:spcPts val="1600"/>
              </a:spcBef>
              <a:spcAft>
                <a:spcPts val="0"/>
              </a:spcAft>
              <a:buNone/>
            </a:pPr>
            <a:r>
              <a:t/>
            </a:r>
            <a:endParaRPr sz="2000"/>
          </a:p>
          <a:p>
            <a:pPr indent="0" lvl="0" marL="0" rtl="0" algn="l">
              <a:spcBef>
                <a:spcPts val="1600"/>
              </a:spcBef>
              <a:spcAft>
                <a:spcPts val="0"/>
              </a:spcAft>
              <a:buNone/>
            </a:pPr>
            <a:r>
              <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pic>
        <p:nvPicPr>
          <p:cNvPr id="240" name="Google Shape;240;p43"/>
          <p:cNvPicPr preferRelativeResize="0"/>
          <p:nvPr/>
        </p:nvPicPr>
        <p:blipFill>
          <a:blip r:embed="rId3">
            <a:alphaModFix/>
          </a:blip>
          <a:stretch>
            <a:fillRect/>
          </a:stretch>
        </p:blipFill>
        <p:spPr>
          <a:xfrm>
            <a:off x="2259700" y="1403300"/>
            <a:ext cx="3533775" cy="1247775"/>
          </a:xfrm>
          <a:prstGeom prst="rect">
            <a:avLst/>
          </a:prstGeom>
          <a:noFill/>
          <a:ln>
            <a:noFill/>
          </a:ln>
        </p:spPr>
      </p:pic>
      <p:pic>
        <p:nvPicPr>
          <p:cNvPr id="241" name="Google Shape;241;p43"/>
          <p:cNvPicPr preferRelativeResize="0"/>
          <p:nvPr/>
        </p:nvPicPr>
        <p:blipFill>
          <a:blip r:embed="rId4">
            <a:alphaModFix/>
          </a:blip>
          <a:stretch>
            <a:fillRect/>
          </a:stretch>
        </p:blipFill>
        <p:spPr>
          <a:xfrm>
            <a:off x="2460975" y="2995100"/>
            <a:ext cx="2962275" cy="154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Problem Statement</a:t>
            </a:r>
            <a:endParaRPr>
              <a:solidFill>
                <a:srgbClr val="FF9900"/>
              </a:solidFill>
            </a:endParaRPr>
          </a:p>
        </p:txBody>
      </p:sp>
      <p:sp>
        <p:nvSpPr>
          <p:cNvPr id="116" name="Google Shape;116;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200">
              <a:solidFill>
                <a:srgbClr val="FFFFFF"/>
              </a:solidFill>
            </a:endParaRPr>
          </a:p>
          <a:p>
            <a:pPr indent="0" lvl="0" marL="0" rtl="0" algn="just">
              <a:lnSpc>
                <a:spcPct val="150000"/>
              </a:lnSpc>
              <a:spcBef>
                <a:spcPts val="0"/>
              </a:spcBef>
              <a:spcAft>
                <a:spcPts val="0"/>
              </a:spcAft>
              <a:buNone/>
            </a:pPr>
            <a:r>
              <a:rPr lang="en" sz="1700">
                <a:solidFill>
                  <a:srgbClr val="FFFFFF"/>
                </a:solidFill>
              </a:rPr>
              <a:t>Title :  Image Based Diabetes detection using retinal images.</a:t>
            </a:r>
            <a:endParaRPr sz="1700">
              <a:solidFill>
                <a:srgbClr val="FFFFFF"/>
              </a:solidFill>
            </a:endParaRPr>
          </a:p>
          <a:p>
            <a:pPr indent="0" lvl="0" marL="0" rtl="0" algn="just">
              <a:lnSpc>
                <a:spcPct val="150000"/>
              </a:lnSpc>
              <a:spcBef>
                <a:spcPts val="0"/>
              </a:spcBef>
              <a:spcAft>
                <a:spcPts val="0"/>
              </a:spcAft>
              <a:buNone/>
            </a:pPr>
            <a:r>
              <a:t/>
            </a:r>
            <a:endParaRPr sz="1200">
              <a:solidFill>
                <a:srgbClr val="FFFFFF"/>
              </a:solidFill>
            </a:endParaRPr>
          </a:p>
          <a:p>
            <a:pPr indent="0" lvl="0" marL="0" rtl="0" algn="just">
              <a:lnSpc>
                <a:spcPct val="150000"/>
              </a:lnSpc>
              <a:spcBef>
                <a:spcPts val="0"/>
              </a:spcBef>
              <a:spcAft>
                <a:spcPts val="0"/>
              </a:spcAft>
              <a:buNone/>
            </a:pPr>
            <a:r>
              <a:rPr lang="en" sz="1300">
                <a:solidFill>
                  <a:srgbClr val="FFFFFF"/>
                </a:solidFill>
              </a:rPr>
              <a:t>In this topic , we are going to predict diabetic problems using deep neural network and image processing using the</a:t>
            </a:r>
            <a:r>
              <a:rPr lang="en" sz="1300">
                <a:solidFill>
                  <a:srgbClr val="FFFFFF"/>
                </a:solidFill>
              </a:rPr>
              <a:t> color images of the retinas input data.</a:t>
            </a:r>
            <a:endParaRPr sz="13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idx="1" type="body"/>
          </p:nvPr>
        </p:nvSpPr>
        <p:spPr>
          <a:xfrm>
            <a:off x="387900" y="1258900"/>
            <a:ext cx="43983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We will now apply the </a:t>
            </a:r>
            <a:r>
              <a:rPr lang="en" sz="1300">
                <a:solidFill>
                  <a:srgbClr val="FF9900"/>
                </a:solidFill>
              </a:rPr>
              <a:t>Discrete Wavelet Transform </a:t>
            </a:r>
            <a:r>
              <a:rPr lang="en" sz="1300"/>
              <a:t>on all the images.</a:t>
            </a:r>
            <a:endParaRPr sz="1300"/>
          </a:p>
          <a:p>
            <a:pPr indent="0" lvl="0" marL="457200" rtl="0" algn="l">
              <a:spcBef>
                <a:spcPts val="0"/>
              </a:spcBef>
              <a:spcAft>
                <a:spcPts val="0"/>
              </a:spcAft>
              <a:buNone/>
            </a:pPr>
            <a:r>
              <a:t/>
            </a:r>
            <a:endParaRPr sz="1300"/>
          </a:p>
          <a:p>
            <a:pPr indent="-311150" lvl="0" marL="457200" rtl="0" algn="l">
              <a:lnSpc>
                <a:spcPct val="100000"/>
              </a:lnSpc>
              <a:spcBef>
                <a:spcPts val="0"/>
              </a:spcBef>
              <a:spcAft>
                <a:spcPts val="0"/>
              </a:spcAft>
              <a:buClr>
                <a:srgbClr val="FFFFFF"/>
              </a:buClr>
              <a:buSzPts val="1300"/>
              <a:buChar char="●"/>
            </a:pPr>
            <a:r>
              <a:rPr lang="en" sz="1300">
                <a:solidFill>
                  <a:srgbClr val="FFFFFF"/>
                </a:solidFill>
              </a:rPr>
              <a:t>As resolution of image increases, it requires a lot of disk space. </a:t>
            </a:r>
            <a:endParaRPr sz="1300">
              <a:solidFill>
                <a:srgbClr val="FFFFFF"/>
              </a:solidFill>
            </a:endParaRPr>
          </a:p>
          <a:p>
            <a:pPr indent="0" lvl="0" marL="0" rtl="0" algn="l">
              <a:lnSpc>
                <a:spcPct val="100000"/>
              </a:lnSpc>
              <a:spcBef>
                <a:spcPts val="0"/>
              </a:spcBef>
              <a:spcAft>
                <a:spcPts val="0"/>
              </a:spcAft>
              <a:buNone/>
            </a:pPr>
            <a:r>
              <a:t/>
            </a:r>
            <a:endParaRPr sz="1300">
              <a:solidFill>
                <a:srgbClr val="FFFFFF"/>
              </a:solidFill>
            </a:endParaRPr>
          </a:p>
          <a:p>
            <a:pPr indent="457200" lvl="0" marL="0" rtl="0" algn="l">
              <a:lnSpc>
                <a:spcPct val="100000"/>
              </a:lnSpc>
              <a:spcBef>
                <a:spcPts val="0"/>
              </a:spcBef>
              <a:spcAft>
                <a:spcPts val="0"/>
              </a:spcAft>
              <a:buNone/>
            </a:pPr>
            <a:r>
              <a:rPr lang="en" sz="1300">
                <a:solidFill>
                  <a:srgbClr val="FFFFFF"/>
                </a:solidFill>
              </a:rPr>
              <a:t>Why?? </a:t>
            </a:r>
            <a:endParaRPr sz="1300">
              <a:solidFill>
                <a:srgbClr val="FFFFFF"/>
              </a:solidFill>
            </a:endParaRPr>
          </a:p>
          <a:p>
            <a:pPr indent="-311150" lvl="0" marL="914400" rtl="0" algn="l">
              <a:lnSpc>
                <a:spcPct val="100000"/>
              </a:lnSpc>
              <a:spcBef>
                <a:spcPts val="0"/>
              </a:spcBef>
              <a:spcAft>
                <a:spcPts val="0"/>
              </a:spcAft>
              <a:buClr>
                <a:srgbClr val="FFFFFF"/>
              </a:buClr>
              <a:buSzPts val="1300"/>
              <a:buChar char="●"/>
            </a:pPr>
            <a:r>
              <a:rPr lang="en" sz="1300">
                <a:solidFill>
                  <a:srgbClr val="FFFFFF"/>
                </a:solidFill>
              </a:rPr>
              <a:t>DWT is used to reduce the size of an image without compromising on quality and hence resolution increases.</a:t>
            </a:r>
            <a:endParaRPr sz="1300">
              <a:solidFill>
                <a:srgbClr val="FFFFFF"/>
              </a:solidFill>
            </a:endParaRPr>
          </a:p>
          <a:p>
            <a:pPr indent="0" lvl="0" marL="914400" rtl="0" algn="l">
              <a:lnSpc>
                <a:spcPct val="100000"/>
              </a:lnSpc>
              <a:spcBef>
                <a:spcPts val="0"/>
              </a:spcBef>
              <a:spcAft>
                <a:spcPts val="0"/>
              </a:spcAft>
              <a:buNone/>
            </a:pPr>
            <a:r>
              <a:t/>
            </a:r>
            <a:endParaRPr sz="1300">
              <a:solidFill>
                <a:srgbClr val="FFFFFF"/>
              </a:solidFill>
            </a:endParaRPr>
          </a:p>
          <a:p>
            <a:pPr indent="-311150" lvl="0" marL="914400" rtl="0" algn="l">
              <a:lnSpc>
                <a:spcPct val="100000"/>
              </a:lnSpc>
              <a:spcBef>
                <a:spcPts val="0"/>
              </a:spcBef>
              <a:spcAft>
                <a:spcPts val="0"/>
              </a:spcAft>
              <a:buClr>
                <a:srgbClr val="FFFFFF"/>
              </a:buClr>
              <a:buSzPts val="1300"/>
              <a:buChar char="●"/>
            </a:pPr>
            <a:r>
              <a:rPr lang="en" sz="1300">
                <a:solidFill>
                  <a:srgbClr val="FFFFFF"/>
                </a:solidFill>
              </a:rPr>
              <a:t>Wavelets are obtained from a single prototype wavelet ψ(t) called mother wavelet by dilations and shifting:</a:t>
            </a:r>
            <a:endParaRPr sz="1300">
              <a:solidFill>
                <a:srgbClr val="FFFFFF"/>
              </a:solidFill>
            </a:endParaRPr>
          </a:p>
          <a:p>
            <a:pPr indent="0" lvl="0" marL="457200" rtl="0" algn="l">
              <a:lnSpc>
                <a:spcPct val="100000"/>
              </a:lnSpc>
              <a:spcBef>
                <a:spcPts val="0"/>
              </a:spcBef>
              <a:spcAft>
                <a:spcPts val="0"/>
              </a:spcAft>
              <a:buNone/>
            </a:pPr>
            <a:r>
              <a:t/>
            </a:r>
            <a:endParaRPr sz="1300">
              <a:solidFill>
                <a:srgbClr val="FFFFFF"/>
              </a:solidFill>
            </a:endParaRPr>
          </a:p>
          <a:p>
            <a:pPr indent="0" lvl="0" marL="0" rtl="0" algn="l">
              <a:lnSpc>
                <a:spcPct val="100000"/>
              </a:lnSpc>
              <a:spcBef>
                <a:spcPts val="0"/>
              </a:spcBef>
              <a:spcAft>
                <a:spcPts val="0"/>
              </a:spcAft>
              <a:buNone/>
            </a:pPr>
            <a:r>
              <a:t/>
            </a:r>
            <a:endParaRPr sz="1300">
              <a:solidFill>
                <a:srgbClr val="FFFFFF"/>
              </a:solidFill>
            </a:endParaRPr>
          </a:p>
          <a:p>
            <a:pPr indent="0" lvl="0" marL="457200" rtl="0" algn="l">
              <a:spcBef>
                <a:spcPts val="0"/>
              </a:spcBef>
              <a:spcAft>
                <a:spcPts val="0"/>
              </a:spcAft>
              <a:buNone/>
            </a:pPr>
            <a:r>
              <a:t/>
            </a:r>
            <a:endParaRPr sz="1300"/>
          </a:p>
        </p:txBody>
      </p:sp>
      <p:sp>
        <p:nvSpPr>
          <p:cNvPr id="247" name="Google Shape;247;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Implementation (continued) </a:t>
            </a:r>
            <a:endParaRPr>
              <a:solidFill>
                <a:srgbClr val="FF9900"/>
              </a:solidFill>
            </a:endParaRPr>
          </a:p>
        </p:txBody>
      </p:sp>
      <p:pic>
        <p:nvPicPr>
          <p:cNvPr id="248" name="Google Shape;248;p44"/>
          <p:cNvPicPr preferRelativeResize="0"/>
          <p:nvPr/>
        </p:nvPicPr>
        <p:blipFill>
          <a:blip r:embed="rId3">
            <a:alphaModFix/>
          </a:blip>
          <a:stretch>
            <a:fillRect/>
          </a:stretch>
        </p:blipFill>
        <p:spPr>
          <a:xfrm>
            <a:off x="1409575" y="4335175"/>
            <a:ext cx="2430750" cy="574350"/>
          </a:xfrm>
          <a:prstGeom prst="rect">
            <a:avLst/>
          </a:prstGeom>
          <a:noFill/>
          <a:ln>
            <a:noFill/>
          </a:ln>
        </p:spPr>
      </p:pic>
      <p:pic>
        <p:nvPicPr>
          <p:cNvPr id="249" name="Google Shape;249;p44"/>
          <p:cNvPicPr preferRelativeResize="0"/>
          <p:nvPr/>
        </p:nvPicPr>
        <p:blipFill>
          <a:blip r:embed="rId4">
            <a:alphaModFix/>
          </a:blip>
          <a:stretch>
            <a:fillRect/>
          </a:stretch>
        </p:blipFill>
        <p:spPr>
          <a:xfrm>
            <a:off x="5214025" y="1598200"/>
            <a:ext cx="3133725" cy="2400300"/>
          </a:xfrm>
          <a:prstGeom prst="rect">
            <a:avLst/>
          </a:prstGeom>
          <a:noFill/>
          <a:ln>
            <a:noFill/>
          </a:ln>
        </p:spPr>
      </p:pic>
      <p:sp>
        <p:nvSpPr>
          <p:cNvPr id="250" name="Google Shape;250;p44"/>
          <p:cNvSpPr txBox="1"/>
          <p:nvPr/>
        </p:nvSpPr>
        <p:spPr>
          <a:xfrm>
            <a:off x="6267650" y="3918975"/>
            <a:ext cx="15930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   After DWT</a:t>
            </a:r>
            <a:endParaRPr>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Now we will apply </a:t>
            </a:r>
            <a:r>
              <a:rPr lang="en" sz="1300">
                <a:solidFill>
                  <a:srgbClr val="FF9900"/>
                </a:solidFill>
              </a:rPr>
              <a:t>Gabor Kernel filters</a:t>
            </a:r>
            <a:r>
              <a:rPr lang="en" sz="1300"/>
              <a:t> by finding a suitable filter for it. </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Why??</a:t>
            </a:r>
            <a:endParaRPr sz="1300"/>
          </a:p>
          <a:p>
            <a:pPr indent="0" lvl="0" marL="457200" rtl="0" algn="l">
              <a:spcBef>
                <a:spcPts val="0"/>
              </a:spcBef>
              <a:spcAft>
                <a:spcPts val="0"/>
              </a:spcAft>
              <a:buNone/>
            </a:pPr>
            <a:r>
              <a:rPr lang="en" sz="1300"/>
              <a:t>This is applied to enhance blood vessels and retinal pores in the image.</a:t>
            </a:r>
            <a:endParaRPr sz="1300"/>
          </a:p>
        </p:txBody>
      </p:sp>
      <p:sp>
        <p:nvSpPr>
          <p:cNvPr id="256" name="Google Shape;256;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Implementation (continued) </a:t>
            </a:r>
            <a:endParaRPr>
              <a:solidFill>
                <a:srgbClr val="FF9900"/>
              </a:solidFill>
            </a:endParaRPr>
          </a:p>
        </p:txBody>
      </p:sp>
      <p:pic>
        <p:nvPicPr>
          <p:cNvPr id="257" name="Google Shape;257;p45"/>
          <p:cNvPicPr preferRelativeResize="0"/>
          <p:nvPr/>
        </p:nvPicPr>
        <p:blipFill rotWithShape="1">
          <a:blip r:embed="rId3">
            <a:alphaModFix/>
          </a:blip>
          <a:srcRect b="0" l="0" r="0" t="10809"/>
          <a:stretch/>
        </p:blipFill>
        <p:spPr>
          <a:xfrm>
            <a:off x="994100" y="3096950"/>
            <a:ext cx="3314700" cy="942975"/>
          </a:xfrm>
          <a:prstGeom prst="rect">
            <a:avLst/>
          </a:prstGeom>
          <a:noFill/>
          <a:ln>
            <a:noFill/>
          </a:ln>
        </p:spPr>
      </p:pic>
      <p:pic>
        <p:nvPicPr>
          <p:cNvPr id="258" name="Google Shape;258;p45"/>
          <p:cNvPicPr preferRelativeResize="0"/>
          <p:nvPr/>
        </p:nvPicPr>
        <p:blipFill>
          <a:blip r:embed="rId4">
            <a:alphaModFix/>
          </a:blip>
          <a:stretch>
            <a:fillRect/>
          </a:stretch>
        </p:blipFill>
        <p:spPr>
          <a:xfrm>
            <a:off x="5190400" y="1589375"/>
            <a:ext cx="3133725" cy="2400300"/>
          </a:xfrm>
          <a:prstGeom prst="rect">
            <a:avLst/>
          </a:prstGeom>
          <a:noFill/>
          <a:ln>
            <a:noFill/>
          </a:ln>
        </p:spPr>
      </p:pic>
      <p:sp>
        <p:nvSpPr>
          <p:cNvPr id="259" name="Google Shape;259;p45"/>
          <p:cNvSpPr txBox="1"/>
          <p:nvPr/>
        </p:nvSpPr>
        <p:spPr>
          <a:xfrm>
            <a:off x="6267650" y="3896625"/>
            <a:ext cx="15930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Applying Gabor Kernel Filters</a:t>
            </a:r>
            <a:endParaRPr>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idx="1" type="body"/>
          </p:nvPr>
        </p:nvSpPr>
        <p:spPr>
          <a:xfrm>
            <a:off x="387900" y="1489825"/>
            <a:ext cx="48033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We will then apply the </a:t>
            </a:r>
            <a:r>
              <a:rPr lang="en" sz="1300">
                <a:solidFill>
                  <a:srgbClr val="FF9900"/>
                </a:solidFill>
              </a:rPr>
              <a:t>K-means clustering </a:t>
            </a:r>
            <a:r>
              <a:rPr lang="en" sz="1300"/>
              <a:t>algorithm on all the data. </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Why??</a:t>
            </a:r>
            <a:endParaRPr sz="1300"/>
          </a:p>
          <a:p>
            <a:pPr indent="0" lvl="0" marL="457200" rtl="0" algn="l">
              <a:spcBef>
                <a:spcPts val="0"/>
              </a:spcBef>
              <a:spcAft>
                <a:spcPts val="0"/>
              </a:spcAft>
              <a:buNone/>
            </a:pPr>
            <a:r>
              <a:rPr lang="en" sz="1300"/>
              <a:t>Here it is used to segment the input eye image and detect the blood vessels.</a:t>
            </a:r>
            <a:endParaRPr sz="1300"/>
          </a:p>
          <a:p>
            <a:pPr indent="0" lvl="0" marL="457200" rtl="0" algn="l">
              <a:spcBef>
                <a:spcPts val="0"/>
              </a:spcBef>
              <a:spcAft>
                <a:spcPts val="0"/>
              </a:spcAft>
              <a:buNone/>
            </a:pPr>
            <a:r>
              <a:rPr lang="en" sz="1300"/>
              <a:t>Information about blood vessels can be used in grading disease severity</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After the data is pre processed, then the data is ready to be fit and predicted by the different classifiers. In our project we have used SVM and KNN to predict the results.</a:t>
            </a:r>
            <a:endParaRPr sz="1300"/>
          </a:p>
          <a:p>
            <a:pPr indent="0" lvl="0" marL="0" rtl="0" algn="l">
              <a:spcBef>
                <a:spcPts val="0"/>
              </a:spcBef>
              <a:spcAft>
                <a:spcPts val="0"/>
              </a:spcAft>
              <a:buNone/>
            </a:pPr>
            <a:r>
              <a:t/>
            </a:r>
            <a:endParaRPr sz="1300">
              <a:solidFill>
                <a:srgbClr val="000000"/>
              </a:solidFill>
            </a:endParaRPr>
          </a:p>
        </p:txBody>
      </p:sp>
      <p:sp>
        <p:nvSpPr>
          <p:cNvPr id="265" name="Google Shape;265;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Implementation (continued) </a:t>
            </a:r>
            <a:endParaRPr>
              <a:solidFill>
                <a:srgbClr val="FF9900"/>
              </a:solidFill>
            </a:endParaRPr>
          </a:p>
        </p:txBody>
      </p:sp>
      <p:pic>
        <p:nvPicPr>
          <p:cNvPr id="266" name="Google Shape;266;p46"/>
          <p:cNvPicPr preferRelativeResize="0"/>
          <p:nvPr/>
        </p:nvPicPr>
        <p:blipFill>
          <a:blip r:embed="rId3">
            <a:alphaModFix/>
          </a:blip>
          <a:stretch>
            <a:fillRect/>
          </a:stretch>
        </p:blipFill>
        <p:spPr>
          <a:xfrm>
            <a:off x="5191175" y="1606050"/>
            <a:ext cx="3133725" cy="2400300"/>
          </a:xfrm>
          <a:prstGeom prst="rect">
            <a:avLst/>
          </a:prstGeom>
          <a:noFill/>
          <a:ln>
            <a:noFill/>
          </a:ln>
        </p:spPr>
      </p:pic>
      <p:sp>
        <p:nvSpPr>
          <p:cNvPr id="267" name="Google Shape;267;p46"/>
          <p:cNvSpPr txBox="1"/>
          <p:nvPr/>
        </p:nvSpPr>
        <p:spPr>
          <a:xfrm>
            <a:off x="5886650" y="3896625"/>
            <a:ext cx="18774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After applying K-means clustering</a:t>
            </a:r>
            <a:endParaRPr>
              <a:solidFill>
                <a:srgbClr val="FFFFF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idx="1" type="body"/>
          </p:nvPr>
        </p:nvSpPr>
        <p:spPr>
          <a:xfrm>
            <a:off x="387900" y="1243825"/>
            <a:ext cx="48552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Support Vector Machine:</a:t>
            </a:r>
            <a:r>
              <a:rPr lang="en" sz="1300"/>
              <a:t>  Support vector machine training process is applied to analyze training data to find an optimal way to classify images into their respective classes namely Normal and Diseased.  </a:t>
            </a:r>
            <a:endParaRPr sz="1300"/>
          </a:p>
          <a:p>
            <a:pPr indent="-311150" lvl="0" marL="457200" rtl="0" algn="l">
              <a:spcBef>
                <a:spcPts val="0"/>
              </a:spcBef>
              <a:spcAft>
                <a:spcPts val="0"/>
              </a:spcAft>
              <a:buSzPts val="1300"/>
              <a:buChar char="●"/>
            </a:pPr>
            <a:r>
              <a:rPr lang="en" sz="1300"/>
              <a:t>Classification parameters are calculated using support vector machine learning. </a:t>
            </a:r>
            <a:endParaRPr sz="1300"/>
          </a:p>
          <a:p>
            <a:pPr indent="-311150" lvl="0" marL="457200" rtl="0" algn="l">
              <a:spcBef>
                <a:spcPts val="0"/>
              </a:spcBef>
              <a:spcAft>
                <a:spcPts val="0"/>
              </a:spcAft>
              <a:buSzPts val="1300"/>
              <a:buChar char="●"/>
            </a:pPr>
            <a:r>
              <a:rPr lang="en" sz="1300"/>
              <a:t>The training process analyzes training data to find an optimal way to classify images into their respective classes. </a:t>
            </a:r>
            <a:endParaRPr sz="1300"/>
          </a:p>
          <a:p>
            <a:pPr indent="-311150" lvl="0" marL="457200" rtl="0" algn="l">
              <a:spcBef>
                <a:spcPts val="0"/>
              </a:spcBef>
              <a:spcAft>
                <a:spcPts val="0"/>
              </a:spcAft>
              <a:buSzPts val="1300"/>
              <a:buChar char="●"/>
            </a:pPr>
            <a:r>
              <a:rPr lang="en" sz="1300"/>
              <a:t>The training data should be sufficient to be statistically significant. </a:t>
            </a:r>
            <a:endParaRPr sz="1300"/>
          </a:p>
          <a:p>
            <a:pPr indent="-311150" lvl="0" marL="457200" rtl="0" algn="l">
              <a:spcBef>
                <a:spcPts val="0"/>
              </a:spcBef>
              <a:spcAft>
                <a:spcPts val="0"/>
              </a:spcAft>
              <a:buSzPts val="1300"/>
              <a:buChar char="●"/>
            </a:pPr>
            <a:r>
              <a:rPr lang="en" sz="1300"/>
              <a:t>The support vector machine learning algorithm is applied to produce the classification parameters according to calculated features.</a:t>
            </a:r>
            <a:endParaRPr sz="1300"/>
          </a:p>
          <a:p>
            <a:pPr indent="-311150" lvl="0" marL="457200" rtl="0" algn="l">
              <a:spcBef>
                <a:spcPts val="0"/>
              </a:spcBef>
              <a:spcAft>
                <a:spcPts val="0"/>
              </a:spcAft>
              <a:buSzPts val="1300"/>
              <a:buChar char="●"/>
            </a:pPr>
            <a:r>
              <a:rPr lang="en" sz="1300"/>
              <a:t> The derived classification parameters are used to classify the images.</a:t>
            </a:r>
            <a:endParaRPr sz="1300">
              <a:solidFill>
                <a:srgbClr val="000000"/>
              </a:solidFill>
            </a:endParaRPr>
          </a:p>
        </p:txBody>
      </p:sp>
      <p:sp>
        <p:nvSpPr>
          <p:cNvPr id="273" name="Google Shape;273;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Implementation (continued) </a:t>
            </a:r>
            <a:endParaRPr>
              <a:solidFill>
                <a:srgbClr val="FF9900"/>
              </a:solidFill>
            </a:endParaRPr>
          </a:p>
        </p:txBody>
      </p:sp>
      <p:pic>
        <p:nvPicPr>
          <p:cNvPr id="274" name="Google Shape;274;p47"/>
          <p:cNvPicPr preferRelativeResize="0"/>
          <p:nvPr/>
        </p:nvPicPr>
        <p:blipFill>
          <a:blip r:embed="rId3">
            <a:alphaModFix/>
          </a:blip>
          <a:stretch>
            <a:fillRect/>
          </a:stretch>
        </p:blipFill>
        <p:spPr>
          <a:xfrm>
            <a:off x="5345500" y="1323975"/>
            <a:ext cx="3257550" cy="2495550"/>
          </a:xfrm>
          <a:prstGeom prst="rect">
            <a:avLst/>
          </a:prstGeom>
          <a:noFill/>
          <a:ln>
            <a:noFill/>
          </a:ln>
        </p:spPr>
      </p:pic>
      <p:sp>
        <p:nvSpPr>
          <p:cNvPr id="275" name="Google Shape;275;p47"/>
          <p:cNvSpPr txBox="1"/>
          <p:nvPr/>
        </p:nvSpPr>
        <p:spPr>
          <a:xfrm>
            <a:off x="5848075" y="3999375"/>
            <a:ext cx="22524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Support Vector Machine</a:t>
            </a:r>
            <a:endParaRPr>
              <a:solidFill>
                <a:srgbClr val="FFFFF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 </a:t>
            </a:r>
            <a:r>
              <a:rPr b="1" lang="en" sz="1300"/>
              <a:t>K-NEAREST NEIGHBORS : </a:t>
            </a:r>
            <a:r>
              <a:rPr lang="en" sz="1300"/>
              <a:t>KNN is a case-based learning method, which keeps all the training data for classification. </a:t>
            </a:r>
            <a:endParaRPr sz="1300"/>
          </a:p>
          <a:p>
            <a:pPr indent="-311150" lvl="0" marL="457200" rtl="0" algn="l">
              <a:spcBef>
                <a:spcPts val="0"/>
              </a:spcBef>
              <a:spcAft>
                <a:spcPts val="0"/>
              </a:spcAft>
              <a:buSzPts val="1300"/>
              <a:buChar char="●"/>
            </a:pPr>
            <a:r>
              <a:rPr lang="en" sz="1300"/>
              <a:t>There are many existing algorithms such as decision trees or neural networks initially designed to build such a model. </a:t>
            </a:r>
            <a:endParaRPr sz="1300"/>
          </a:p>
          <a:p>
            <a:pPr indent="-311150" lvl="0" marL="457200" rtl="0" algn="l">
              <a:spcBef>
                <a:spcPts val="0"/>
              </a:spcBef>
              <a:spcAft>
                <a:spcPts val="0"/>
              </a:spcAft>
              <a:buSzPts val="1300"/>
              <a:buChar char="●"/>
            </a:pPr>
            <a:r>
              <a:rPr lang="en" sz="1300"/>
              <a:t>One of the evaluation standards for different algorithms is their performance. </a:t>
            </a:r>
            <a:endParaRPr sz="1300"/>
          </a:p>
          <a:p>
            <a:pPr indent="-311150" lvl="0" marL="457200" rtl="0" algn="l">
              <a:spcBef>
                <a:spcPts val="0"/>
              </a:spcBef>
              <a:spcAft>
                <a:spcPts val="0"/>
              </a:spcAft>
              <a:buSzPts val="1300"/>
              <a:buChar char="●"/>
            </a:pPr>
            <a:r>
              <a:rPr lang="en" sz="1300"/>
              <a:t>As KNN is a simple but effective method for classification and it is convincing as one of the most effective methods, it motivates us to build a model for KNN to improve its efficiency whilst preserving its classification accuracy as well.</a:t>
            </a:r>
            <a:endParaRPr sz="1300"/>
          </a:p>
          <a:p>
            <a:pPr indent="0" lvl="0" marL="0" rtl="0" algn="l">
              <a:spcBef>
                <a:spcPts val="0"/>
              </a:spcBef>
              <a:spcAft>
                <a:spcPts val="0"/>
              </a:spcAft>
              <a:buNone/>
            </a:pPr>
            <a:r>
              <a:t/>
            </a:r>
            <a:endParaRPr b="1" sz="1300"/>
          </a:p>
        </p:txBody>
      </p:sp>
      <p:sp>
        <p:nvSpPr>
          <p:cNvPr id="281" name="Google Shape;281;p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Implementation (continued) </a:t>
            </a:r>
            <a:endParaRPr>
              <a:solidFill>
                <a:srgbClr val="FF9900"/>
              </a:solidFill>
            </a:endParaRPr>
          </a:p>
        </p:txBody>
      </p:sp>
      <p:pic>
        <p:nvPicPr>
          <p:cNvPr id="282" name="Google Shape;282;p48"/>
          <p:cNvPicPr preferRelativeResize="0"/>
          <p:nvPr/>
        </p:nvPicPr>
        <p:blipFill>
          <a:blip r:embed="rId3">
            <a:alphaModFix/>
          </a:blip>
          <a:stretch>
            <a:fillRect/>
          </a:stretch>
        </p:blipFill>
        <p:spPr>
          <a:xfrm>
            <a:off x="5320775" y="1250251"/>
            <a:ext cx="2994996" cy="2710725"/>
          </a:xfrm>
          <a:prstGeom prst="rect">
            <a:avLst/>
          </a:prstGeom>
          <a:noFill/>
          <a:ln>
            <a:noFill/>
          </a:ln>
        </p:spPr>
      </p:pic>
      <p:sp>
        <p:nvSpPr>
          <p:cNvPr id="283" name="Google Shape;283;p48"/>
          <p:cNvSpPr txBox="1"/>
          <p:nvPr/>
        </p:nvSpPr>
        <p:spPr>
          <a:xfrm>
            <a:off x="6039050" y="4049025"/>
            <a:ext cx="1593000" cy="434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FFFFFF"/>
                </a:solidFill>
                <a:latin typeface="Roboto"/>
                <a:ea typeface="Roboto"/>
                <a:cs typeface="Roboto"/>
                <a:sym typeface="Roboto"/>
              </a:rPr>
              <a:t>KNN</a:t>
            </a:r>
            <a:endParaRPr>
              <a:solidFill>
                <a:srgbClr val="FFFFFF"/>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idx="1" type="body"/>
          </p:nvPr>
        </p:nvSpPr>
        <p:spPr>
          <a:xfrm>
            <a:off x="325950" y="1489824"/>
            <a:ext cx="83682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We will first fit the model and then predict the results for each of the above classifiers.</a:t>
            </a:r>
            <a:endParaRPr sz="1300"/>
          </a:p>
          <a:p>
            <a:pPr indent="-311150" lvl="0" marL="457200" rtl="0" algn="l">
              <a:spcBef>
                <a:spcPts val="0"/>
              </a:spcBef>
              <a:spcAft>
                <a:spcPts val="0"/>
              </a:spcAft>
              <a:buSzPts val="1300"/>
              <a:buChar char="●"/>
            </a:pPr>
            <a:r>
              <a:rPr lang="en" sz="1300"/>
              <a:t>Here we will visualize the results of classification as follows:</a:t>
            </a:r>
            <a:endParaRPr sz="1300"/>
          </a:p>
          <a:p>
            <a:pPr indent="-311150" lvl="1" marL="914400" rtl="0" algn="l">
              <a:spcBef>
                <a:spcPts val="0"/>
              </a:spcBef>
              <a:spcAft>
                <a:spcPts val="0"/>
              </a:spcAft>
              <a:buSzPts val="1300"/>
              <a:buChar char="○"/>
            </a:pPr>
            <a:r>
              <a:rPr lang="en" sz="1300"/>
              <a:t>Accuracy score</a:t>
            </a:r>
            <a:endParaRPr sz="1300"/>
          </a:p>
          <a:p>
            <a:pPr indent="-311150" lvl="1" marL="914400" rtl="0" algn="l">
              <a:spcBef>
                <a:spcPts val="0"/>
              </a:spcBef>
              <a:spcAft>
                <a:spcPts val="0"/>
              </a:spcAft>
              <a:buSzPts val="1300"/>
              <a:buChar char="○"/>
            </a:pPr>
            <a:r>
              <a:rPr lang="en" sz="1300"/>
              <a:t>Classification Report</a:t>
            </a:r>
            <a:endParaRPr sz="1300"/>
          </a:p>
          <a:p>
            <a:pPr indent="-311150" lvl="1" marL="914400" rtl="0" algn="l">
              <a:spcBef>
                <a:spcPts val="0"/>
              </a:spcBef>
              <a:spcAft>
                <a:spcPts val="0"/>
              </a:spcAft>
              <a:buSzPts val="1300"/>
              <a:buChar char="○"/>
            </a:pPr>
            <a:r>
              <a:rPr lang="en" sz="1300"/>
              <a:t>Confusion Matrix</a:t>
            </a:r>
            <a:endParaRPr sz="1300"/>
          </a:p>
          <a:p>
            <a:pPr indent="-311150" lvl="0" marL="457200" rtl="0" algn="l">
              <a:spcBef>
                <a:spcPts val="0"/>
              </a:spcBef>
              <a:spcAft>
                <a:spcPts val="0"/>
              </a:spcAft>
              <a:buSzPts val="1300"/>
              <a:buChar char="●"/>
            </a:pPr>
            <a:r>
              <a:rPr lang="en" sz="1300"/>
              <a:t>Now we will be describing our arrays and parameters used in code : </a:t>
            </a:r>
            <a:endParaRPr sz="1300"/>
          </a:p>
          <a:p>
            <a:pPr indent="-311150" lvl="1" marL="914400" rtl="0" algn="l">
              <a:spcBef>
                <a:spcPts val="0"/>
              </a:spcBef>
              <a:spcAft>
                <a:spcPts val="0"/>
              </a:spcAft>
              <a:buSzPts val="1300"/>
              <a:buChar char="○"/>
            </a:pPr>
            <a:r>
              <a:rPr b="1" lang="en" sz="1300"/>
              <a:t>imm_kmean :</a:t>
            </a:r>
            <a:r>
              <a:rPr lang="en" sz="1300"/>
              <a:t> Numpy array ,which is conversion of all images in the dataset.</a:t>
            </a:r>
            <a:endParaRPr sz="1300"/>
          </a:p>
          <a:p>
            <a:pPr indent="-311150" lvl="1" marL="914400" rtl="0" algn="l">
              <a:spcBef>
                <a:spcPts val="0"/>
              </a:spcBef>
              <a:spcAft>
                <a:spcPts val="0"/>
              </a:spcAft>
              <a:buSzPts val="1300"/>
              <a:buChar char="○"/>
            </a:pPr>
            <a:r>
              <a:rPr b="1" lang="en" sz="1300"/>
              <a:t>Y: </a:t>
            </a:r>
            <a:r>
              <a:rPr lang="en" sz="1300"/>
              <a:t>Array for Results (1  : Diabetic,  0: Non-Diabetic)</a:t>
            </a:r>
            <a:endParaRPr sz="1300"/>
          </a:p>
          <a:p>
            <a:pPr indent="-311150" lvl="1" marL="914400" rtl="0" algn="l">
              <a:spcBef>
                <a:spcPts val="0"/>
              </a:spcBef>
              <a:spcAft>
                <a:spcPts val="0"/>
              </a:spcAft>
              <a:buSzPts val="1300"/>
              <a:buChar char="○"/>
            </a:pPr>
            <a:r>
              <a:rPr b="1" lang="en" sz="1300"/>
              <a:t>Imm_train : </a:t>
            </a:r>
            <a:r>
              <a:rPr lang="en" sz="1300"/>
              <a:t>Numpy Array, Containing Training Dataset</a:t>
            </a:r>
            <a:endParaRPr sz="1300"/>
          </a:p>
          <a:p>
            <a:pPr indent="-311150" lvl="1" marL="914400" rtl="0" algn="l">
              <a:spcBef>
                <a:spcPts val="0"/>
              </a:spcBef>
              <a:spcAft>
                <a:spcPts val="0"/>
              </a:spcAft>
              <a:buSzPts val="1300"/>
              <a:buChar char="○"/>
            </a:pPr>
            <a:r>
              <a:rPr b="1" lang="en" sz="1300"/>
              <a:t>y_train : </a:t>
            </a:r>
            <a:r>
              <a:rPr lang="en" sz="1300"/>
              <a:t>Array Containing results of Training Dataset.</a:t>
            </a:r>
            <a:endParaRPr sz="1300"/>
          </a:p>
          <a:p>
            <a:pPr indent="-311150" lvl="0" marL="457200" rtl="0" algn="l">
              <a:spcBef>
                <a:spcPts val="0"/>
              </a:spcBef>
              <a:spcAft>
                <a:spcPts val="0"/>
              </a:spcAft>
              <a:buSzPts val="1300"/>
              <a:buChar char="●"/>
            </a:pPr>
            <a:r>
              <a:rPr lang="en" sz="1300"/>
              <a:t>We will fit our model using imm_train and y_train , and then test the model using imm_kmean and Y.</a:t>
            </a:r>
            <a:endParaRPr sz="1300"/>
          </a:p>
        </p:txBody>
      </p:sp>
      <p:sp>
        <p:nvSpPr>
          <p:cNvPr id="289" name="Google Shape;289;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Implementation (continued) </a:t>
            </a:r>
            <a:endParaRPr>
              <a:solidFill>
                <a:srgbClr val="FF99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0"/>
          <p:cNvSpPr txBox="1"/>
          <p:nvPr/>
        </p:nvSpPr>
        <p:spPr>
          <a:xfrm>
            <a:off x="2219800" y="1591775"/>
            <a:ext cx="46026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9900"/>
                </a:solidFill>
                <a:latin typeface="Roboto Slab"/>
                <a:ea typeface="Roboto Slab"/>
                <a:cs typeface="Roboto Slab"/>
                <a:sym typeface="Roboto Slab"/>
              </a:rPr>
              <a:t>Intermediate Result  Snapshots</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Final Results : KNN</a:t>
            </a:r>
            <a:endParaRPr>
              <a:solidFill>
                <a:srgbClr val="FF9900"/>
              </a:solidFill>
            </a:endParaRPr>
          </a:p>
        </p:txBody>
      </p:sp>
      <p:sp>
        <p:nvSpPr>
          <p:cNvPr id="300" name="Google Shape;300;p51"/>
          <p:cNvSpPr txBox="1"/>
          <p:nvPr>
            <p:ph idx="1" type="body"/>
          </p:nvPr>
        </p:nvSpPr>
        <p:spPr>
          <a:xfrm>
            <a:off x="588425"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rgbClr val="FFFFFF"/>
              </a:solidFill>
            </a:endParaRPr>
          </a:p>
          <a:p>
            <a:pPr indent="0" lvl="0" marL="457200" rtl="0" algn="l">
              <a:spcBef>
                <a:spcPts val="0"/>
              </a:spcBef>
              <a:spcAft>
                <a:spcPts val="0"/>
              </a:spcAft>
              <a:buNone/>
            </a:pPr>
            <a:r>
              <a:t/>
            </a:r>
            <a:endParaRPr sz="1200">
              <a:solidFill>
                <a:srgbClr val="FFFFFF"/>
              </a:solidFill>
            </a:endParaRPr>
          </a:p>
        </p:txBody>
      </p:sp>
      <p:pic>
        <p:nvPicPr>
          <p:cNvPr id="301" name="Google Shape;301;p51"/>
          <p:cNvPicPr preferRelativeResize="0"/>
          <p:nvPr/>
        </p:nvPicPr>
        <p:blipFill>
          <a:blip r:embed="rId3">
            <a:alphaModFix/>
          </a:blip>
          <a:stretch>
            <a:fillRect/>
          </a:stretch>
        </p:blipFill>
        <p:spPr>
          <a:xfrm>
            <a:off x="835775" y="1614025"/>
            <a:ext cx="3105100" cy="2465625"/>
          </a:xfrm>
          <a:prstGeom prst="rect">
            <a:avLst/>
          </a:prstGeom>
          <a:noFill/>
          <a:ln>
            <a:noFill/>
          </a:ln>
        </p:spPr>
      </p:pic>
      <p:pic>
        <p:nvPicPr>
          <p:cNvPr id="302" name="Google Shape;302;p51"/>
          <p:cNvPicPr preferRelativeResize="0"/>
          <p:nvPr/>
        </p:nvPicPr>
        <p:blipFill>
          <a:blip r:embed="rId4">
            <a:alphaModFix/>
          </a:blip>
          <a:stretch>
            <a:fillRect/>
          </a:stretch>
        </p:blipFill>
        <p:spPr>
          <a:xfrm>
            <a:off x="4735575" y="1711575"/>
            <a:ext cx="3178700" cy="2343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latin typeface="Roboto"/>
                <a:ea typeface="Roboto"/>
                <a:cs typeface="Roboto"/>
                <a:sym typeface="Roboto"/>
              </a:rPr>
              <a:t>Final Results (continued)</a:t>
            </a:r>
            <a:endParaRPr>
              <a:solidFill>
                <a:srgbClr val="FF9900"/>
              </a:solidFill>
              <a:latin typeface="Roboto"/>
              <a:ea typeface="Roboto"/>
              <a:cs typeface="Roboto"/>
              <a:sym typeface="Roboto"/>
            </a:endParaRPr>
          </a:p>
        </p:txBody>
      </p:sp>
      <p:sp>
        <p:nvSpPr>
          <p:cNvPr id="308" name="Google Shape;308;p52"/>
          <p:cNvSpPr txBox="1"/>
          <p:nvPr>
            <p:ph idx="1" type="body"/>
          </p:nvPr>
        </p:nvSpPr>
        <p:spPr>
          <a:xfrm>
            <a:off x="387900" y="1413624"/>
            <a:ext cx="83682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TP - True Negative 0</a:t>
            </a:r>
            <a:endParaRPr sz="1300">
              <a:solidFill>
                <a:srgbClr val="FFFFFF"/>
              </a:solidFill>
              <a:latin typeface="Roboto Slab"/>
              <a:ea typeface="Roboto Slab"/>
              <a:cs typeface="Roboto Slab"/>
              <a:sym typeface="Roboto Slab"/>
            </a:endParaRPr>
          </a:p>
          <a:p>
            <a:pPr indent="-311150" lvl="0" marL="457200" rtl="0" algn="l">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FP - False Positive 13</a:t>
            </a:r>
            <a:endParaRPr sz="1300">
              <a:solidFill>
                <a:srgbClr val="FFFFFF"/>
              </a:solidFill>
              <a:latin typeface="Roboto Slab"/>
              <a:ea typeface="Roboto Slab"/>
              <a:cs typeface="Roboto Slab"/>
              <a:sym typeface="Roboto Slab"/>
            </a:endParaRPr>
          </a:p>
          <a:p>
            <a:pPr indent="-311150" lvl="0" marL="457200" rtl="0" algn="l">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FN - False Negative 0</a:t>
            </a:r>
            <a:endParaRPr sz="1300">
              <a:solidFill>
                <a:srgbClr val="FFFFFF"/>
              </a:solidFill>
              <a:latin typeface="Roboto Slab"/>
              <a:ea typeface="Roboto Slab"/>
              <a:cs typeface="Roboto Slab"/>
              <a:sym typeface="Roboto Slab"/>
            </a:endParaRPr>
          </a:p>
          <a:p>
            <a:pPr indent="-311150" lvl="0" marL="457200" rtl="0" algn="l">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TP - True Positive 75</a:t>
            </a:r>
            <a:endParaRPr sz="1300">
              <a:solidFill>
                <a:srgbClr val="FFFFFF"/>
              </a:solidFill>
              <a:latin typeface="Roboto Slab"/>
              <a:ea typeface="Roboto Slab"/>
              <a:cs typeface="Roboto Slab"/>
              <a:sym typeface="Roboto Slab"/>
            </a:endParaRPr>
          </a:p>
          <a:p>
            <a:pPr indent="-311150" lvl="0" marL="457200" rtl="0" algn="l">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Accuracy Rate: 0.8522727272727273</a:t>
            </a:r>
            <a:endParaRPr sz="1300">
              <a:solidFill>
                <a:srgbClr val="FFFFFF"/>
              </a:solidFill>
              <a:latin typeface="Roboto Slab"/>
              <a:ea typeface="Roboto Slab"/>
              <a:cs typeface="Roboto Slab"/>
              <a:sym typeface="Roboto Slab"/>
            </a:endParaRPr>
          </a:p>
          <a:p>
            <a:pPr indent="-311150" lvl="0" marL="457200" rtl="0" algn="l">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Misclassification Rate: 0.14772727272727273</a:t>
            </a:r>
            <a:endParaRPr sz="1300">
              <a:solidFill>
                <a:srgbClr val="FFFFFF"/>
              </a:solidFill>
              <a:latin typeface="Roboto Slab"/>
              <a:ea typeface="Roboto Slab"/>
              <a:cs typeface="Roboto Slab"/>
              <a:sym typeface="Roboto Slab"/>
            </a:endParaRPr>
          </a:p>
          <a:p>
            <a:pPr indent="-311150" lvl="0" marL="457200" rtl="0" algn="l">
              <a:spcBef>
                <a:spcPts val="0"/>
              </a:spcBef>
              <a:spcAft>
                <a:spcPts val="0"/>
              </a:spcAft>
              <a:buClr>
                <a:srgbClr val="FFFFFF"/>
              </a:buClr>
              <a:buSzPts val="1300"/>
              <a:buFont typeface="Roboto Slab"/>
              <a:buChar char="●"/>
            </a:pPr>
            <a:r>
              <a:rPr b="1" lang="en" sz="1300">
                <a:solidFill>
                  <a:srgbClr val="FFFFFF"/>
                </a:solidFill>
                <a:latin typeface="Roboto Slab"/>
                <a:ea typeface="Roboto Slab"/>
                <a:cs typeface="Roboto Slab"/>
                <a:sym typeface="Roboto Slab"/>
              </a:rPr>
              <a:t>Classification Report:             </a:t>
            </a:r>
            <a:endParaRPr b="1" sz="1300">
              <a:solidFill>
                <a:srgbClr val="FFFFFF"/>
              </a:solidFill>
              <a:latin typeface="Roboto Slab"/>
              <a:ea typeface="Roboto Slab"/>
              <a:cs typeface="Roboto Slab"/>
              <a:sym typeface="Roboto Slab"/>
            </a:endParaRPr>
          </a:p>
          <a:p>
            <a:pPr indent="0" lvl="0" marL="0" rtl="0" algn="l">
              <a:spcBef>
                <a:spcPts val="0"/>
              </a:spcBef>
              <a:spcAft>
                <a:spcPts val="0"/>
              </a:spcAft>
              <a:buNone/>
            </a:pPr>
            <a:r>
              <a:rPr lang="en" sz="1300">
                <a:solidFill>
                  <a:srgbClr val="FFFFFF"/>
                </a:solidFill>
                <a:highlight>
                  <a:schemeClr val="lt1"/>
                </a:highlight>
                <a:latin typeface="Courier New"/>
                <a:ea typeface="Courier New"/>
                <a:cs typeface="Courier New"/>
                <a:sym typeface="Courier New"/>
              </a:rPr>
              <a:t>               precision  recall   f1-score   support</a:t>
            </a:r>
            <a:endParaRPr sz="1300">
              <a:solidFill>
                <a:srgbClr val="FFFFFF"/>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1300">
              <a:solidFill>
                <a:srgbClr val="FFFFFF"/>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FFFFFF"/>
                </a:solidFill>
                <a:highlight>
                  <a:schemeClr val="lt1"/>
                </a:highlight>
                <a:latin typeface="Courier New"/>
                <a:ea typeface="Courier New"/>
                <a:cs typeface="Courier New"/>
                <a:sym typeface="Courier New"/>
              </a:rPr>
              <a:t>         0.0   1.000000  0.076923  0.142857        13</a:t>
            </a:r>
            <a:endParaRPr sz="1300">
              <a:solidFill>
                <a:srgbClr val="FFFFFF"/>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FFFFFF"/>
                </a:solidFill>
                <a:highlight>
                  <a:schemeClr val="lt1"/>
                </a:highlight>
                <a:latin typeface="Courier New"/>
                <a:ea typeface="Courier New"/>
                <a:cs typeface="Courier New"/>
                <a:sym typeface="Courier New"/>
              </a:rPr>
              <a:t>         1.0   0.862069  1.000000  0.925926        75</a:t>
            </a:r>
            <a:endParaRPr sz="1300">
              <a:solidFill>
                <a:srgbClr val="FFFFFF"/>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1300">
              <a:solidFill>
                <a:srgbClr val="FFFFFF"/>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FFFFFF"/>
                </a:solidFill>
                <a:highlight>
                  <a:schemeClr val="lt1"/>
                </a:highlight>
                <a:latin typeface="Courier New"/>
                <a:ea typeface="Courier New"/>
                <a:cs typeface="Courier New"/>
                <a:sym typeface="Courier New"/>
              </a:rPr>
              <a:t>    accuracy                       0.852272        88</a:t>
            </a:r>
            <a:endParaRPr sz="1300">
              <a:solidFill>
                <a:srgbClr val="FFFFFF"/>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FFFFFF"/>
                </a:solidFill>
                <a:highlight>
                  <a:schemeClr val="lt1"/>
                </a:highlight>
                <a:latin typeface="Courier New"/>
                <a:ea typeface="Courier New"/>
                <a:cs typeface="Courier New"/>
                <a:sym typeface="Courier New"/>
              </a:rPr>
              <a:t>   macro avg   0.931034  0.538462  0.534392        88</a:t>
            </a:r>
            <a:endParaRPr sz="1300">
              <a:solidFill>
                <a:srgbClr val="FFFFFF"/>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FFFFFF"/>
                </a:solidFill>
                <a:highlight>
                  <a:schemeClr val="lt1"/>
                </a:highlight>
                <a:latin typeface="Courier New"/>
                <a:ea typeface="Courier New"/>
                <a:cs typeface="Courier New"/>
                <a:sym typeface="Courier New"/>
              </a:rPr>
              <a:t>weighted avg   0.882445  0.863636  0.810245        88</a:t>
            </a:r>
            <a:endParaRPr sz="1300">
              <a:solidFill>
                <a:srgbClr val="FFFFFF"/>
              </a:solidFill>
              <a:highlight>
                <a:schemeClr val="lt1"/>
              </a:highlight>
              <a:latin typeface="Roboto Slab"/>
              <a:ea typeface="Roboto Slab"/>
              <a:cs typeface="Roboto Slab"/>
              <a:sym typeface="Roboto Slab"/>
            </a:endParaRPr>
          </a:p>
          <a:p>
            <a:pPr indent="0" lvl="0" marL="0" rtl="0" algn="l">
              <a:spcBef>
                <a:spcPts val="0"/>
              </a:spcBef>
              <a:spcAft>
                <a:spcPts val="0"/>
              </a:spcAft>
              <a:buNone/>
            </a:pPr>
            <a:r>
              <a:t/>
            </a:r>
            <a:endParaRPr sz="1300">
              <a:solidFill>
                <a:srgbClr val="FFFFFF"/>
              </a:solidFill>
              <a:latin typeface="Roboto Slab"/>
              <a:ea typeface="Roboto Slab"/>
              <a:cs typeface="Roboto Slab"/>
              <a:sym typeface="Roboto Slab"/>
            </a:endParaRPr>
          </a:p>
          <a:p>
            <a:pPr indent="0" lvl="0" marL="0" rtl="0" algn="l">
              <a:spcBef>
                <a:spcPts val="0"/>
              </a:spcBef>
              <a:spcAft>
                <a:spcPts val="0"/>
              </a:spcAft>
              <a:buNone/>
            </a:pPr>
            <a:r>
              <a:t/>
            </a:r>
            <a:endParaRPr sz="1300">
              <a:solidFill>
                <a:srgbClr val="FFFFFF"/>
              </a:solidFill>
              <a:latin typeface="Roboto Slab"/>
              <a:ea typeface="Roboto Slab"/>
              <a:cs typeface="Roboto Slab"/>
              <a:sym typeface="Roboto Slab"/>
            </a:endParaRPr>
          </a:p>
          <a:p>
            <a:pPr indent="0" lvl="0" marL="0" rtl="0" algn="l">
              <a:spcBef>
                <a:spcPts val="0"/>
              </a:spcBef>
              <a:spcAft>
                <a:spcPts val="0"/>
              </a:spcAft>
              <a:buNone/>
            </a:pPr>
            <a:r>
              <a:t/>
            </a:r>
            <a:endParaRPr sz="1300">
              <a:solidFill>
                <a:srgbClr val="FFFFFF"/>
              </a:solidFill>
              <a:latin typeface="Roboto Slab"/>
              <a:ea typeface="Roboto Slab"/>
              <a:cs typeface="Roboto Slab"/>
              <a:sym typeface="Roboto Slab"/>
            </a:endParaRPr>
          </a:p>
          <a:p>
            <a:pPr indent="0" lvl="0" marL="0" rtl="0" algn="l">
              <a:spcBef>
                <a:spcPts val="0"/>
              </a:spcBef>
              <a:spcAft>
                <a:spcPts val="0"/>
              </a:spcAft>
              <a:buNone/>
            </a:pPr>
            <a:r>
              <a:t/>
            </a:r>
            <a:endParaRPr sz="1300">
              <a:solidFill>
                <a:srgbClr val="FFFFFF"/>
              </a:solidFill>
              <a:latin typeface="Roboto Slab"/>
              <a:ea typeface="Roboto Slab"/>
              <a:cs typeface="Roboto Slab"/>
              <a:sym typeface="Roboto Slab"/>
            </a:endParaRPr>
          </a:p>
          <a:p>
            <a:pPr indent="0" lvl="0" marL="0" rtl="0" algn="l">
              <a:spcBef>
                <a:spcPts val="0"/>
              </a:spcBef>
              <a:spcAft>
                <a:spcPts val="1600"/>
              </a:spcAft>
              <a:buNone/>
            </a:pPr>
            <a:r>
              <a:t/>
            </a:r>
            <a:endParaRPr sz="1300">
              <a:latin typeface="Roboto Slab"/>
              <a:ea typeface="Roboto Slab"/>
              <a:cs typeface="Roboto Slab"/>
              <a:sym typeface="Roboto Slab"/>
            </a:endParaRPr>
          </a:p>
        </p:txBody>
      </p:sp>
      <p:graphicFrame>
        <p:nvGraphicFramePr>
          <p:cNvPr id="309" name="Google Shape;309;p52"/>
          <p:cNvGraphicFramePr/>
          <p:nvPr/>
        </p:nvGraphicFramePr>
        <p:xfrm>
          <a:off x="6515100" y="1504950"/>
          <a:ext cx="3000000" cy="3000000"/>
        </p:xfrm>
        <a:graphic>
          <a:graphicData uri="http://schemas.openxmlformats.org/drawingml/2006/table">
            <a:tbl>
              <a:tblPr>
                <a:noFill/>
                <a:tableStyleId>{7F8CD620-C602-4DFD-8015-193654A3203B}</a:tableStyleId>
              </a:tblPr>
              <a:tblGrid>
                <a:gridCol w="552375"/>
                <a:gridCol w="552375"/>
              </a:tblGrid>
              <a:tr h="381000">
                <a:tc>
                  <a:txBody>
                    <a:bodyPr/>
                    <a:lstStyle/>
                    <a:p>
                      <a:pPr indent="0" lvl="0" marL="0" rtl="0" algn="l">
                        <a:spcBef>
                          <a:spcPts val="0"/>
                        </a:spcBef>
                        <a:spcAft>
                          <a:spcPts val="0"/>
                        </a:spcAft>
                        <a:buNone/>
                      </a:pPr>
                      <a:r>
                        <a:rPr lang="en"/>
                        <a:t>0</a:t>
                      </a:r>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t>13</a:t>
                      </a:r>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0</a:t>
                      </a:r>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t>75</a:t>
                      </a:r>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310" name="Google Shape;310;p52"/>
          <p:cNvSpPr txBox="1"/>
          <p:nvPr/>
        </p:nvSpPr>
        <p:spPr>
          <a:xfrm>
            <a:off x="6267650" y="2372625"/>
            <a:ext cx="15930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Confusion Matrix</a:t>
            </a:r>
            <a:endParaRPr>
              <a:solidFill>
                <a:srgbClr val="FFFFFF"/>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3"/>
          <p:cNvSpPr txBox="1"/>
          <p:nvPr>
            <p:ph type="title"/>
          </p:nvPr>
        </p:nvSpPr>
        <p:spPr>
          <a:xfrm>
            <a:off x="430075" y="4685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Final Results : </a:t>
            </a:r>
            <a:r>
              <a:rPr lang="en">
                <a:solidFill>
                  <a:srgbClr val="FF9900"/>
                </a:solidFill>
              </a:rPr>
              <a:t>SVM</a:t>
            </a:r>
            <a:endParaRPr>
              <a:solidFill>
                <a:srgbClr val="FF9900"/>
              </a:solidFill>
            </a:endParaRPr>
          </a:p>
        </p:txBody>
      </p:sp>
      <p:pic>
        <p:nvPicPr>
          <p:cNvPr id="316" name="Google Shape;316;p53"/>
          <p:cNvPicPr preferRelativeResize="0"/>
          <p:nvPr/>
        </p:nvPicPr>
        <p:blipFill>
          <a:blip r:embed="rId3">
            <a:alphaModFix/>
          </a:blip>
          <a:stretch>
            <a:fillRect/>
          </a:stretch>
        </p:blipFill>
        <p:spPr>
          <a:xfrm>
            <a:off x="932350" y="1944175"/>
            <a:ext cx="2705100" cy="1924050"/>
          </a:xfrm>
          <a:prstGeom prst="rect">
            <a:avLst/>
          </a:prstGeom>
          <a:noFill/>
          <a:ln>
            <a:noFill/>
          </a:ln>
        </p:spPr>
      </p:pic>
      <p:pic>
        <p:nvPicPr>
          <p:cNvPr id="317" name="Google Shape;317;p53"/>
          <p:cNvPicPr preferRelativeResize="0"/>
          <p:nvPr/>
        </p:nvPicPr>
        <p:blipFill>
          <a:blip r:embed="rId4">
            <a:alphaModFix/>
          </a:blip>
          <a:stretch>
            <a:fillRect/>
          </a:stretch>
        </p:blipFill>
        <p:spPr>
          <a:xfrm>
            <a:off x="4742100" y="1934650"/>
            <a:ext cx="2724150" cy="194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Introduction </a:t>
            </a:r>
            <a:endParaRPr>
              <a:solidFill>
                <a:srgbClr val="FF9900"/>
              </a:solidFill>
            </a:endParaRPr>
          </a:p>
        </p:txBody>
      </p:sp>
      <p:sp>
        <p:nvSpPr>
          <p:cNvPr id="122" name="Google Shape;122;p27"/>
          <p:cNvSpPr txBox="1"/>
          <p:nvPr>
            <p:ph idx="1" type="body"/>
          </p:nvPr>
        </p:nvSpPr>
        <p:spPr>
          <a:xfrm>
            <a:off x="477700" y="1489825"/>
            <a:ext cx="8142900" cy="3078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300"/>
              <a:t>Here we are going to predict diabetic using deep neural networks and image processing. We will have color images of the retina as input data. Vision is the most important human sense. Retinal disease affects millions of people and it mat result in loss of vision if proper treatment is not done. One of these disease is diabetic . </a:t>
            </a:r>
            <a:endParaRPr sz="1300"/>
          </a:p>
          <a:p>
            <a:pPr indent="0" lvl="0" marL="0" rtl="0" algn="just">
              <a:lnSpc>
                <a:spcPct val="150000"/>
              </a:lnSpc>
              <a:spcBef>
                <a:spcPts val="0"/>
              </a:spcBef>
              <a:spcAft>
                <a:spcPts val="0"/>
              </a:spcAft>
              <a:buNone/>
            </a:pPr>
            <a:r>
              <a:t/>
            </a:r>
            <a:endParaRPr sz="1300"/>
          </a:p>
          <a:p>
            <a:pPr indent="0" lvl="0" marL="0" rtl="0" algn="just">
              <a:lnSpc>
                <a:spcPct val="150000"/>
              </a:lnSpc>
              <a:spcBef>
                <a:spcPts val="0"/>
              </a:spcBef>
              <a:spcAft>
                <a:spcPts val="0"/>
              </a:spcAft>
              <a:buNone/>
            </a:pPr>
            <a:r>
              <a:rPr lang="en" sz="1300"/>
              <a:t>Generally , we have  ophthalmoscopy for eye disease screening which is the best approach done today . but this approach limits the number of testing per day. So , we are going to make such a model which will help human beings by detecting eye disease called diabetic.</a:t>
            </a:r>
            <a:endParaRPr sz="1300">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4"/>
          <p:cNvSpPr txBox="1"/>
          <p:nvPr>
            <p:ph idx="1" type="body"/>
          </p:nvPr>
        </p:nvSpPr>
        <p:spPr>
          <a:xfrm>
            <a:off x="387900" y="1310924"/>
            <a:ext cx="83682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TP - True Negative 1</a:t>
            </a:r>
            <a:endParaRPr sz="1300">
              <a:solidFill>
                <a:srgbClr val="FFFFFF"/>
              </a:solidFill>
              <a:latin typeface="Roboto Slab"/>
              <a:ea typeface="Roboto Slab"/>
              <a:cs typeface="Roboto Slab"/>
              <a:sym typeface="Roboto Slab"/>
            </a:endParaRPr>
          </a:p>
          <a:p>
            <a:pPr indent="-311150" lvl="0" marL="457200" rtl="0" algn="l">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FP - False Positive 12</a:t>
            </a:r>
            <a:endParaRPr sz="1300">
              <a:solidFill>
                <a:srgbClr val="FFFFFF"/>
              </a:solidFill>
              <a:latin typeface="Roboto Slab"/>
              <a:ea typeface="Roboto Slab"/>
              <a:cs typeface="Roboto Slab"/>
              <a:sym typeface="Roboto Slab"/>
            </a:endParaRPr>
          </a:p>
          <a:p>
            <a:pPr indent="-311150" lvl="0" marL="457200" rtl="0" algn="l">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FN - False Negative 0</a:t>
            </a:r>
            <a:endParaRPr sz="1300">
              <a:solidFill>
                <a:srgbClr val="FFFFFF"/>
              </a:solidFill>
              <a:latin typeface="Roboto Slab"/>
              <a:ea typeface="Roboto Slab"/>
              <a:cs typeface="Roboto Slab"/>
              <a:sym typeface="Roboto Slab"/>
            </a:endParaRPr>
          </a:p>
          <a:p>
            <a:pPr indent="-311150" lvl="0" marL="457200" rtl="0" algn="l">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TP - True Positive 75</a:t>
            </a:r>
            <a:endParaRPr sz="1300">
              <a:solidFill>
                <a:srgbClr val="FFFFFF"/>
              </a:solidFill>
              <a:latin typeface="Roboto Slab"/>
              <a:ea typeface="Roboto Slab"/>
              <a:cs typeface="Roboto Slab"/>
              <a:sym typeface="Roboto Slab"/>
            </a:endParaRPr>
          </a:p>
          <a:p>
            <a:pPr indent="-311150" lvl="0" marL="457200" rtl="0" algn="l">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Accuracy Rate: 0.8636363636363636</a:t>
            </a:r>
            <a:endParaRPr sz="1300">
              <a:solidFill>
                <a:srgbClr val="FFFFFF"/>
              </a:solidFill>
              <a:latin typeface="Roboto Slab"/>
              <a:ea typeface="Roboto Slab"/>
              <a:cs typeface="Roboto Slab"/>
              <a:sym typeface="Roboto Slab"/>
            </a:endParaRPr>
          </a:p>
          <a:p>
            <a:pPr indent="-311150" lvl="0" marL="457200" rtl="0" algn="l">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Misclassification Rate: 0.13636363636363635</a:t>
            </a:r>
            <a:endParaRPr sz="1300">
              <a:solidFill>
                <a:srgbClr val="FFFFFF"/>
              </a:solidFill>
              <a:latin typeface="Roboto Slab"/>
              <a:ea typeface="Roboto Slab"/>
              <a:cs typeface="Roboto Slab"/>
              <a:sym typeface="Roboto Slab"/>
            </a:endParaRPr>
          </a:p>
          <a:p>
            <a:pPr indent="-311150" lvl="0" marL="457200" rtl="0" algn="l">
              <a:spcBef>
                <a:spcPts val="0"/>
              </a:spcBef>
              <a:spcAft>
                <a:spcPts val="0"/>
              </a:spcAft>
              <a:buClr>
                <a:srgbClr val="FFFFFF"/>
              </a:buClr>
              <a:buSzPts val="1300"/>
              <a:buFont typeface="Roboto Slab"/>
              <a:buChar char="●"/>
            </a:pPr>
            <a:r>
              <a:rPr lang="en" sz="1300">
                <a:solidFill>
                  <a:srgbClr val="FFFFFF"/>
                </a:solidFill>
                <a:latin typeface="Roboto Slab"/>
                <a:ea typeface="Roboto Slab"/>
                <a:cs typeface="Roboto Slab"/>
                <a:sym typeface="Roboto Slab"/>
              </a:rPr>
              <a:t>Classi</a:t>
            </a:r>
            <a:r>
              <a:rPr lang="en" sz="1300">
                <a:solidFill>
                  <a:srgbClr val="FFFFFF"/>
                </a:solidFill>
                <a:latin typeface="Roboto Slab"/>
                <a:ea typeface="Roboto Slab"/>
                <a:cs typeface="Roboto Slab"/>
                <a:sym typeface="Roboto Slab"/>
              </a:rPr>
              <a:t>f</a:t>
            </a:r>
            <a:r>
              <a:rPr lang="en" sz="1300">
                <a:solidFill>
                  <a:srgbClr val="FFFFFF"/>
                </a:solidFill>
                <a:latin typeface="Roboto Slab"/>
                <a:ea typeface="Roboto Slab"/>
                <a:cs typeface="Roboto Slab"/>
                <a:sym typeface="Roboto Slab"/>
              </a:rPr>
              <a:t>ication Report  : </a:t>
            </a:r>
            <a:endParaRPr sz="1300">
              <a:solidFill>
                <a:srgbClr val="FFFFFF"/>
              </a:solidFill>
              <a:latin typeface="Roboto Slab"/>
              <a:ea typeface="Roboto Slab"/>
              <a:cs typeface="Roboto Slab"/>
              <a:sym typeface="Roboto Slab"/>
            </a:endParaRPr>
          </a:p>
          <a:p>
            <a:pPr indent="0" lvl="0" marL="457200" marR="0" rtl="0" algn="l">
              <a:spcBef>
                <a:spcPts val="0"/>
              </a:spcBef>
              <a:spcAft>
                <a:spcPts val="0"/>
              </a:spcAft>
              <a:buNone/>
            </a:pPr>
            <a:r>
              <a:rPr b="1" lang="en" sz="1300">
                <a:solidFill>
                  <a:srgbClr val="FFFFFF"/>
                </a:solidFill>
                <a:highlight>
                  <a:schemeClr val="lt1"/>
                </a:highlight>
                <a:latin typeface="Courier New"/>
                <a:ea typeface="Courier New"/>
                <a:cs typeface="Courier New"/>
                <a:sym typeface="Courier New"/>
              </a:rPr>
              <a:t>            </a:t>
            </a:r>
            <a:r>
              <a:rPr lang="en" sz="1300">
                <a:solidFill>
                  <a:srgbClr val="FFFFFF"/>
                </a:solidFill>
                <a:highlight>
                  <a:schemeClr val="lt1"/>
                </a:highlight>
                <a:latin typeface="Courier New"/>
                <a:ea typeface="Courier New"/>
                <a:cs typeface="Courier New"/>
                <a:sym typeface="Courier New"/>
              </a:rPr>
              <a:t> precision    recall  f1-score   support</a:t>
            </a:r>
            <a:endParaRPr sz="1300">
              <a:solidFill>
                <a:srgbClr val="FFFFFF"/>
              </a:solidFill>
              <a:highlight>
                <a:schemeClr val="lt1"/>
              </a:highlight>
              <a:latin typeface="Courier New"/>
              <a:ea typeface="Courier New"/>
              <a:cs typeface="Courier New"/>
              <a:sym typeface="Courier New"/>
            </a:endParaRPr>
          </a:p>
          <a:p>
            <a:pPr indent="0" lvl="0" marL="457200" marR="0" rtl="0" algn="l">
              <a:spcBef>
                <a:spcPts val="0"/>
              </a:spcBef>
              <a:spcAft>
                <a:spcPts val="0"/>
              </a:spcAft>
              <a:buNone/>
            </a:pPr>
            <a:r>
              <a:t/>
            </a:r>
            <a:endParaRPr sz="1300">
              <a:solidFill>
                <a:srgbClr val="FFFFFF"/>
              </a:solidFill>
              <a:highlight>
                <a:schemeClr val="lt1"/>
              </a:highlight>
              <a:latin typeface="Courier New"/>
              <a:ea typeface="Courier New"/>
              <a:cs typeface="Courier New"/>
              <a:sym typeface="Courier New"/>
            </a:endParaRPr>
          </a:p>
          <a:p>
            <a:pPr indent="0" lvl="0" marL="457200" marR="0" rtl="0" algn="l">
              <a:spcBef>
                <a:spcPts val="0"/>
              </a:spcBef>
              <a:spcAft>
                <a:spcPts val="0"/>
              </a:spcAft>
              <a:buNone/>
            </a:pPr>
            <a:r>
              <a:rPr lang="en" sz="1300">
                <a:solidFill>
                  <a:srgbClr val="FFFFFF"/>
                </a:solidFill>
                <a:highlight>
                  <a:schemeClr val="lt1"/>
                </a:highlight>
                <a:latin typeface="Courier New"/>
                <a:ea typeface="Courier New"/>
                <a:cs typeface="Courier New"/>
                <a:sym typeface="Courier New"/>
              </a:rPr>
              <a:t>         0.0   1.000000  0.076923  0.142857        12</a:t>
            </a:r>
            <a:endParaRPr sz="1300">
              <a:solidFill>
                <a:srgbClr val="FFFFFF"/>
              </a:solidFill>
              <a:highlight>
                <a:schemeClr val="lt1"/>
              </a:highlight>
              <a:latin typeface="Courier New"/>
              <a:ea typeface="Courier New"/>
              <a:cs typeface="Courier New"/>
              <a:sym typeface="Courier New"/>
            </a:endParaRPr>
          </a:p>
          <a:p>
            <a:pPr indent="0" lvl="0" marL="457200" marR="0" rtl="0" algn="l">
              <a:spcBef>
                <a:spcPts val="0"/>
              </a:spcBef>
              <a:spcAft>
                <a:spcPts val="0"/>
              </a:spcAft>
              <a:buNone/>
            </a:pPr>
            <a:r>
              <a:rPr lang="en" sz="1300">
                <a:solidFill>
                  <a:srgbClr val="FFFFFF"/>
                </a:solidFill>
                <a:highlight>
                  <a:schemeClr val="lt1"/>
                </a:highlight>
                <a:latin typeface="Courier New"/>
                <a:ea typeface="Courier New"/>
                <a:cs typeface="Courier New"/>
                <a:sym typeface="Courier New"/>
              </a:rPr>
              <a:t>         1.0   0.862069  1.000000  0.925926        75</a:t>
            </a:r>
            <a:endParaRPr sz="1300">
              <a:solidFill>
                <a:srgbClr val="FFFFFF"/>
              </a:solidFill>
              <a:highlight>
                <a:schemeClr val="lt1"/>
              </a:highlight>
              <a:latin typeface="Courier New"/>
              <a:ea typeface="Courier New"/>
              <a:cs typeface="Courier New"/>
              <a:sym typeface="Courier New"/>
            </a:endParaRPr>
          </a:p>
          <a:p>
            <a:pPr indent="0" lvl="0" marL="457200" marR="0" rtl="0" algn="l">
              <a:spcBef>
                <a:spcPts val="0"/>
              </a:spcBef>
              <a:spcAft>
                <a:spcPts val="0"/>
              </a:spcAft>
              <a:buNone/>
            </a:pPr>
            <a:r>
              <a:t/>
            </a:r>
            <a:endParaRPr sz="1300">
              <a:solidFill>
                <a:srgbClr val="FFFFFF"/>
              </a:solidFill>
              <a:highlight>
                <a:schemeClr val="lt1"/>
              </a:highlight>
              <a:latin typeface="Courier New"/>
              <a:ea typeface="Courier New"/>
              <a:cs typeface="Courier New"/>
              <a:sym typeface="Courier New"/>
            </a:endParaRPr>
          </a:p>
          <a:p>
            <a:pPr indent="0" lvl="0" marL="457200" marR="0" rtl="0" algn="l">
              <a:spcBef>
                <a:spcPts val="0"/>
              </a:spcBef>
              <a:spcAft>
                <a:spcPts val="0"/>
              </a:spcAft>
              <a:buNone/>
            </a:pPr>
            <a:r>
              <a:rPr lang="en" sz="1300">
                <a:solidFill>
                  <a:srgbClr val="FFFFFF"/>
                </a:solidFill>
                <a:highlight>
                  <a:schemeClr val="lt1"/>
                </a:highlight>
                <a:latin typeface="Courier New"/>
                <a:ea typeface="Courier New"/>
                <a:cs typeface="Courier New"/>
                <a:sym typeface="Courier New"/>
              </a:rPr>
              <a:t>    accuracy                       0.863636        88</a:t>
            </a:r>
            <a:endParaRPr sz="1300">
              <a:solidFill>
                <a:srgbClr val="FFFFFF"/>
              </a:solidFill>
              <a:highlight>
                <a:schemeClr val="lt1"/>
              </a:highlight>
              <a:latin typeface="Courier New"/>
              <a:ea typeface="Courier New"/>
              <a:cs typeface="Courier New"/>
              <a:sym typeface="Courier New"/>
            </a:endParaRPr>
          </a:p>
          <a:p>
            <a:pPr indent="0" lvl="0" marL="457200" marR="0" rtl="0" algn="l">
              <a:spcBef>
                <a:spcPts val="0"/>
              </a:spcBef>
              <a:spcAft>
                <a:spcPts val="0"/>
              </a:spcAft>
              <a:buNone/>
            </a:pPr>
            <a:r>
              <a:rPr lang="en" sz="1300">
                <a:solidFill>
                  <a:srgbClr val="FFFFFF"/>
                </a:solidFill>
                <a:highlight>
                  <a:schemeClr val="lt1"/>
                </a:highlight>
                <a:latin typeface="Courier New"/>
                <a:ea typeface="Courier New"/>
                <a:cs typeface="Courier New"/>
                <a:sym typeface="Courier New"/>
              </a:rPr>
              <a:t>   macro avg   0.931034  0.538462  0.534392        88</a:t>
            </a:r>
            <a:endParaRPr sz="1300">
              <a:solidFill>
                <a:srgbClr val="FFFFFF"/>
              </a:solidFill>
              <a:highlight>
                <a:schemeClr val="lt1"/>
              </a:highlight>
              <a:latin typeface="Courier New"/>
              <a:ea typeface="Courier New"/>
              <a:cs typeface="Courier New"/>
              <a:sym typeface="Courier New"/>
            </a:endParaRPr>
          </a:p>
          <a:p>
            <a:pPr indent="0" lvl="0" marL="457200" marR="0" rtl="0" algn="l">
              <a:spcBef>
                <a:spcPts val="0"/>
              </a:spcBef>
              <a:spcAft>
                <a:spcPts val="0"/>
              </a:spcAft>
              <a:buNone/>
            </a:pPr>
            <a:r>
              <a:rPr lang="en" sz="1300">
                <a:solidFill>
                  <a:srgbClr val="FFFFFF"/>
                </a:solidFill>
                <a:highlight>
                  <a:schemeClr val="lt1"/>
                </a:highlight>
                <a:latin typeface="Courier New"/>
                <a:ea typeface="Courier New"/>
                <a:cs typeface="Courier New"/>
                <a:sym typeface="Courier New"/>
              </a:rPr>
              <a:t>weighted avg   0.882445  0.863636  0.810245        88</a:t>
            </a:r>
            <a:endParaRPr sz="1300">
              <a:solidFill>
                <a:srgbClr val="FFFFFF"/>
              </a:solidFill>
              <a:highlight>
                <a:schemeClr val="lt1"/>
              </a:highlight>
              <a:latin typeface="Roboto Slab"/>
              <a:ea typeface="Roboto Slab"/>
              <a:cs typeface="Roboto Slab"/>
              <a:sym typeface="Roboto Slab"/>
            </a:endParaRPr>
          </a:p>
          <a:p>
            <a:pPr indent="0" lvl="0" marL="457200" rtl="0" algn="l">
              <a:spcBef>
                <a:spcPts val="0"/>
              </a:spcBef>
              <a:spcAft>
                <a:spcPts val="0"/>
              </a:spcAft>
              <a:buNone/>
            </a:pPr>
            <a:r>
              <a:t/>
            </a:r>
            <a:endParaRPr sz="1300">
              <a:solidFill>
                <a:srgbClr val="FFFFFF"/>
              </a:solidFill>
              <a:latin typeface="Roboto Slab"/>
              <a:ea typeface="Roboto Slab"/>
              <a:cs typeface="Roboto Slab"/>
              <a:sym typeface="Roboto Slab"/>
            </a:endParaRPr>
          </a:p>
          <a:p>
            <a:pPr indent="0" lvl="0" marL="457200" rtl="0" algn="l">
              <a:spcBef>
                <a:spcPts val="1600"/>
              </a:spcBef>
              <a:spcAft>
                <a:spcPts val="0"/>
              </a:spcAft>
              <a:buNone/>
            </a:pPr>
            <a:r>
              <a:t/>
            </a:r>
            <a:endParaRPr sz="1300">
              <a:solidFill>
                <a:srgbClr val="FFFFFF"/>
              </a:solidFill>
              <a:latin typeface="Roboto Slab"/>
              <a:ea typeface="Roboto Slab"/>
              <a:cs typeface="Roboto Slab"/>
              <a:sym typeface="Roboto Slab"/>
            </a:endParaRPr>
          </a:p>
          <a:p>
            <a:pPr indent="0" lvl="0" marL="0" rtl="0" algn="l">
              <a:spcBef>
                <a:spcPts val="1600"/>
              </a:spcBef>
              <a:spcAft>
                <a:spcPts val="1600"/>
              </a:spcAft>
              <a:buNone/>
            </a:pPr>
            <a:r>
              <a:t/>
            </a:r>
            <a:endParaRPr sz="1300">
              <a:solidFill>
                <a:srgbClr val="FFFFFF"/>
              </a:solidFill>
              <a:latin typeface="Roboto Slab"/>
              <a:ea typeface="Roboto Slab"/>
              <a:cs typeface="Roboto Slab"/>
              <a:sym typeface="Roboto Slab"/>
            </a:endParaRPr>
          </a:p>
        </p:txBody>
      </p:sp>
      <p:graphicFrame>
        <p:nvGraphicFramePr>
          <p:cNvPr id="323" name="Google Shape;323;p54"/>
          <p:cNvGraphicFramePr/>
          <p:nvPr/>
        </p:nvGraphicFramePr>
        <p:xfrm>
          <a:off x="6515100" y="1504950"/>
          <a:ext cx="3000000" cy="3000000"/>
        </p:xfrm>
        <a:graphic>
          <a:graphicData uri="http://schemas.openxmlformats.org/drawingml/2006/table">
            <a:tbl>
              <a:tblPr>
                <a:noFill/>
                <a:tableStyleId>{7F8CD620-C602-4DFD-8015-193654A3203B}</a:tableStyleId>
              </a:tblPr>
              <a:tblGrid>
                <a:gridCol w="552375"/>
                <a:gridCol w="552375"/>
              </a:tblGrid>
              <a:tr h="381000">
                <a:tc>
                  <a:txBody>
                    <a:bodyPr/>
                    <a:lstStyle/>
                    <a:p>
                      <a:pPr indent="0" lvl="0" marL="0" rtl="0" algn="l">
                        <a:spcBef>
                          <a:spcPts val="0"/>
                        </a:spcBef>
                        <a:spcAft>
                          <a:spcPts val="0"/>
                        </a:spcAft>
                        <a:buNone/>
                      </a:pPr>
                      <a:r>
                        <a:rPr lang="en"/>
                        <a:t>0</a:t>
                      </a:r>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t>12</a:t>
                      </a:r>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0</a:t>
                      </a:r>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t>75</a:t>
                      </a:r>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324" name="Google Shape;324;p54"/>
          <p:cNvSpPr txBox="1"/>
          <p:nvPr/>
        </p:nvSpPr>
        <p:spPr>
          <a:xfrm>
            <a:off x="6267650" y="2372625"/>
            <a:ext cx="15930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Confusion Matrix</a:t>
            </a:r>
            <a:endParaRPr>
              <a:solidFill>
                <a:srgbClr val="FFFFFF"/>
              </a:solidFill>
              <a:latin typeface="Roboto"/>
              <a:ea typeface="Roboto"/>
              <a:cs typeface="Roboto"/>
              <a:sym typeface="Roboto"/>
            </a:endParaRPr>
          </a:p>
        </p:txBody>
      </p:sp>
      <p:sp>
        <p:nvSpPr>
          <p:cNvPr id="325" name="Google Shape;325;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latin typeface="Roboto"/>
                <a:ea typeface="Roboto"/>
                <a:cs typeface="Roboto"/>
                <a:sym typeface="Roboto"/>
              </a:rPr>
              <a:t>Final Results (continued)</a:t>
            </a:r>
            <a:endParaRPr>
              <a:solidFill>
                <a:srgbClr val="FF9900"/>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5"/>
          <p:cNvSpPr txBox="1"/>
          <p:nvPr>
            <p:ph type="title"/>
          </p:nvPr>
        </p:nvSpPr>
        <p:spPr>
          <a:xfrm>
            <a:off x="341025" y="3738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Prediction of A given Image !!!!  → Diabetic</a:t>
            </a:r>
            <a:endParaRPr>
              <a:solidFill>
                <a:srgbClr val="FF9900"/>
              </a:solidFill>
            </a:endParaRPr>
          </a:p>
        </p:txBody>
      </p:sp>
      <p:sp>
        <p:nvSpPr>
          <p:cNvPr id="331" name="Google Shape;331;p55"/>
          <p:cNvSpPr txBox="1"/>
          <p:nvPr/>
        </p:nvSpPr>
        <p:spPr>
          <a:xfrm>
            <a:off x="1403218" y="1115605"/>
            <a:ext cx="17097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Original Image</a:t>
            </a:r>
            <a:endParaRPr sz="1000">
              <a:latin typeface="Roboto"/>
              <a:ea typeface="Roboto"/>
              <a:cs typeface="Roboto"/>
              <a:sym typeface="Roboto"/>
            </a:endParaRPr>
          </a:p>
        </p:txBody>
      </p:sp>
      <p:pic>
        <p:nvPicPr>
          <p:cNvPr id="332" name="Google Shape;332;p55"/>
          <p:cNvPicPr preferRelativeResize="0"/>
          <p:nvPr/>
        </p:nvPicPr>
        <p:blipFill>
          <a:blip r:embed="rId3">
            <a:alphaModFix/>
          </a:blip>
          <a:stretch>
            <a:fillRect/>
          </a:stretch>
        </p:blipFill>
        <p:spPr>
          <a:xfrm>
            <a:off x="1091582" y="1429284"/>
            <a:ext cx="2073834" cy="1651613"/>
          </a:xfrm>
          <a:prstGeom prst="rect">
            <a:avLst/>
          </a:prstGeom>
          <a:noFill/>
          <a:ln>
            <a:noFill/>
          </a:ln>
        </p:spPr>
      </p:pic>
      <p:sp>
        <p:nvSpPr>
          <p:cNvPr id="333" name="Google Shape;333;p55"/>
          <p:cNvSpPr txBox="1"/>
          <p:nvPr/>
        </p:nvSpPr>
        <p:spPr>
          <a:xfrm>
            <a:off x="3673266" y="1115599"/>
            <a:ext cx="16317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Grayscale Image</a:t>
            </a:r>
            <a:endParaRPr sz="1200">
              <a:latin typeface="Roboto"/>
              <a:ea typeface="Roboto"/>
              <a:cs typeface="Roboto"/>
              <a:sym typeface="Roboto"/>
            </a:endParaRPr>
          </a:p>
        </p:txBody>
      </p:sp>
      <p:pic>
        <p:nvPicPr>
          <p:cNvPr id="334" name="Google Shape;334;p55"/>
          <p:cNvPicPr preferRelativeResize="0"/>
          <p:nvPr/>
        </p:nvPicPr>
        <p:blipFill>
          <a:blip r:embed="rId4">
            <a:alphaModFix/>
          </a:blip>
          <a:stretch>
            <a:fillRect/>
          </a:stretch>
        </p:blipFill>
        <p:spPr>
          <a:xfrm>
            <a:off x="3452191" y="1429284"/>
            <a:ext cx="2073834" cy="1651622"/>
          </a:xfrm>
          <a:prstGeom prst="rect">
            <a:avLst/>
          </a:prstGeom>
          <a:noFill/>
          <a:ln>
            <a:noFill/>
          </a:ln>
        </p:spPr>
      </p:pic>
      <p:pic>
        <p:nvPicPr>
          <p:cNvPr id="335" name="Google Shape;335;p55"/>
          <p:cNvPicPr preferRelativeResize="0"/>
          <p:nvPr/>
        </p:nvPicPr>
        <p:blipFill>
          <a:blip r:embed="rId5">
            <a:alphaModFix/>
          </a:blip>
          <a:stretch>
            <a:fillRect/>
          </a:stretch>
        </p:blipFill>
        <p:spPr>
          <a:xfrm>
            <a:off x="5771100" y="1268844"/>
            <a:ext cx="2374275" cy="1896631"/>
          </a:xfrm>
          <a:prstGeom prst="rect">
            <a:avLst/>
          </a:prstGeom>
          <a:noFill/>
          <a:ln>
            <a:noFill/>
          </a:ln>
        </p:spPr>
      </p:pic>
      <p:pic>
        <p:nvPicPr>
          <p:cNvPr id="336" name="Google Shape;336;p55"/>
          <p:cNvPicPr preferRelativeResize="0"/>
          <p:nvPr/>
        </p:nvPicPr>
        <p:blipFill>
          <a:blip r:embed="rId6">
            <a:alphaModFix/>
          </a:blip>
          <a:stretch>
            <a:fillRect/>
          </a:stretch>
        </p:blipFill>
        <p:spPr>
          <a:xfrm>
            <a:off x="5866075" y="3153275"/>
            <a:ext cx="2374275" cy="1896644"/>
          </a:xfrm>
          <a:prstGeom prst="rect">
            <a:avLst/>
          </a:prstGeom>
          <a:noFill/>
          <a:ln>
            <a:noFill/>
          </a:ln>
        </p:spPr>
      </p:pic>
      <p:pic>
        <p:nvPicPr>
          <p:cNvPr id="337" name="Google Shape;337;p55"/>
          <p:cNvPicPr preferRelativeResize="0"/>
          <p:nvPr/>
        </p:nvPicPr>
        <p:blipFill>
          <a:blip r:embed="rId7">
            <a:alphaModFix/>
          </a:blip>
          <a:stretch>
            <a:fillRect/>
          </a:stretch>
        </p:blipFill>
        <p:spPr>
          <a:xfrm>
            <a:off x="3165415" y="3080897"/>
            <a:ext cx="2460531" cy="1965553"/>
          </a:xfrm>
          <a:prstGeom prst="rect">
            <a:avLst/>
          </a:prstGeom>
          <a:noFill/>
          <a:ln>
            <a:noFill/>
          </a:ln>
        </p:spPr>
      </p:pic>
      <p:pic>
        <p:nvPicPr>
          <p:cNvPr id="338" name="Google Shape;338;p55"/>
          <p:cNvPicPr preferRelativeResize="0"/>
          <p:nvPr/>
        </p:nvPicPr>
        <p:blipFill>
          <a:blip r:embed="rId8">
            <a:alphaModFix/>
          </a:blip>
          <a:stretch>
            <a:fillRect/>
          </a:stretch>
        </p:blipFill>
        <p:spPr>
          <a:xfrm>
            <a:off x="881250" y="3136139"/>
            <a:ext cx="2322229" cy="18550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idx="4294967295" type="title"/>
          </p:nvPr>
        </p:nvSpPr>
        <p:spPr>
          <a:xfrm>
            <a:off x="387900" y="81500"/>
            <a:ext cx="8368200" cy="60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  </a:t>
            </a:r>
            <a:r>
              <a:rPr lang="en">
                <a:solidFill>
                  <a:srgbClr val="FF9900"/>
                </a:solidFill>
              </a:rPr>
              <a:t>Activity Chart</a:t>
            </a:r>
            <a:endParaRPr/>
          </a:p>
        </p:txBody>
      </p:sp>
      <p:graphicFrame>
        <p:nvGraphicFramePr>
          <p:cNvPr id="344" name="Google Shape;344;p56"/>
          <p:cNvGraphicFramePr/>
          <p:nvPr/>
        </p:nvGraphicFramePr>
        <p:xfrm>
          <a:off x="711050" y="745625"/>
          <a:ext cx="3000000" cy="3000000"/>
        </p:xfrm>
        <a:graphic>
          <a:graphicData uri="http://schemas.openxmlformats.org/drawingml/2006/table">
            <a:tbl>
              <a:tblPr>
                <a:noFill/>
                <a:tableStyleId>{7F8CD620-C602-4DFD-8015-193654A3203B}</a:tableStyleId>
              </a:tblPr>
              <a:tblGrid>
                <a:gridCol w="2357100"/>
                <a:gridCol w="2357100"/>
                <a:gridCol w="2357100"/>
              </a:tblGrid>
              <a:tr h="383625">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Steps</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Time Required</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Date and Time</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3625">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Requirement Verify</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5th September 2020</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3625">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Project Planning</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3 days</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8th September 2020</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3625">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System Design</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7 days</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15th September 2020</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3625">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Detail Design</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15 days</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30th September 2020</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3625">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Coding</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10 days</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10th October 2020</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3625">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Debugging and coding</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15 days</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25th October 2020</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3625">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Report </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3 days</a:t>
                      </a:r>
                      <a:endParaRPr sz="1200">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28th October 2020</a:t>
                      </a:r>
                      <a:endParaRPr sz="1200">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3625">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Testing </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5 days</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2nd November </a:t>
                      </a:r>
                      <a:r>
                        <a:rPr lang="en" sz="1200">
                          <a:solidFill>
                            <a:schemeClr val="dk1"/>
                          </a:solidFill>
                          <a:latin typeface="Roboto"/>
                          <a:ea typeface="Roboto"/>
                          <a:cs typeface="Roboto"/>
                          <a:sym typeface="Roboto"/>
                        </a:rPr>
                        <a:t>2020</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3625">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Improvements</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5 days</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7th November 2020</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3625">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Final</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5</a:t>
                      </a:r>
                      <a:r>
                        <a:rPr lang="en" sz="1200">
                          <a:solidFill>
                            <a:schemeClr val="dk1"/>
                          </a:solidFill>
                          <a:latin typeface="Roboto"/>
                          <a:ea typeface="Roboto"/>
                          <a:cs typeface="Roboto"/>
                          <a:sym typeface="Roboto"/>
                        </a:rPr>
                        <a:t> days</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13th</a:t>
                      </a:r>
                      <a:r>
                        <a:rPr lang="en" sz="1200">
                          <a:solidFill>
                            <a:schemeClr val="dk1"/>
                          </a:solidFill>
                          <a:latin typeface="Roboto"/>
                          <a:ea typeface="Roboto"/>
                          <a:cs typeface="Roboto"/>
                          <a:sym typeface="Roboto"/>
                        </a:rPr>
                        <a:t> November 2020</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Conclusion</a:t>
            </a:r>
            <a:endParaRPr>
              <a:solidFill>
                <a:srgbClr val="FF9900"/>
              </a:solidFill>
            </a:endParaRPr>
          </a:p>
        </p:txBody>
      </p:sp>
      <p:sp>
        <p:nvSpPr>
          <p:cNvPr id="350" name="Google Shape;350;p57"/>
          <p:cNvSpPr txBox="1"/>
          <p:nvPr>
            <p:ph idx="1" type="body"/>
          </p:nvPr>
        </p:nvSpPr>
        <p:spPr>
          <a:xfrm>
            <a:off x="467950" y="1489824"/>
            <a:ext cx="8368200" cy="30789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Roboto Slab"/>
              <a:buChar char="➢"/>
            </a:pPr>
            <a:r>
              <a:rPr lang="en" sz="1300">
                <a:latin typeface="Roboto Slab"/>
                <a:ea typeface="Roboto Slab"/>
                <a:cs typeface="Roboto Slab"/>
                <a:sym typeface="Roboto Slab"/>
              </a:rPr>
              <a:t>Diabetic Retinopathy is detected by analyzing coloured eye images.</a:t>
            </a:r>
            <a:endParaRPr sz="1300">
              <a:latin typeface="Roboto Slab"/>
              <a:ea typeface="Roboto Slab"/>
              <a:cs typeface="Roboto Slab"/>
              <a:sym typeface="Roboto Slab"/>
            </a:endParaRPr>
          </a:p>
          <a:p>
            <a:pPr indent="-311150" lvl="0" marL="457200" rtl="0" algn="l">
              <a:lnSpc>
                <a:spcPct val="150000"/>
              </a:lnSpc>
              <a:spcBef>
                <a:spcPts val="0"/>
              </a:spcBef>
              <a:spcAft>
                <a:spcPts val="0"/>
              </a:spcAft>
              <a:buSzPts val="1300"/>
              <a:buFont typeface="Roboto Slab"/>
              <a:buChar char="➢"/>
            </a:pPr>
            <a:r>
              <a:rPr lang="en" sz="1300">
                <a:latin typeface="Roboto Slab"/>
                <a:ea typeface="Roboto Slab"/>
                <a:cs typeface="Roboto Slab"/>
                <a:sym typeface="Roboto Slab"/>
              </a:rPr>
              <a:t>The input retinal images are of poor quality. So they were preprocessed using Grayscale conversion, Adaptive Histogram Equalization, Discrete Wavelet Transform, Gabor kernel and k- means clustering. </a:t>
            </a:r>
            <a:endParaRPr sz="1300">
              <a:latin typeface="Roboto Slab"/>
              <a:ea typeface="Roboto Slab"/>
              <a:cs typeface="Roboto Slab"/>
              <a:sym typeface="Roboto Slab"/>
            </a:endParaRPr>
          </a:p>
          <a:p>
            <a:pPr indent="-311150" lvl="0" marL="457200" rtl="0" algn="l">
              <a:lnSpc>
                <a:spcPct val="150000"/>
              </a:lnSpc>
              <a:spcBef>
                <a:spcPts val="0"/>
              </a:spcBef>
              <a:spcAft>
                <a:spcPts val="0"/>
              </a:spcAft>
              <a:buSzPts val="1300"/>
              <a:buFont typeface="Roboto Slab"/>
              <a:buChar char="➢"/>
            </a:pPr>
            <a:r>
              <a:rPr lang="en" sz="1300">
                <a:latin typeface="Roboto Slab"/>
                <a:ea typeface="Roboto Slab"/>
                <a:cs typeface="Roboto Slab"/>
                <a:sym typeface="Roboto Slab"/>
              </a:rPr>
              <a:t>As an achievement of this work, we are able to detect if a person has Diabetic Retinopathy or not.</a:t>
            </a:r>
            <a:endParaRPr sz="1300">
              <a:latin typeface="Roboto Slab"/>
              <a:ea typeface="Roboto Slab"/>
              <a:cs typeface="Roboto Slab"/>
              <a:sym typeface="Roboto Slab"/>
            </a:endParaRPr>
          </a:p>
          <a:p>
            <a:pPr indent="-311150" lvl="0" marL="457200" rtl="0" algn="l">
              <a:lnSpc>
                <a:spcPct val="150000"/>
              </a:lnSpc>
              <a:spcBef>
                <a:spcPts val="0"/>
              </a:spcBef>
              <a:spcAft>
                <a:spcPts val="0"/>
              </a:spcAft>
              <a:buSzPts val="1300"/>
              <a:buFont typeface="Roboto Slab"/>
              <a:buChar char="➢"/>
            </a:pPr>
            <a:r>
              <a:rPr lang="en" sz="1300">
                <a:latin typeface="Roboto Slab"/>
                <a:ea typeface="Roboto Slab"/>
                <a:cs typeface="Roboto Slab"/>
                <a:sym typeface="Roboto Slab"/>
              </a:rPr>
              <a:t> Both the techniques used for classification were good in performance, but SVM is more efficient than KNN. </a:t>
            </a:r>
            <a:endParaRPr sz="1300">
              <a:latin typeface="Roboto Slab"/>
              <a:ea typeface="Roboto Slab"/>
              <a:cs typeface="Roboto Slab"/>
              <a:sym typeface="Roboto Slab"/>
            </a:endParaRPr>
          </a:p>
          <a:p>
            <a:pPr indent="-311150" lvl="0" marL="457200" rtl="0" algn="l">
              <a:lnSpc>
                <a:spcPct val="150000"/>
              </a:lnSpc>
              <a:spcBef>
                <a:spcPts val="0"/>
              </a:spcBef>
              <a:spcAft>
                <a:spcPts val="0"/>
              </a:spcAft>
              <a:buSzPts val="1300"/>
              <a:buFont typeface="Roboto Slab"/>
              <a:buChar char="➢"/>
            </a:pPr>
            <a:r>
              <a:rPr lang="en" sz="1300">
                <a:latin typeface="Roboto Slab"/>
                <a:ea typeface="Roboto Slab"/>
                <a:cs typeface="Roboto Slab"/>
                <a:sym typeface="Roboto Slab"/>
              </a:rPr>
              <a:t>Thus this work has given a successful Diabetic Retinopathy Diagnosing method which helps to diagnose the disease in early stages which mutually reduces the manual work.</a:t>
            </a:r>
            <a:endParaRPr sz="13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sz="1300">
              <a:latin typeface="Roboto Slab"/>
              <a:ea typeface="Roboto Slab"/>
              <a:cs typeface="Roboto Slab"/>
              <a:sym typeface="Roboto Slab"/>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References</a:t>
            </a:r>
            <a:endParaRPr>
              <a:solidFill>
                <a:srgbClr val="FF9900"/>
              </a:solidFill>
            </a:endParaRPr>
          </a:p>
        </p:txBody>
      </p:sp>
      <p:sp>
        <p:nvSpPr>
          <p:cNvPr id="356" name="Google Shape;356;p58"/>
          <p:cNvSpPr txBox="1"/>
          <p:nvPr>
            <p:ph idx="1" type="body"/>
          </p:nvPr>
        </p:nvSpPr>
        <p:spPr>
          <a:xfrm>
            <a:off x="387900" y="1373100"/>
            <a:ext cx="8368200" cy="33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[1]. Harry Pratt , Frans Coenen , Deborah M Broadbent , Simon P Harding , Yalin Zheng,</a:t>
            </a:r>
            <a:endParaRPr sz="1200"/>
          </a:p>
          <a:p>
            <a:pPr indent="0" lvl="0" marL="0" rtl="0" algn="l">
              <a:spcBef>
                <a:spcPts val="0"/>
              </a:spcBef>
              <a:spcAft>
                <a:spcPts val="0"/>
              </a:spcAft>
              <a:buNone/>
            </a:pPr>
            <a:r>
              <a:rPr lang="en" sz="1200"/>
              <a:t>“Convolutional neural networks for Diabetic Retinopathy”, International Conference on Medical</a:t>
            </a:r>
            <a:endParaRPr sz="1200"/>
          </a:p>
          <a:p>
            <a:pPr indent="0" lvl="0" marL="0" rtl="0" algn="l">
              <a:spcBef>
                <a:spcPts val="0"/>
              </a:spcBef>
              <a:spcAft>
                <a:spcPts val="0"/>
              </a:spcAft>
              <a:buNone/>
            </a:pPr>
            <a:r>
              <a:rPr lang="en" sz="1200"/>
              <a:t>Imaging Understanding and Analysis 2016,MIUA 201616</a:t>
            </a:r>
            <a:endParaRPr sz="1200"/>
          </a:p>
          <a:p>
            <a:pPr indent="0" lvl="0" marL="0" rtl="0" algn="l">
              <a:spcBef>
                <a:spcPts val="0"/>
              </a:spcBef>
              <a:spcAft>
                <a:spcPts val="0"/>
              </a:spcAft>
              <a:buNone/>
            </a:pPr>
            <a:r>
              <a:rPr lang="en" sz="1200" u="sng">
                <a:solidFill>
                  <a:srgbClr val="8BC34A"/>
                </a:solidFill>
                <a:hlinkClick r:id="rId3">
                  <a:extLst>
                    <a:ext uri="{A12FA001-AC4F-418D-AE19-62706E023703}">
                      <ahyp:hlinkClr val="tx"/>
                    </a:ext>
                  </a:extLst>
                </a:hlinkClick>
              </a:rPr>
              <a:t>Convolutional neural networks for Diabetic Retinopathy</a:t>
            </a:r>
            <a:endParaRPr sz="1200">
              <a:solidFill>
                <a:srgbClr val="8BC34A"/>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[2]. Yiyue Lou,Department of Biostatistics, College of Public Health, University of Iowa, Iowa</a:t>
            </a:r>
            <a:endParaRPr sz="1200"/>
          </a:p>
          <a:p>
            <a:pPr indent="0" lvl="0" marL="0" rtl="0" algn="l">
              <a:spcBef>
                <a:spcPts val="0"/>
              </a:spcBef>
              <a:spcAft>
                <a:spcPts val="0"/>
              </a:spcAft>
              <a:buNone/>
            </a:pPr>
            <a:r>
              <a:rPr lang="en" sz="1200"/>
              <a:t>City, Iowa, United States Ali Erginay,Service d' Ophtalmologie, Hôpital Lariboisière, APHP,</a:t>
            </a:r>
            <a:endParaRPr sz="1200"/>
          </a:p>
          <a:p>
            <a:pPr indent="0" lvl="0" marL="0" rtl="0" algn="l">
              <a:spcBef>
                <a:spcPts val="0"/>
              </a:spcBef>
              <a:spcAft>
                <a:spcPts val="0"/>
              </a:spcAft>
              <a:buNone/>
            </a:pPr>
            <a:r>
              <a:rPr lang="en" sz="1200"/>
              <a:t>Paris, France Warren Clarida, IDx LLC, Iowa City, Iowa, United States,</a:t>
            </a:r>
            <a:endParaRPr sz="1200"/>
          </a:p>
          <a:p>
            <a:pPr indent="0" lvl="0" marL="0" rtl="0" algn="l">
              <a:spcBef>
                <a:spcPts val="0"/>
              </a:spcBef>
              <a:spcAft>
                <a:spcPts val="0"/>
              </a:spcAft>
              <a:buNone/>
            </a:pPr>
            <a:r>
              <a:rPr lang="en" sz="1200" u="sng">
                <a:solidFill>
                  <a:srgbClr val="8BC34A"/>
                </a:solidFill>
                <a:hlinkClick r:id="rId4">
                  <a:extLst>
                    <a:ext uri="{A12FA001-AC4F-418D-AE19-62706E023703}">
                      <ahyp:hlinkClr val="tx"/>
                    </a:ext>
                  </a:extLst>
                </a:hlinkClick>
              </a:rPr>
              <a:t>Improved Automated Detection of Diabetic Retinopathy on a Publicly Available Dataset Through Integration of Deep Learning</a:t>
            </a:r>
            <a:endParaRPr sz="1200">
              <a:solidFill>
                <a:srgbClr val="8BC34A"/>
              </a:solidFill>
            </a:endParaRPr>
          </a:p>
          <a:p>
            <a:pPr indent="0" lvl="0" marL="0" rtl="0" algn="l">
              <a:spcBef>
                <a:spcPts val="0"/>
              </a:spcBef>
              <a:spcAft>
                <a:spcPts val="0"/>
              </a:spcAft>
              <a:buNone/>
            </a:pPr>
            <a:r>
              <a:t/>
            </a:r>
            <a:endParaRPr sz="1200">
              <a:solidFill>
                <a:srgbClr val="8BC34A"/>
              </a:solidFill>
            </a:endParaRPr>
          </a:p>
          <a:p>
            <a:pPr indent="0" lvl="0" marL="0" rtl="0" algn="l">
              <a:spcBef>
                <a:spcPts val="0"/>
              </a:spcBef>
              <a:spcAft>
                <a:spcPts val="0"/>
              </a:spcAft>
              <a:buNone/>
            </a:pPr>
            <a:r>
              <a:rPr lang="en" sz="1200"/>
              <a:t>[3]. Manaswini Jena ,Samita Prava Mishra , Debahuti Mishra , “Detection of Diabetic</a:t>
            </a:r>
            <a:endParaRPr sz="1200"/>
          </a:p>
          <a:p>
            <a:pPr indent="0" lvl="0" marL="0" rtl="0" algn="l">
              <a:spcBef>
                <a:spcPts val="0"/>
              </a:spcBef>
              <a:spcAft>
                <a:spcPts val="0"/>
              </a:spcAft>
              <a:buNone/>
            </a:pPr>
            <a:r>
              <a:rPr lang="en" sz="1200"/>
              <a:t>Retinopathy Images using A Fully Convolutional Neural Network”, 2nd International</a:t>
            </a:r>
            <a:endParaRPr sz="1200"/>
          </a:p>
          <a:p>
            <a:pPr indent="0" lvl="0" marL="0" rtl="0" algn="l">
              <a:spcBef>
                <a:spcPts val="0"/>
              </a:spcBef>
              <a:spcAft>
                <a:spcPts val="0"/>
              </a:spcAft>
              <a:buNone/>
            </a:pPr>
            <a:r>
              <a:rPr lang="en" sz="1200"/>
              <a:t>Conference on Data Science and Business Analytics.</a:t>
            </a:r>
            <a:endParaRPr sz="1200"/>
          </a:p>
          <a:p>
            <a:pPr indent="0" lvl="0" marL="0" rtl="0" algn="l">
              <a:spcBef>
                <a:spcPts val="0"/>
              </a:spcBef>
              <a:spcAft>
                <a:spcPts val="0"/>
              </a:spcAft>
              <a:buNone/>
            </a:pPr>
            <a:r>
              <a:rPr lang="en" sz="1200" u="sng">
                <a:solidFill>
                  <a:srgbClr val="8BC34A"/>
                </a:solidFill>
                <a:hlinkClick r:id="rId5">
                  <a:extLst>
                    <a:ext uri="{A12FA001-AC4F-418D-AE19-62706E023703}">
                      <ahyp:hlinkClr val="tx"/>
                    </a:ext>
                  </a:extLst>
                </a:hlinkClick>
              </a:rPr>
              <a:t>Detection of Diabetic Retinopathy Images using A Fully Convolutional Neural Network</a:t>
            </a:r>
            <a:endParaRPr sz="1200">
              <a:solidFill>
                <a:srgbClr val="8BC34A"/>
              </a:solidFill>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9"/>
          <p:cNvPicPr preferRelativeResize="0"/>
          <p:nvPr/>
        </p:nvPicPr>
        <p:blipFill rotWithShape="1">
          <a:blip r:embed="rId3">
            <a:alphaModFix/>
          </a:blip>
          <a:srcRect b="0" l="30977" r="0" t="15888"/>
          <a:stretch/>
        </p:blipFill>
        <p:spPr>
          <a:xfrm>
            <a:off x="2138825" y="597750"/>
            <a:ext cx="5193550" cy="4219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Abstract</a:t>
            </a:r>
            <a:endParaRPr>
              <a:solidFill>
                <a:srgbClr val="FF9900"/>
              </a:solidFill>
            </a:endParaRPr>
          </a:p>
        </p:txBody>
      </p:sp>
      <p:sp>
        <p:nvSpPr>
          <p:cNvPr id="128" name="Google Shape;128;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Diabetes damages blood vessels all over the body. The damage to your eyes starts when sugar blocks the tiny blood vessels that go to our  retina, causing them to leak fluid or bleed. </a:t>
            </a:r>
            <a:endParaRPr sz="1300"/>
          </a:p>
          <a:p>
            <a:pPr indent="-311150" lvl="0" marL="457200" rtl="0" algn="l">
              <a:spcBef>
                <a:spcPts val="0"/>
              </a:spcBef>
              <a:spcAft>
                <a:spcPts val="0"/>
              </a:spcAft>
              <a:buSzPts val="1300"/>
              <a:buChar char="●"/>
            </a:pPr>
            <a:r>
              <a:rPr lang="en" sz="1300"/>
              <a:t>For detection of diabetic eyes firstly detected diabetic retinopathy by screening the  eye structure of normal and diabetic patients using ophthalmoscope screening tools. Diabetic retinopathy is a complication of diabetes that affects the blood vessels of the retina. </a:t>
            </a:r>
            <a:endParaRPr sz="1300"/>
          </a:p>
          <a:p>
            <a:pPr indent="-311150" lvl="0" marL="457200" rtl="0" algn="l">
              <a:spcBef>
                <a:spcPts val="0"/>
              </a:spcBef>
              <a:spcAft>
                <a:spcPts val="0"/>
              </a:spcAft>
              <a:buSzPts val="1300"/>
              <a:buChar char="●"/>
            </a:pPr>
            <a:r>
              <a:rPr lang="en" sz="1300"/>
              <a:t>Growth of new blood  vessels ,known as proliferative retinopathy, may lead to  blindness through hemorrhage and scarring. </a:t>
            </a:r>
            <a:endParaRPr sz="1300"/>
          </a:p>
          <a:p>
            <a:pPr indent="-311150" lvl="0" marL="457200" rtl="0" algn="l">
              <a:spcBef>
                <a:spcPts val="0"/>
              </a:spcBef>
              <a:spcAft>
                <a:spcPts val="0"/>
              </a:spcAft>
              <a:buSzPts val="1300"/>
              <a:buChar char="●"/>
            </a:pPr>
            <a:r>
              <a:rPr lang="en" sz="1300"/>
              <a:t>In this project we are going to develop a model for the classification of diabetic and  detect disease (Diabetes) by using Retinal images as our dataset, eye movement and deep neural networks.</a:t>
            </a:r>
            <a:endParaRPr sz="1300"/>
          </a:p>
          <a:p>
            <a:pPr indent="0" lvl="0" marL="0" rtl="0" algn="l">
              <a:spcBef>
                <a:spcPts val="1600"/>
              </a:spcBef>
              <a:spcAft>
                <a:spcPts val="0"/>
              </a:spcAft>
              <a:buNone/>
            </a:pPr>
            <a:r>
              <a:t/>
            </a:r>
            <a:endParaRPr sz="1300">
              <a:latin typeface="Roboto Slab"/>
              <a:ea typeface="Roboto Slab"/>
              <a:cs typeface="Roboto Slab"/>
              <a:sym typeface="Roboto Slab"/>
            </a:endParaRPr>
          </a:p>
          <a:p>
            <a:pPr indent="0" lvl="0" marL="0" rtl="0" algn="l">
              <a:spcBef>
                <a:spcPts val="1600"/>
              </a:spcBef>
              <a:spcAft>
                <a:spcPts val="1600"/>
              </a:spcAft>
              <a:buNone/>
            </a:pPr>
            <a:r>
              <a:t/>
            </a:r>
            <a:endParaRPr sz="1300">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Objectives </a:t>
            </a:r>
            <a:endParaRPr>
              <a:solidFill>
                <a:srgbClr val="FF9900"/>
              </a:solidFill>
            </a:endParaRPr>
          </a:p>
        </p:txBody>
      </p:sp>
      <p:sp>
        <p:nvSpPr>
          <p:cNvPr id="134" name="Google Shape;134;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t>Primary Objectives :</a:t>
            </a:r>
            <a:endParaRPr sz="1300"/>
          </a:p>
          <a:p>
            <a:pPr indent="-311150" lvl="0" marL="457200" rtl="0" algn="l">
              <a:lnSpc>
                <a:spcPct val="150000"/>
              </a:lnSpc>
              <a:spcBef>
                <a:spcPts val="1600"/>
              </a:spcBef>
              <a:spcAft>
                <a:spcPts val="0"/>
              </a:spcAft>
              <a:buSzPts val="1300"/>
              <a:buChar char="●"/>
            </a:pPr>
            <a:r>
              <a:rPr lang="en" sz="1300"/>
              <a:t>Detect the diabetic eye with maximum accuracy .</a:t>
            </a:r>
            <a:endParaRPr sz="1300"/>
          </a:p>
          <a:p>
            <a:pPr indent="-311150" lvl="0" marL="457200" rtl="0" algn="l">
              <a:lnSpc>
                <a:spcPct val="150000"/>
              </a:lnSpc>
              <a:spcBef>
                <a:spcPts val="0"/>
              </a:spcBef>
              <a:spcAft>
                <a:spcPts val="0"/>
              </a:spcAft>
              <a:buSzPts val="1300"/>
              <a:buChar char="●"/>
            </a:pPr>
            <a:r>
              <a:rPr lang="en" sz="1300"/>
              <a:t>Requirements : A good amount of  dataset</a:t>
            </a:r>
            <a:endParaRPr sz="1300"/>
          </a:p>
          <a:p>
            <a:pPr indent="0" lvl="0" marL="0" rtl="0" algn="l">
              <a:lnSpc>
                <a:spcPct val="150000"/>
              </a:lnSpc>
              <a:spcBef>
                <a:spcPts val="1600"/>
              </a:spcBef>
              <a:spcAft>
                <a:spcPts val="0"/>
              </a:spcAft>
              <a:buNone/>
            </a:pPr>
            <a:r>
              <a:rPr lang="en" sz="1300"/>
              <a:t>Secondary Objective :</a:t>
            </a:r>
            <a:endParaRPr sz="1300"/>
          </a:p>
          <a:p>
            <a:pPr indent="-311150" lvl="0" marL="457200" rtl="0" algn="l">
              <a:lnSpc>
                <a:spcPct val="150000"/>
              </a:lnSpc>
              <a:spcBef>
                <a:spcPts val="1600"/>
              </a:spcBef>
              <a:spcAft>
                <a:spcPts val="0"/>
              </a:spcAft>
              <a:buSzPts val="1300"/>
              <a:buChar char="●"/>
            </a:pPr>
            <a:r>
              <a:rPr lang="en" sz="1300"/>
              <a:t>To make it cost effective when the project is at its expandable stage so that the project can serve a social cause.</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Clr>
                <a:srgbClr val="FF9900"/>
              </a:buClr>
              <a:buSzPts val="3000"/>
              <a:buAutoNum type="arabicPeriod"/>
            </a:pPr>
            <a:r>
              <a:rPr lang="en">
                <a:solidFill>
                  <a:srgbClr val="FF9900"/>
                </a:solidFill>
              </a:rPr>
              <a:t>Literature Review  </a:t>
            </a:r>
            <a:endParaRPr>
              <a:solidFill>
                <a:srgbClr val="FF9900"/>
              </a:solidFill>
            </a:endParaRPr>
          </a:p>
        </p:txBody>
      </p:sp>
      <p:graphicFrame>
        <p:nvGraphicFramePr>
          <p:cNvPr id="140" name="Google Shape;140;p30"/>
          <p:cNvGraphicFramePr/>
          <p:nvPr/>
        </p:nvGraphicFramePr>
        <p:xfrm>
          <a:off x="566950" y="1223155"/>
          <a:ext cx="3000000" cy="3000000"/>
        </p:xfrm>
        <a:graphic>
          <a:graphicData uri="http://schemas.openxmlformats.org/drawingml/2006/table">
            <a:tbl>
              <a:tblPr>
                <a:noFill/>
                <a:tableStyleId>{3FF69CBC-F33E-46BC-A703-E4E7D7B609E6}</a:tableStyleId>
              </a:tblPr>
              <a:tblGrid>
                <a:gridCol w="1258425"/>
                <a:gridCol w="1438225"/>
                <a:gridCol w="1323800"/>
                <a:gridCol w="1456525"/>
                <a:gridCol w="1486975"/>
                <a:gridCol w="1404275"/>
              </a:tblGrid>
              <a:tr h="672675">
                <a:tc>
                  <a:txBody>
                    <a:bodyPr/>
                    <a:lstStyle/>
                    <a:p>
                      <a:pPr indent="0" lvl="0" marL="0" rtl="0" algn="just">
                        <a:spcBef>
                          <a:spcPts val="0"/>
                        </a:spcBef>
                        <a:spcAft>
                          <a:spcPts val="0"/>
                        </a:spcAft>
                        <a:buNone/>
                      </a:pPr>
                      <a:r>
                        <a:rPr lang="en" sz="1200">
                          <a:solidFill>
                            <a:srgbClr val="FFFFFF"/>
                          </a:solidFill>
                          <a:latin typeface="Times New Roman"/>
                          <a:ea typeface="Times New Roman"/>
                          <a:cs typeface="Times New Roman"/>
                          <a:sym typeface="Times New Roman"/>
                        </a:rPr>
                        <a:t>Paper Title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FFFFFF"/>
                          </a:solidFill>
                          <a:latin typeface="Times New Roman"/>
                          <a:ea typeface="Times New Roman"/>
                          <a:cs typeface="Times New Roman"/>
                          <a:sym typeface="Times New Roman"/>
                        </a:rPr>
                        <a:t>Name of the Conference/journal (Year)</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FFFFFF"/>
                          </a:solidFill>
                          <a:latin typeface="Times New Roman"/>
                          <a:ea typeface="Times New Roman"/>
                          <a:cs typeface="Times New Roman"/>
                          <a:sym typeface="Times New Roman"/>
                        </a:rPr>
                        <a:t>Purpose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FFFFFF"/>
                          </a:solidFill>
                          <a:latin typeface="Times New Roman"/>
                          <a:ea typeface="Times New Roman"/>
                          <a:cs typeface="Times New Roman"/>
                          <a:sym typeface="Times New Roman"/>
                        </a:rPr>
                        <a:t>Methodology</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FFFFFF"/>
                          </a:solidFill>
                          <a:latin typeface="Times New Roman"/>
                          <a:ea typeface="Times New Roman"/>
                          <a:cs typeface="Times New Roman"/>
                          <a:sym typeface="Times New Roman"/>
                        </a:rPr>
                        <a:t>Dataset</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FFFFFF"/>
                          </a:solidFill>
                          <a:latin typeface="Times New Roman"/>
                          <a:ea typeface="Times New Roman"/>
                          <a:cs typeface="Times New Roman"/>
                          <a:sym typeface="Times New Roman"/>
                        </a:rPr>
                        <a:t>Results</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93675">
                <a:tc>
                  <a:txBody>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Detection of Diabetic Retinopathy Images using A Fully Convolutional Neural Network</a:t>
                      </a:r>
                      <a:endParaRPr sz="1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2nd International Conference on Data Science and Business Analytics</a:t>
                      </a:r>
                      <a:endParaRPr sz="1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It develop a model for the detection of the diabetic retinopathy from fundus images of the patient.</a:t>
                      </a:r>
                      <a:endParaRPr sz="1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In Data Pre-Processing , the diabetic retinopathy image is taken for detection .The optic disc and blood vessels are detected by applying edge detection algorithm.</a:t>
                      </a:r>
                      <a:endParaRPr sz="1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Thay have used an HRF</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dataset containing a</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fundus image of a</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healthy and diabetics</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person.They have used</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all three classes for</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classification to form a 3</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class classifier.</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The dataset was divided</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into 50% training and</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50% testing sample</a:t>
                      </a:r>
                      <a:endParaRPr sz="1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In this paper , it is concluded that the retinal images are evaluated to diagnose the diabetic retinopathy . This model works with an accuracy of 91.66 %.</a:t>
                      </a:r>
                      <a:endParaRPr sz="11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2. </a:t>
            </a:r>
            <a:r>
              <a:rPr lang="en">
                <a:solidFill>
                  <a:srgbClr val="FF9900"/>
                </a:solidFill>
              </a:rPr>
              <a:t>Literature Review  </a:t>
            </a:r>
            <a:endParaRPr>
              <a:solidFill>
                <a:srgbClr val="FF9900"/>
              </a:solidFill>
            </a:endParaRPr>
          </a:p>
        </p:txBody>
      </p:sp>
      <p:graphicFrame>
        <p:nvGraphicFramePr>
          <p:cNvPr id="146" name="Google Shape;146;p31"/>
          <p:cNvGraphicFramePr/>
          <p:nvPr/>
        </p:nvGraphicFramePr>
        <p:xfrm>
          <a:off x="566950" y="1144113"/>
          <a:ext cx="3000000" cy="3000000"/>
        </p:xfrm>
        <a:graphic>
          <a:graphicData uri="http://schemas.openxmlformats.org/drawingml/2006/table">
            <a:tbl>
              <a:tblPr>
                <a:noFill/>
                <a:tableStyleId>{3FF69CBC-F33E-46BC-A703-E4E7D7B609E6}</a:tableStyleId>
              </a:tblPr>
              <a:tblGrid>
                <a:gridCol w="1185275"/>
                <a:gridCol w="1454650"/>
                <a:gridCol w="1346875"/>
                <a:gridCol w="1171775"/>
                <a:gridCol w="1158300"/>
                <a:gridCol w="1535425"/>
              </a:tblGrid>
              <a:tr h="623900">
                <a:tc>
                  <a:txBody>
                    <a:bodyPr/>
                    <a:lstStyle/>
                    <a:p>
                      <a:pPr indent="0" lvl="0" marL="0" rtl="0" algn="just">
                        <a:spcBef>
                          <a:spcPts val="0"/>
                        </a:spcBef>
                        <a:spcAft>
                          <a:spcPts val="0"/>
                        </a:spcAft>
                        <a:buNone/>
                      </a:pPr>
                      <a:r>
                        <a:rPr lang="en" sz="1200">
                          <a:solidFill>
                            <a:srgbClr val="FFFFFF"/>
                          </a:solidFill>
                          <a:latin typeface="Times New Roman"/>
                          <a:ea typeface="Times New Roman"/>
                          <a:cs typeface="Times New Roman"/>
                          <a:sym typeface="Times New Roman"/>
                        </a:rPr>
                        <a:t>Paper Title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FFFFFF"/>
                          </a:solidFill>
                          <a:latin typeface="Times New Roman"/>
                          <a:ea typeface="Times New Roman"/>
                          <a:cs typeface="Times New Roman"/>
                          <a:sym typeface="Times New Roman"/>
                        </a:rPr>
                        <a:t>Name of the Conference/journal (Year)</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FFFFFF"/>
                          </a:solidFill>
                          <a:latin typeface="Times New Roman"/>
                          <a:ea typeface="Times New Roman"/>
                          <a:cs typeface="Times New Roman"/>
                          <a:sym typeface="Times New Roman"/>
                        </a:rPr>
                        <a:t>Purpose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FFFFFF"/>
                          </a:solidFill>
                          <a:latin typeface="Times New Roman"/>
                          <a:ea typeface="Times New Roman"/>
                          <a:cs typeface="Times New Roman"/>
                          <a:sym typeface="Times New Roman"/>
                        </a:rPr>
                        <a:t>Methodology</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FFFFFF"/>
                          </a:solidFill>
                          <a:latin typeface="Times New Roman"/>
                          <a:ea typeface="Times New Roman"/>
                          <a:cs typeface="Times New Roman"/>
                          <a:sym typeface="Times New Roman"/>
                        </a:rPr>
                        <a:t>Dataset</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FFFFFF"/>
                          </a:solidFill>
                          <a:latin typeface="Times New Roman"/>
                          <a:ea typeface="Times New Roman"/>
                          <a:cs typeface="Times New Roman"/>
                          <a:sym typeface="Times New Roman"/>
                        </a:rPr>
                        <a:t>Results</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39625">
                <a:tc>
                  <a:txBody>
                    <a:bodyPr/>
                    <a:lstStyle/>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Support Vector Machine </a:t>
                      </a:r>
                      <a:r>
                        <a:rPr lang="en" sz="1200">
                          <a:solidFill>
                            <a:schemeClr val="dk1"/>
                          </a:solidFill>
                          <a:latin typeface="Times New Roman"/>
                          <a:ea typeface="Times New Roman"/>
                          <a:cs typeface="Times New Roman"/>
                          <a:sym typeface="Times New Roman"/>
                        </a:rPr>
                        <a:t>for</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Diabetic</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Retinopathy</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International</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Conference On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Medical Imaging</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Understanding</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and Analysis,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July 2016</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main objective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of this paper is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developing a network</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with SVM architecture and data</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augmentation on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color images for the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recognition task of</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diabetic retinopathy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staging.</a:t>
                      </a:r>
                      <a:endParaRPr sz="1200">
                        <a:solidFill>
                          <a:schemeClr val="dk1"/>
                        </a:solidFill>
                        <a:latin typeface="Times New Roman"/>
                        <a:ea typeface="Times New Roman"/>
                        <a:cs typeface="Times New Roman"/>
                        <a:sym typeface="Times New Roman"/>
                      </a:endParaRPr>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This paper use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methodology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of</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Pre-processing</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technique after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that</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Augmentation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process and</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finally for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classification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purpose use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CNN algorithm</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Data set contains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over 80,000 images, of</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approximately 6M pixels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per image and scales of</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retinopathy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It shows that CNN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has the potential to</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be trained to</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identify the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features of diabetic</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Retinopathy in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fundus image.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87900" y="458025"/>
            <a:ext cx="7744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Experimental DataSet Description </a:t>
            </a:r>
            <a:endParaRPr/>
          </a:p>
        </p:txBody>
      </p:sp>
      <p:graphicFrame>
        <p:nvGraphicFramePr>
          <p:cNvPr id="152" name="Google Shape;152;p32"/>
          <p:cNvGraphicFramePr/>
          <p:nvPr/>
        </p:nvGraphicFramePr>
        <p:xfrm>
          <a:off x="571175" y="1679450"/>
          <a:ext cx="3000000" cy="3000000"/>
        </p:xfrm>
        <a:graphic>
          <a:graphicData uri="http://schemas.openxmlformats.org/drawingml/2006/table">
            <a:tbl>
              <a:tblPr>
                <a:noFill/>
                <a:tableStyleId>{7F8CD620-C602-4DFD-8015-193654A3203B}</a:tableStyleId>
              </a:tblPr>
              <a:tblGrid>
                <a:gridCol w="2413000"/>
                <a:gridCol w="2413000"/>
                <a:gridCol w="2413000"/>
              </a:tblGrid>
              <a:tr h="744075">
                <a:tc>
                  <a:txBody>
                    <a:bodyPr/>
                    <a:lstStyle/>
                    <a:p>
                      <a:pPr indent="0" lvl="0" marL="0" rtl="0" algn="l">
                        <a:spcBef>
                          <a:spcPts val="0"/>
                        </a:spcBef>
                        <a:spcAft>
                          <a:spcPts val="0"/>
                        </a:spcAft>
                        <a:buNone/>
                      </a:pPr>
                      <a:r>
                        <a:rPr lang="en">
                          <a:solidFill>
                            <a:srgbClr val="FFFFFF"/>
                          </a:solidFill>
                          <a:latin typeface="Roboto"/>
                          <a:ea typeface="Roboto"/>
                          <a:cs typeface="Roboto"/>
                          <a:sym typeface="Roboto"/>
                        </a:rPr>
                        <a:t>Dataset (Name/ Description)</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Roboto"/>
                          <a:ea typeface="Roboto"/>
                          <a:cs typeface="Roboto"/>
                          <a:sym typeface="Roboto"/>
                        </a:rPr>
                        <a:t>Characteristics of dataset</a:t>
                      </a:r>
                      <a:endParaRPr>
                        <a:solidFill>
                          <a:srgbClr val="FFFFFF"/>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Roboto"/>
                          <a:ea typeface="Roboto"/>
                          <a:cs typeface="Roboto"/>
                          <a:sym typeface="Roboto"/>
                        </a:rPr>
                        <a:t>Publicly available (if yes then mention URL) </a:t>
                      </a:r>
                      <a:endParaRPr>
                        <a:solidFill>
                          <a:srgbClr val="FFFFFF"/>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512600">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Standard Diabetic Retinopathy Database</a:t>
                      </a:r>
                      <a:endParaRPr sz="12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chemeClr val="dk1"/>
                          </a:solidFill>
                          <a:latin typeface="Roboto"/>
                          <a:ea typeface="Roboto"/>
                          <a:cs typeface="Roboto"/>
                          <a:sym typeface="Roboto"/>
                        </a:rPr>
                        <a:t>The database consists of 89  colour fundus images of which 84 contain at least mild </a:t>
                      </a:r>
                      <a:r>
                        <a:rPr lang="en" sz="1200">
                          <a:solidFill>
                            <a:schemeClr val="dk1"/>
                          </a:solidFill>
                          <a:latin typeface="Roboto"/>
                          <a:ea typeface="Roboto"/>
                          <a:cs typeface="Roboto"/>
                          <a:sym typeface="Roboto"/>
                        </a:rPr>
                        <a:t>nonproliferative</a:t>
                      </a:r>
                      <a:r>
                        <a:rPr lang="en" sz="1200">
                          <a:solidFill>
                            <a:schemeClr val="dk1"/>
                          </a:solidFill>
                          <a:latin typeface="Roboto"/>
                          <a:ea typeface="Roboto"/>
                          <a:cs typeface="Roboto"/>
                          <a:sym typeface="Roboto"/>
                        </a:rPr>
                        <a:t> signs of the diabetic retinopathy, and 5 are considered as normal which do not contain any signs of the diabetic retinopathy.</a:t>
                      </a:r>
                      <a:endParaRPr>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chemeClr val="dk1"/>
                          </a:solidFill>
                          <a:latin typeface="Roboto"/>
                          <a:ea typeface="Roboto"/>
                          <a:cs typeface="Roboto"/>
                          <a:sym typeface="Roboto"/>
                          <a:hlinkClick r:id="rId3">
                            <a:extLst>
                              <a:ext uri="{A12FA001-AC4F-418D-AE19-62706E023703}">
                                <ahyp:hlinkClr val="tx"/>
                              </a:ext>
                            </a:extLst>
                          </a:hlinkClick>
                        </a:rPr>
                        <a:t>http://www2.it.lut.fi/project/imageret/diaretdb1/</a:t>
                      </a:r>
                      <a:endParaRPr sz="1200" u="sng">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ph idx="1" type="body"/>
          </p:nvPr>
        </p:nvSpPr>
        <p:spPr>
          <a:xfrm>
            <a:off x="387900" y="1301375"/>
            <a:ext cx="8368200" cy="34578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sz="1300"/>
              <a:t>We will be using this (</a:t>
            </a:r>
            <a:r>
              <a:rPr lang="en" sz="1300" u="sng">
                <a:hlinkClick r:id="rId3"/>
              </a:rPr>
              <a:t>Dataset</a:t>
            </a:r>
            <a:r>
              <a:rPr lang="en" sz="1300"/>
              <a:t>) as our dataset.</a:t>
            </a:r>
            <a:endParaRPr sz="1300"/>
          </a:p>
          <a:p>
            <a:pPr indent="0" lvl="0" marL="0" rtl="0" algn="just">
              <a:spcBef>
                <a:spcPts val="0"/>
              </a:spcBef>
              <a:spcAft>
                <a:spcPts val="0"/>
              </a:spcAft>
              <a:buNone/>
            </a:pPr>
            <a:r>
              <a:rPr lang="en" sz="1300"/>
              <a:t>The database consists of 89 colour fundus images .The 89 images of size 1152x1500 were manually assigned into categories representing the progressive states of retinopathy: normal, mild, moderate and severe non-proliferative, and </a:t>
            </a:r>
            <a:r>
              <a:rPr lang="en" sz="1300"/>
              <a:t>proliferative</a:t>
            </a:r>
            <a:r>
              <a:rPr lang="en" sz="1300"/>
              <a:t>. Images were captured using the same 50 degree field-of-view digital fundus camera with varying imaging settings.</a:t>
            </a:r>
            <a:endParaRPr sz="1300"/>
          </a:p>
          <a:p>
            <a:pPr indent="0" lvl="0" marL="0" rtl="0" algn="just">
              <a:spcBef>
                <a:spcPts val="0"/>
              </a:spcBef>
              <a:spcAft>
                <a:spcPts val="0"/>
              </a:spcAft>
              <a:buNone/>
            </a:pPr>
            <a:r>
              <a:rPr lang="en" sz="1300"/>
              <a:t>The dataset descriptions is as follows:-</a:t>
            </a:r>
            <a:endParaRPr sz="1300"/>
          </a:p>
          <a:p>
            <a:pPr indent="-311150" lvl="0" marL="457200" rtl="0" algn="just">
              <a:spcBef>
                <a:spcPts val="0"/>
              </a:spcBef>
              <a:spcAft>
                <a:spcPts val="0"/>
              </a:spcAft>
              <a:buSzPts val="1300"/>
              <a:buChar char="●"/>
            </a:pPr>
            <a:r>
              <a:rPr lang="en" sz="1300"/>
              <a:t>Train Datasets: Train dataset images used to prepare our model, to train it.</a:t>
            </a:r>
            <a:endParaRPr sz="1300"/>
          </a:p>
          <a:p>
            <a:pPr indent="-311150" lvl="0" marL="457200" rtl="0" algn="just">
              <a:spcBef>
                <a:spcPts val="0"/>
              </a:spcBef>
              <a:spcAft>
                <a:spcPts val="0"/>
              </a:spcAft>
              <a:buSzPts val="1300"/>
              <a:buChar char="●"/>
            </a:pPr>
            <a:r>
              <a:rPr lang="en" sz="1300"/>
              <a:t>Test Datasets: Test dataset images used to test our model and then we measure performance of our model.</a:t>
            </a:r>
            <a:endParaRPr sz="1300"/>
          </a:p>
          <a:p>
            <a:pPr indent="0" lvl="0" marL="0" rtl="0" algn="just">
              <a:spcBef>
                <a:spcPts val="0"/>
              </a:spcBef>
              <a:spcAft>
                <a:spcPts val="0"/>
              </a:spcAft>
              <a:buNone/>
            </a:pPr>
            <a:r>
              <a:t/>
            </a:r>
            <a:endParaRPr sz="1300"/>
          </a:p>
          <a:p>
            <a:pPr indent="0" lvl="0" marL="0" rtl="0" algn="just">
              <a:spcBef>
                <a:spcPts val="0"/>
              </a:spcBef>
              <a:spcAft>
                <a:spcPts val="0"/>
              </a:spcAft>
              <a:buNone/>
            </a:pPr>
            <a:r>
              <a:rPr lang="en" sz="1300"/>
              <a:t>Testing and Training dataset contain hard exudates, soft exudates, microaneurysms, and hemorrhages type </a:t>
            </a:r>
            <a:r>
              <a:rPr lang="en" sz="1300"/>
              <a:t>images</a:t>
            </a:r>
            <a:r>
              <a:rPr lang="en" sz="1300"/>
              <a:t>. </a:t>
            </a:r>
            <a:endParaRPr sz="1300"/>
          </a:p>
          <a:p>
            <a:pPr indent="0" lvl="0" marL="0" rtl="0" algn="just">
              <a:spcBef>
                <a:spcPts val="0"/>
              </a:spcBef>
              <a:spcAft>
                <a:spcPts val="0"/>
              </a:spcAft>
              <a:buNone/>
            </a:pPr>
            <a:r>
              <a:t/>
            </a:r>
            <a:endParaRPr sz="1300"/>
          </a:p>
          <a:p>
            <a:pPr indent="0" lvl="0" marL="0" rtl="0" algn="just">
              <a:spcBef>
                <a:spcPts val="0"/>
              </a:spcBef>
              <a:spcAft>
                <a:spcPts val="0"/>
              </a:spcAft>
              <a:buNone/>
            </a:pPr>
            <a:r>
              <a:rPr lang="en" sz="1300"/>
              <a:t>Dataset described above is in the public domain, and can be easily downloaded. We have done worked from</a:t>
            </a:r>
            <a:endParaRPr sz="1300"/>
          </a:p>
          <a:p>
            <a:pPr indent="0" lvl="0" marL="0" rtl="0" algn="just">
              <a:spcBef>
                <a:spcPts val="0"/>
              </a:spcBef>
              <a:spcAft>
                <a:spcPts val="0"/>
              </a:spcAft>
              <a:buNone/>
            </a:pPr>
            <a:r>
              <a:rPr lang="en" sz="1300" u="sng">
                <a:hlinkClick r:id="rId4"/>
              </a:rPr>
              <a:t>https://drive.google.com/drive/u/1/folders/1hIwmhfVJnc5cpja7AQ7nxFFEZUOVcvBp</a:t>
            </a:r>
            <a:endParaRPr sz="1300"/>
          </a:p>
          <a:p>
            <a:pPr indent="0" lvl="0" marL="0" rtl="0" algn="just">
              <a:spcBef>
                <a:spcPts val="0"/>
              </a:spcBef>
              <a:spcAft>
                <a:spcPts val="0"/>
              </a:spcAft>
              <a:buNone/>
            </a:pPr>
            <a:r>
              <a:t/>
            </a:r>
            <a:endParaRPr sz="1300">
              <a:solidFill>
                <a:srgbClr val="000000"/>
              </a:solidFill>
            </a:endParaRPr>
          </a:p>
          <a:p>
            <a:pPr indent="0" lvl="0" marL="0" rtl="0" algn="just">
              <a:spcBef>
                <a:spcPts val="0"/>
              </a:spcBef>
              <a:spcAft>
                <a:spcPts val="0"/>
              </a:spcAft>
              <a:buNone/>
            </a:pPr>
            <a:r>
              <a:t/>
            </a:r>
            <a:endParaRPr sz="1300"/>
          </a:p>
        </p:txBody>
      </p:sp>
      <p:sp>
        <p:nvSpPr>
          <p:cNvPr id="158" name="Google Shape;158;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900"/>
                </a:solidFill>
              </a:rPr>
              <a:t>Dataset Explanation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