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8" r:id="rId3"/>
    <p:sldId id="267" r:id="rId4"/>
    <p:sldId id="259" r:id="rId5"/>
    <p:sldId id="264" r:id="rId6"/>
    <p:sldId id="261" r:id="rId7"/>
    <p:sldId id="262" r:id="rId8"/>
    <p:sldId id="263" r:id="rId9"/>
    <p:sldId id="266"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640865-03DD-414F-810C-FEE09906496D}"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AF768F6D-325E-4064-8282-53E250709C35}">
      <dgm:prSet/>
      <dgm:spPr/>
      <dgm:t>
        <a:bodyPr/>
        <a:lstStyle/>
        <a:p>
          <a:r>
            <a:rPr lang="en-US" b="1"/>
            <a:t>Training the LSTM Model</a:t>
          </a:r>
          <a:endParaRPr lang="en-US"/>
        </a:p>
      </dgm:t>
    </dgm:pt>
    <dgm:pt modelId="{03CB7AB6-C73D-4E89-A15C-490F7E9FC7BE}" type="parTrans" cxnId="{C71AEFBE-2C78-4066-8CD7-6A00015E5037}">
      <dgm:prSet/>
      <dgm:spPr/>
      <dgm:t>
        <a:bodyPr/>
        <a:lstStyle/>
        <a:p>
          <a:endParaRPr lang="en-US"/>
        </a:p>
      </dgm:t>
    </dgm:pt>
    <dgm:pt modelId="{D2C54703-EBE9-4308-8470-B267A085EC7D}" type="sibTrans" cxnId="{C71AEFBE-2C78-4066-8CD7-6A00015E5037}">
      <dgm:prSet/>
      <dgm:spPr/>
      <dgm:t>
        <a:bodyPr/>
        <a:lstStyle/>
        <a:p>
          <a:endParaRPr lang="en-US"/>
        </a:p>
      </dgm:t>
    </dgm:pt>
    <dgm:pt modelId="{6A70EFDA-327F-4EF9-95AE-CA91002F79AD}">
      <dgm:prSet/>
      <dgm:spPr/>
      <dgm:t>
        <a:bodyPr/>
        <a:lstStyle/>
        <a:p>
          <a:r>
            <a:rPr lang="en-US"/>
            <a:t>Sequences of historical price data serve as input for LSTM, which learns to predict future prices. The model undergoes extensive training with the aid of early stopping mechanisms to avoid overfitting.</a:t>
          </a:r>
        </a:p>
      </dgm:t>
    </dgm:pt>
    <dgm:pt modelId="{953A26DB-3E86-4D7D-A7C7-2D358FB8DF4C}" type="parTrans" cxnId="{1F6B7282-13FA-417B-B8C1-F9E9C80D0BA2}">
      <dgm:prSet/>
      <dgm:spPr/>
      <dgm:t>
        <a:bodyPr/>
        <a:lstStyle/>
        <a:p>
          <a:endParaRPr lang="en-US"/>
        </a:p>
      </dgm:t>
    </dgm:pt>
    <dgm:pt modelId="{59BA40F5-F498-4300-A8E6-C9AF0D8208D2}" type="sibTrans" cxnId="{1F6B7282-13FA-417B-B8C1-F9E9C80D0BA2}">
      <dgm:prSet/>
      <dgm:spPr/>
      <dgm:t>
        <a:bodyPr/>
        <a:lstStyle/>
        <a:p>
          <a:endParaRPr lang="en-US"/>
        </a:p>
      </dgm:t>
    </dgm:pt>
    <dgm:pt modelId="{358360EE-0390-4EAF-9B98-D083637176C3}">
      <dgm:prSet/>
      <dgm:spPr/>
      <dgm:t>
        <a:bodyPr/>
        <a:lstStyle/>
        <a:p>
          <a:r>
            <a:rPr lang="en-US" b="1" dirty="0"/>
            <a:t>Model Performance and Validation</a:t>
          </a:r>
          <a:endParaRPr lang="en-US" dirty="0"/>
        </a:p>
      </dgm:t>
    </dgm:pt>
    <dgm:pt modelId="{0428BF2F-CBF0-4FD8-9869-AE6E20C6FEBE}" type="parTrans" cxnId="{B1CF231D-3ADF-4381-B974-4213CBCBBBCD}">
      <dgm:prSet/>
      <dgm:spPr/>
      <dgm:t>
        <a:bodyPr/>
        <a:lstStyle/>
        <a:p>
          <a:endParaRPr lang="en-US"/>
        </a:p>
      </dgm:t>
    </dgm:pt>
    <dgm:pt modelId="{68B181EE-AE1A-4159-AEE7-4327975D6C70}" type="sibTrans" cxnId="{B1CF231D-3ADF-4381-B974-4213CBCBBBCD}">
      <dgm:prSet/>
      <dgm:spPr/>
      <dgm:t>
        <a:bodyPr/>
        <a:lstStyle/>
        <a:p>
          <a:endParaRPr lang="en-US"/>
        </a:p>
      </dgm:t>
    </dgm:pt>
    <dgm:pt modelId="{54609E82-A8E1-4CA6-9A03-B4B70854E264}">
      <dgm:prSet/>
      <dgm:spPr/>
      <dgm:t>
        <a:bodyPr/>
        <a:lstStyle/>
        <a:p>
          <a:r>
            <a:rPr lang="en-US"/>
            <a:t>Post training, predictions are made on both train and test datasets to validate the model's accuracy. Key performance indicators like Root Mean Squared Error (RMSE) are computed to assess efficacy.</a:t>
          </a:r>
        </a:p>
      </dgm:t>
    </dgm:pt>
    <dgm:pt modelId="{8111EC6B-203B-48F5-A156-8CAB47345440}" type="parTrans" cxnId="{C97791CF-11FD-4DB7-BA02-65A3F925FBD3}">
      <dgm:prSet/>
      <dgm:spPr/>
      <dgm:t>
        <a:bodyPr/>
        <a:lstStyle/>
        <a:p>
          <a:endParaRPr lang="en-US"/>
        </a:p>
      </dgm:t>
    </dgm:pt>
    <dgm:pt modelId="{FE8B36FF-DA52-4935-8C41-6D8B12856213}" type="sibTrans" cxnId="{C97791CF-11FD-4DB7-BA02-65A3F925FBD3}">
      <dgm:prSet/>
      <dgm:spPr/>
      <dgm:t>
        <a:bodyPr/>
        <a:lstStyle/>
        <a:p>
          <a:endParaRPr lang="en-US"/>
        </a:p>
      </dgm:t>
    </dgm:pt>
    <dgm:pt modelId="{0968B77E-F1CF-47C6-87D2-D7938E1C977E}">
      <dgm:prSet/>
      <dgm:spPr/>
      <dgm:t>
        <a:bodyPr/>
        <a:lstStyle/>
        <a:p>
          <a:r>
            <a:rPr lang="en-US" b="1"/>
            <a:t>Visualization of Results</a:t>
          </a:r>
          <a:endParaRPr lang="en-US"/>
        </a:p>
      </dgm:t>
    </dgm:pt>
    <dgm:pt modelId="{A02CF5E1-14AD-4886-94FD-54A475AA8CD9}" type="parTrans" cxnId="{62D3DAD0-54C4-4333-B719-BCB9D90D31B6}">
      <dgm:prSet/>
      <dgm:spPr/>
      <dgm:t>
        <a:bodyPr/>
        <a:lstStyle/>
        <a:p>
          <a:endParaRPr lang="en-US"/>
        </a:p>
      </dgm:t>
    </dgm:pt>
    <dgm:pt modelId="{388CFE83-B504-40EB-B5B6-7F907A1C9481}" type="sibTrans" cxnId="{62D3DAD0-54C4-4333-B719-BCB9D90D31B6}">
      <dgm:prSet/>
      <dgm:spPr/>
      <dgm:t>
        <a:bodyPr/>
        <a:lstStyle/>
        <a:p>
          <a:endParaRPr lang="en-US"/>
        </a:p>
      </dgm:t>
    </dgm:pt>
    <dgm:pt modelId="{4709A646-0556-408E-AF79-10F55F293664}">
      <dgm:prSet/>
      <dgm:spPr/>
      <dgm:t>
        <a:bodyPr/>
        <a:lstStyle/>
        <a:p>
          <a:r>
            <a:rPr lang="en-US"/>
            <a:t>Graphical representations compare predicted versus actual prices, illustrating the model's predictive prowess.</a:t>
          </a:r>
        </a:p>
      </dgm:t>
    </dgm:pt>
    <dgm:pt modelId="{D2132F4E-7131-4AAF-9099-242CA52CD024}" type="parTrans" cxnId="{7653CDD4-9CC4-421F-AD67-21077C4AFBA8}">
      <dgm:prSet/>
      <dgm:spPr/>
      <dgm:t>
        <a:bodyPr/>
        <a:lstStyle/>
        <a:p>
          <a:endParaRPr lang="en-US"/>
        </a:p>
      </dgm:t>
    </dgm:pt>
    <dgm:pt modelId="{2B7FD85C-4FEE-488E-B7A9-CCD24246B19C}" type="sibTrans" cxnId="{7653CDD4-9CC4-421F-AD67-21077C4AFBA8}">
      <dgm:prSet/>
      <dgm:spPr/>
      <dgm:t>
        <a:bodyPr/>
        <a:lstStyle/>
        <a:p>
          <a:endParaRPr lang="en-US"/>
        </a:p>
      </dgm:t>
    </dgm:pt>
    <dgm:pt modelId="{17E8D703-DC39-4A79-8E70-779AE731AB9C}" type="pres">
      <dgm:prSet presAssocID="{AA640865-03DD-414F-810C-FEE09906496D}" presName="vert0" presStyleCnt="0">
        <dgm:presLayoutVars>
          <dgm:dir/>
          <dgm:animOne val="branch"/>
          <dgm:animLvl val="lvl"/>
        </dgm:presLayoutVars>
      </dgm:prSet>
      <dgm:spPr/>
    </dgm:pt>
    <dgm:pt modelId="{F12DE33A-7BC7-4C8F-B205-073C63F2F99D}" type="pres">
      <dgm:prSet presAssocID="{AF768F6D-325E-4064-8282-53E250709C35}" presName="thickLine" presStyleLbl="alignNode1" presStyleIdx="0" presStyleCnt="6"/>
      <dgm:spPr/>
    </dgm:pt>
    <dgm:pt modelId="{203C843D-F4CA-4365-97E5-5BD11CCE2158}" type="pres">
      <dgm:prSet presAssocID="{AF768F6D-325E-4064-8282-53E250709C35}" presName="horz1" presStyleCnt="0"/>
      <dgm:spPr/>
    </dgm:pt>
    <dgm:pt modelId="{3C996DDE-BC70-461E-B21F-A5B3D79D7190}" type="pres">
      <dgm:prSet presAssocID="{AF768F6D-325E-4064-8282-53E250709C35}" presName="tx1" presStyleLbl="revTx" presStyleIdx="0" presStyleCnt="6"/>
      <dgm:spPr/>
    </dgm:pt>
    <dgm:pt modelId="{5F308276-47E8-4EA9-A3BF-76EB80370CE1}" type="pres">
      <dgm:prSet presAssocID="{AF768F6D-325E-4064-8282-53E250709C35}" presName="vert1" presStyleCnt="0"/>
      <dgm:spPr/>
    </dgm:pt>
    <dgm:pt modelId="{57E69769-053F-4F23-BFE4-03DED0015661}" type="pres">
      <dgm:prSet presAssocID="{6A70EFDA-327F-4EF9-95AE-CA91002F79AD}" presName="thickLine" presStyleLbl="alignNode1" presStyleIdx="1" presStyleCnt="6"/>
      <dgm:spPr/>
    </dgm:pt>
    <dgm:pt modelId="{081E54C4-65CA-4FE6-8EC1-A8145E19A5AE}" type="pres">
      <dgm:prSet presAssocID="{6A70EFDA-327F-4EF9-95AE-CA91002F79AD}" presName="horz1" presStyleCnt="0"/>
      <dgm:spPr/>
    </dgm:pt>
    <dgm:pt modelId="{1951E4A7-C139-41C3-A1E4-B0042672C2CF}" type="pres">
      <dgm:prSet presAssocID="{6A70EFDA-327F-4EF9-95AE-CA91002F79AD}" presName="tx1" presStyleLbl="revTx" presStyleIdx="1" presStyleCnt="6"/>
      <dgm:spPr/>
    </dgm:pt>
    <dgm:pt modelId="{40E5A68A-4661-4A08-82E9-2775CAA1C17C}" type="pres">
      <dgm:prSet presAssocID="{6A70EFDA-327F-4EF9-95AE-CA91002F79AD}" presName="vert1" presStyleCnt="0"/>
      <dgm:spPr/>
    </dgm:pt>
    <dgm:pt modelId="{1BC618A3-B887-423B-BDE6-883D6E8B0ABF}" type="pres">
      <dgm:prSet presAssocID="{358360EE-0390-4EAF-9B98-D083637176C3}" presName="thickLine" presStyleLbl="alignNode1" presStyleIdx="2" presStyleCnt="6"/>
      <dgm:spPr/>
    </dgm:pt>
    <dgm:pt modelId="{37523DA1-5C18-4FE7-B829-60D95F415FBD}" type="pres">
      <dgm:prSet presAssocID="{358360EE-0390-4EAF-9B98-D083637176C3}" presName="horz1" presStyleCnt="0"/>
      <dgm:spPr/>
    </dgm:pt>
    <dgm:pt modelId="{B26AD623-D10D-48BF-95CD-C3F0622F4CCB}" type="pres">
      <dgm:prSet presAssocID="{358360EE-0390-4EAF-9B98-D083637176C3}" presName="tx1" presStyleLbl="revTx" presStyleIdx="2" presStyleCnt="6"/>
      <dgm:spPr/>
    </dgm:pt>
    <dgm:pt modelId="{1B5848E1-4B9E-47DD-902A-AAEDE1DD8BC6}" type="pres">
      <dgm:prSet presAssocID="{358360EE-0390-4EAF-9B98-D083637176C3}" presName="vert1" presStyleCnt="0"/>
      <dgm:spPr/>
    </dgm:pt>
    <dgm:pt modelId="{296BAE52-6B5E-4614-B99E-DC0729D660D9}" type="pres">
      <dgm:prSet presAssocID="{54609E82-A8E1-4CA6-9A03-B4B70854E264}" presName="thickLine" presStyleLbl="alignNode1" presStyleIdx="3" presStyleCnt="6"/>
      <dgm:spPr/>
    </dgm:pt>
    <dgm:pt modelId="{AD868505-2BD4-4F6B-95F6-7A19317A99DA}" type="pres">
      <dgm:prSet presAssocID="{54609E82-A8E1-4CA6-9A03-B4B70854E264}" presName="horz1" presStyleCnt="0"/>
      <dgm:spPr/>
    </dgm:pt>
    <dgm:pt modelId="{E6A88DA5-59B2-4D84-A538-600A65ABF750}" type="pres">
      <dgm:prSet presAssocID="{54609E82-A8E1-4CA6-9A03-B4B70854E264}" presName="tx1" presStyleLbl="revTx" presStyleIdx="3" presStyleCnt="6"/>
      <dgm:spPr/>
    </dgm:pt>
    <dgm:pt modelId="{9E10BC38-8E88-412F-8B13-8B96554DCA01}" type="pres">
      <dgm:prSet presAssocID="{54609E82-A8E1-4CA6-9A03-B4B70854E264}" presName="vert1" presStyleCnt="0"/>
      <dgm:spPr/>
    </dgm:pt>
    <dgm:pt modelId="{CB7D961D-68F3-427B-BC2B-08371F43DBAE}" type="pres">
      <dgm:prSet presAssocID="{0968B77E-F1CF-47C6-87D2-D7938E1C977E}" presName="thickLine" presStyleLbl="alignNode1" presStyleIdx="4" presStyleCnt="6"/>
      <dgm:spPr/>
    </dgm:pt>
    <dgm:pt modelId="{760CBE47-4CD9-43D2-96EB-7B837E56E907}" type="pres">
      <dgm:prSet presAssocID="{0968B77E-F1CF-47C6-87D2-D7938E1C977E}" presName="horz1" presStyleCnt="0"/>
      <dgm:spPr/>
    </dgm:pt>
    <dgm:pt modelId="{14D458A5-508F-4D73-996C-923C93B045E2}" type="pres">
      <dgm:prSet presAssocID="{0968B77E-F1CF-47C6-87D2-D7938E1C977E}" presName="tx1" presStyleLbl="revTx" presStyleIdx="4" presStyleCnt="6"/>
      <dgm:spPr/>
    </dgm:pt>
    <dgm:pt modelId="{406544F9-CCE6-47FD-9502-F34816F07032}" type="pres">
      <dgm:prSet presAssocID="{0968B77E-F1CF-47C6-87D2-D7938E1C977E}" presName="vert1" presStyleCnt="0"/>
      <dgm:spPr/>
    </dgm:pt>
    <dgm:pt modelId="{18C14195-FAA2-4B77-97E7-996EFCD63233}" type="pres">
      <dgm:prSet presAssocID="{4709A646-0556-408E-AF79-10F55F293664}" presName="thickLine" presStyleLbl="alignNode1" presStyleIdx="5" presStyleCnt="6"/>
      <dgm:spPr/>
    </dgm:pt>
    <dgm:pt modelId="{A5E4427B-FD99-4496-A4A2-6EB87ACC1184}" type="pres">
      <dgm:prSet presAssocID="{4709A646-0556-408E-AF79-10F55F293664}" presName="horz1" presStyleCnt="0"/>
      <dgm:spPr/>
    </dgm:pt>
    <dgm:pt modelId="{110F5740-D11A-45F3-9226-B4D3A9C0E922}" type="pres">
      <dgm:prSet presAssocID="{4709A646-0556-408E-AF79-10F55F293664}" presName="tx1" presStyleLbl="revTx" presStyleIdx="5" presStyleCnt="6"/>
      <dgm:spPr/>
    </dgm:pt>
    <dgm:pt modelId="{7F8F2988-F6D6-49EE-A11D-9897381F9AEC}" type="pres">
      <dgm:prSet presAssocID="{4709A646-0556-408E-AF79-10F55F293664}" presName="vert1" presStyleCnt="0"/>
      <dgm:spPr/>
    </dgm:pt>
  </dgm:ptLst>
  <dgm:cxnLst>
    <dgm:cxn modelId="{14EA1B04-8A04-4D54-9CFD-F95D8952CE84}" type="presOf" srcId="{4709A646-0556-408E-AF79-10F55F293664}" destId="{110F5740-D11A-45F3-9226-B4D3A9C0E922}" srcOrd="0" destOrd="0" presId="urn:microsoft.com/office/officeart/2008/layout/LinedList"/>
    <dgm:cxn modelId="{4E01690D-66F3-4804-9AED-D0FFEB8EDC59}" type="presOf" srcId="{AA640865-03DD-414F-810C-FEE09906496D}" destId="{17E8D703-DC39-4A79-8E70-779AE731AB9C}" srcOrd="0" destOrd="0" presId="urn:microsoft.com/office/officeart/2008/layout/LinedList"/>
    <dgm:cxn modelId="{B1CF231D-3ADF-4381-B974-4213CBCBBBCD}" srcId="{AA640865-03DD-414F-810C-FEE09906496D}" destId="{358360EE-0390-4EAF-9B98-D083637176C3}" srcOrd="2" destOrd="0" parTransId="{0428BF2F-CBF0-4FD8-9869-AE6E20C6FEBE}" sibTransId="{68B181EE-AE1A-4159-AEE7-4327975D6C70}"/>
    <dgm:cxn modelId="{5C132774-695B-4540-95C0-DA9AF0FDC2D8}" type="presOf" srcId="{358360EE-0390-4EAF-9B98-D083637176C3}" destId="{B26AD623-D10D-48BF-95CD-C3F0622F4CCB}" srcOrd="0" destOrd="0" presId="urn:microsoft.com/office/officeart/2008/layout/LinedList"/>
    <dgm:cxn modelId="{1F6B7282-13FA-417B-B8C1-F9E9C80D0BA2}" srcId="{AA640865-03DD-414F-810C-FEE09906496D}" destId="{6A70EFDA-327F-4EF9-95AE-CA91002F79AD}" srcOrd="1" destOrd="0" parTransId="{953A26DB-3E86-4D7D-A7C7-2D358FB8DF4C}" sibTransId="{59BA40F5-F498-4300-A8E6-C9AF0D8208D2}"/>
    <dgm:cxn modelId="{03558F88-23EE-4290-98C1-5C1962167BA4}" type="presOf" srcId="{6A70EFDA-327F-4EF9-95AE-CA91002F79AD}" destId="{1951E4A7-C139-41C3-A1E4-B0042672C2CF}" srcOrd="0" destOrd="0" presId="urn:microsoft.com/office/officeart/2008/layout/LinedList"/>
    <dgm:cxn modelId="{C71AEFBE-2C78-4066-8CD7-6A00015E5037}" srcId="{AA640865-03DD-414F-810C-FEE09906496D}" destId="{AF768F6D-325E-4064-8282-53E250709C35}" srcOrd="0" destOrd="0" parTransId="{03CB7AB6-C73D-4E89-A15C-490F7E9FC7BE}" sibTransId="{D2C54703-EBE9-4308-8470-B267A085EC7D}"/>
    <dgm:cxn modelId="{2F3502CF-024F-4CAE-A9C2-23FF24FA84AD}" type="presOf" srcId="{0968B77E-F1CF-47C6-87D2-D7938E1C977E}" destId="{14D458A5-508F-4D73-996C-923C93B045E2}" srcOrd="0" destOrd="0" presId="urn:microsoft.com/office/officeart/2008/layout/LinedList"/>
    <dgm:cxn modelId="{C97791CF-11FD-4DB7-BA02-65A3F925FBD3}" srcId="{AA640865-03DD-414F-810C-FEE09906496D}" destId="{54609E82-A8E1-4CA6-9A03-B4B70854E264}" srcOrd="3" destOrd="0" parTransId="{8111EC6B-203B-48F5-A156-8CAB47345440}" sibTransId="{FE8B36FF-DA52-4935-8C41-6D8B12856213}"/>
    <dgm:cxn modelId="{62D3DAD0-54C4-4333-B719-BCB9D90D31B6}" srcId="{AA640865-03DD-414F-810C-FEE09906496D}" destId="{0968B77E-F1CF-47C6-87D2-D7938E1C977E}" srcOrd="4" destOrd="0" parTransId="{A02CF5E1-14AD-4886-94FD-54A475AA8CD9}" sibTransId="{388CFE83-B504-40EB-B5B6-7F907A1C9481}"/>
    <dgm:cxn modelId="{7653CDD4-9CC4-421F-AD67-21077C4AFBA8}" srcId="{AA640865-03DD-414F-810C-FEE09906496D}" destId="{4709A646-0556-408E-AF79-10F55F293664}" srcOrd="5" destOrd="0" parTransId="{D2132F4E-7131-4AAF-9099-242CA52CD024}" sibTransId="{2B7FD85C-4FEE-488E-B7A9-CCD24246B19C}"/>
    <dgm:cxn modelId="{74DAF3EB-A306-4D0B-A914-38D634DA6A70}" type="presOf" srcId="{AF768F6D-325E-4064-8282-53E250709C35}" destId="{3C996DDE-BC70-461E-B21F-A5B3D79D7190}" srcOrd="0" destOrd="0" presId="urn:microsoft.com/office/officeart/2008/layout/LinedList"/>
    <dgm:cxn modelId="{C2AE17F3-4E80-404D-A3A6-74A027A18098}" type="presOf" srcId="{54609E82-A8E1-4CA6-9A03-B4B70854E264}" destId="{E6A88DA5-59B2-4D84-A538-600A65ABF750}" srcOrd="0" destOrd="0" presId="urn:microsoft.com/office/officeart/2008/layout/LinedList"/>
    <dgm:cxn modelId="{E9D7ED7E-0917-4075-AB19-776C2CD86BE4}" type="presParOf" srcId="{17E8D703-DC39-4A79-8E70-779AE731AB9C}" destId="{F12DE33A-7BC7-4C8F-B205-073C63F2F99D}" srcOrd="0" destOrd="0" presId="urn:microsoft.com/office/officeart/2008/layout/LinedList"/>
    <dgm:cxn modelId="{6A90385D-3219-412F-B2D8-359622A3FF44}" type="presParOf" srcId="{17E8D703-DC39-4A79-8E70-779AE731AB9C}" destId="{203C843D-F4CA-4365-97E5-5BD11CCE2158}" srcOrd="1" destOrd="0" presId="urn:microsoft.com/office/officeart/2008/layout/LinedList"/>
    <dgm:cxn modelId="{8D12516C-35A5-43AA-B6FB-D45DC70DE7F4}" type="presParOf" srcId="{203C843D-F4CA-4365-97E5-5BD11CCE2158}" destId="{3C996DDE-BC70-461E-B21F-A5B3D79D7190}" srcOrd="0" destOrd="0" presId="urn:microsoft.com/office/officeart/2008/layout/LinedList"/>
    <dgm:cxn modelId="{4E785F0A-9457-4AB5-AF04-586F519E2054}" type="presParOf" srcId="{203C843D-F4CA-4365-97E5-5BD11CCE2158}" destId="{5F308276-47E8-4EA9-A3BF-76EB80370CE1}" srcOrd="1" destOrd="0" presId="urn:microsoft.com/office/officeart/2008/layout/LinedList"/>
    <dgm:cxn modelId="{39BC104D-6B86-4B37-A4ED-967E78000C15}" type="presParOf" srcId="{17E8D703-DC39-4A79-8E70-779AE731AB9C}" destId="{57E69769-053F-4F23-BFE4-03DED0015661}" srcOrd="2" destOrd="0" presId="urn:microsoft.com/office/officeart/2008/layout/LinedList"/>
    <dgm:cxn modelId="{252EB299-D3D5-4C89-A8C5-1E7CCF456DEF}" type="presParOf" srcId="{17E8D703-DC39-4A79-8E70-779AE731AB9C}" destId="{081E54C4-65CA-4FE6-8EC1-A8145E19A5AE}" srcOrd="3" destOrd="0" presId="urn:microsoft.com/office/officeart/2008/layout/LinedList"/>
    <dgm:cxn modelId="{43D47577-1DD5-417B-A8C1-028E98409E05}" type="presParOf" srcId="{081E54C4-65CA-4FE6-8EC1-A8145E19A5AE}" destId="{1951E4A7-C139-41C3-A1E4-B0042672C2CF}" srcOrd="0" destOrd="0" presId="urn:microsoft.com/office/officeart/2008/layout/LinedList"/>
    <dgm:cxn modelId="{0A272E8B-C0AC-4FDC-8226-30C4A4E3B44B}" type="presParOf" srcId="{081E54C4-65CA-4FE6-8EC1-A8145E19A5AE}" destId="{40E5A68A-4661-4A08-82E9-2775CAA1C17C}" srcOrd="1" destOrd="0" presId="urn:microsoft.com/office/officeart/2008/layout/LinedList"/>
    <dgm:cxn modelId="{489F57D4-8017-4FB9-B484-117EAA79DA93}" type="presParOf" srcId="{17E8D703-DC39-4A79-8E70-779AE731AB9C}" destId="{1BC618A3-B887-423B-BDE6-883D6E8B0ABF}" srcOrd="4" destOrd="0" presId="urn:microsoft.com/office/officeart/2008/layout/LinedList"/>
    <dgm:cxn modelId="{A52379BA-C9F5-4A74-92EE-9BB5F82307D5}" type="presParOf" srcId="{17E8D703-DC39-4A79-8E70-779AE731AB9C}" destId="{37523DA1-5C18-4FE7-B829-60D95F415FBD}" srcOrd="5" destOrd="0" presId="urn:microsoft.com/office/officeart/2008/layout/LinedList"/>
    <dgm:cxn modelId="{E2F4E5FD-B28F-45B6-9F89-99CE4DF0B090}" type="presParOf" srcId="{37523DA1-5C18-4FE7-B829-60D95F415FBD}" destId="{B26AD623-D10D-48BF-95CD-C3F0622F4CCB}" srcOrd="0" destOrd="0" presId="urn:microsoft.com/office/officeart/2008/layout/LinedList"/>
    <dgm:cxn modelId="{06E68F94-127D-4E03-9DF7-7BDC58514629}" type="presParOf" srcId="{37523DA1-5C18-4FE7-B829-60D95F415FBD}" destId="{1B5848E1-4B9E-47DD-902A-AAEDE1DD8BC6}" srcOrd="1" destOrd="0" presId="urn:microsoft.com/office/officeart/2008/layout/LinedList"/>
    <dgm:cxn modelId="{2CE95382-09D9-49B4-92C0-6D15E93FA636}" type="presParOf" srcId="{17E8D703-DC39-4A79-8E70-779AE731AB9C}" destId="{296BAE52-6B5E-4614-B99E-DC0729D660D9}" srcOrd="6" destOrd="0" presId="urn:microsoft.com/office/officeart/2008/layout/LinedList"/>
    <dgm:cxn modelId="{71C5B6AB-3546-43E6-AB48-919113FD7335}" type="presParOf" srcId="{17E8D703-DC39-4A79-8E70-779AE731AB9C}" destId="{AD868505-2BD4-4F6B-95F6-7A19317A99DA}" srcOrd="7" destOrd="0" presId="urn:microsoft.com/office/officeart/2008/layout/LinedList"/>
    <dgm:cxn modelId="{7959F2AD-54DA-4589-A7B8-0B6ED7B21D38}" type="presParOf" srcId="{AD868505-2BD4-4F6B-95F6-7A19317A99DA}" destId="{E6A88DA5-59B2-4D84-A538-600A65ABF750}" srcOrd="0" destOrd="0" presId="urn:microsoft.com/office/officeart/2008/layout/LinedList"/>
    <dgm:cxn modelId="{90D5E160-8113-444A-842F-F58EB4F5A54D}" type="presParOf" srcId="{AD868505-2BD4-4F6B-95F6-7A19317A99DA}" destId="{9E10BC38-8E88-412F-8B13-8B96554DCA01}" srcOrd="1" destOrd="0" presId="urn:microsoft.com/office/officeart/2008/layout/LinedList"/>
    <dgm:cxn modelId="{D2E4A288-1906-44EC-82A3-AED14D33C32B}" type="presParOf" srcId="{17E8D703-DC39-4A79-8E70-779AE731AB9C}" destId="{CB7D961D-68F3-427B-BC2B-08371F43DBAE}" srcOrd="8" destOrd="0" presId="urn:microsoft.com/office/officeart/2008/layout/LinedList"/>
    <dgm:cxn modelId="{72C98FF9-89E9-4841-A085-D81DC60F91E8}" type="presParOf" srcId="{17E8D703-DC39-4A79-8E70-779AE731AB9C}" destId="{760CBE47-4CD9-43D2-96EB-7B837E56E907}" srcOrd="9" destOrd="0" presId="urn:microsoft.com/office/officeart/2008/layout/LinedList"/>
    <dgm:cxn modelId="{D8127C5F-3D15-4689-BA29-36F1BF265BE7}" type="presParOf" srcId="{760CBE47-4CD9-43D2-96EB-7B837E56E907}" destId="{14D458A5-508F-4D73-996C-923C93B045E2}" srcOrd="0" destOrd="0" presId="urn:microsoft.com/office/officeart/2008/layout/LinedList"/>
    <dgm:cxn modelId="{7239D39A-3AB2-45B8-A9E5-1EC00F570DE9}" type="presParOf" srcId="{760CBE47-4CD9-43D2-96EB-7B837E56E907}" destId="{406544F9-CCE6-47FD-9502-F34816F07032}" srcOrd="1" destOrd="0" presId="urn:microsoft.com/office/officeart/2008/layout/LinedList"/>
    <dgm:cxn modelId="{6DBDDD7C-EF3F-457A-A7B5-D1B2F4B20252}" type="presParOf" srcId="{17E8D703-DC39-4A79-8E70-779AE731AB9C}" destId="{18C14195-FAA2-4B77-97E7-996EFCD63233}" srcOrd="10" destOrd="0" presId="urn:microsoft.com/office/officeart/2008/layout/LinedList"/>
    <dgm:cxn modelId="{6E83179A-3053-4591-AAFE-4D576818FCA2}" type="presParOf" srcId="{17E8D703-DC39-4A79-8E70-779AE731AB9C}" destId="{A5E4427B-FD99-4496-A4A2-6EB87ACC1184}" srcOrd="11" destOrd="0" presId="urn:microsoft.com/office/officeart/2008/layout/LinedList"/>
    <dgm:cxn modelId="{4911C5F1-5984-44FC-AA8F-E16650007258}" type="presParOf" srcId="{A5E4427B-FD99-4496-A4A2-6EB87ACC1184}" destId="{110F5740-D11A-45F3-9226-B4D3A9C0E922}" srcOrd="0" destOrd="0" presId="urn:microsoft.com/office/officeart/2008/layout/LinedList"/>
    <dgm:cxn modelId="{709EC2DA-2AF7-4AE4-BB8B-89E255B59C15}" type="presParOf" srcId="{A5E4427B-FD99-4496-A4A2-6EB87ACC1184}" destId="{7F8F2988-F6D6-49EE-A11D-9897381F9AE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DE33A-7BC7-4C8F-B205-073C63F2F99D}">
      <dsp:nvSpPr>
        <dsp:cNvPr id="0" name=""/>
        <dsp:cNvSpPr/>
      </dsp:nvSpPr>
      <dsp:spPr>
        <a:xfrm>
          <a:off x="0" y="2717"/>
          <a:ext cx="673544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996DDE-BC70-461E-B21F-A5B3D79D7190}">
      <dsp:nvSpPr>
        <dsp:cNvPr id="0" name=""/>
        <dsp:cNvSpPr/>
      </dsp:nvSpPr>
      <dsp:spPr>
        <a:xfrm>
          <a:off x="0" y="2717"/>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Training the LSTM Model</a:t>
          </a:r>
          <a:endParaRPr lang="en-US" sz="1800" kern="1200"/>
        </a:p>
      </dsp:txBody>
      <dsp:txXfrm>
        <a:off x="0" y="2717"/>
        <a:ext cx="6735443" cy="926527"/>
      </dsp:txXfrm>
    </dsp:sp>
    <dsp:sp modelId="{57E69769-053F-4F23-BFE4-03DED0015661}">
      <dsp:nvSpPr>
        <dsp:cNvPr id="0" name=""/>
        <dsp:cNvSpPr/>
      </dsp:nvSpPr>
      <dsp:spPr>
        <a:xfrm>
          <a:off x="0" y="929245"/>
          <a:ext cx="673544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51E4A7-C139-41C3-A1E4-B0042672C2CF}">
      <dsp:nvSpPr>
        <dsp:cNvPr id="0" name=""/>
        <dsp:cNvSpPr/>
      </dsp:nvSpPr>
      <dsp:spPr>
        <a:xfrm>
          <a:off x="0" y="929245"/>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Sequences of historical price data serve as input for LSTM, which learns to predict future prices. The model undergoes extensive training with the aid of early stopping mechanisms to avoid overfitting.</a:t>
          </a:r>
        </a:p>
      </dsp:txBody>
      <dsp:txXfrm>
        <a:off x="0" y="929245"/>
        <a:ext cx="6735443" cy="926527"/>
      </dsp:txXfrm>
    </dsp:sp>
    <dsp:sp modelId="{1BC618A3-B887-423B-BDE6-883D6E8B0ABF}">
      <dsp:nvSpPr>
        <dsp:cNvPr id="0" name=""/>
        <dsp:cNvSpPr/>
      </dsp:nvSpPr>
      <dsp:spPr>
        <a:xfrm>
          <a:off x="0" y="1855773"/>
          <a:ext cx="673544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6AD623-D10D-48BF-95CD-C3F0622F4CCB}">
      <dsp:nvSpPr>
        <dsp:cNvPr id="0" name=""/>
        <dsp:cNvSpPr/>
      </dsp:nvSpPr>
      <dsp:spPr>
        <a:xfrm>
          <a:off x="0" y="1855773"/>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Model Performance and Validation</a:t>
          </a:r>
          <a:endParaRPr lang="en-US" sz="1800" kern="1200" dirty="0"/>
        </a:p>
      </dsp:txBody>
      <dsp:txXfrm>
        <a:off x="0" y="1855773"/>
        <a:ext cx="6735443" cy="926527"/>
      </dsp:txXfrm>
    </dsp:sp>
    <dsp:sp modelId="{296BAE52-6B5E-4614-B99E-DC0729D660D9}">
      <dsp:nvSpPr>
        <dsp:cNvPr id="0" name=""/>
        <dsp:cNvSpPr/>
      </dsp:nvSpPr>
      <dsp:spPr>
        <a:xfrm>
          <a:off x="0" y="2782301"/>
          <a:ext cx="673544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A88DA5-59B2-4D84-A538-600A65ABF750}">
      <dsp:nvSpPr>
        <dsp:cNvPr id="0" name=""/>
        <dsp:cNvSpPr/>
      </dsp:nvSpPr>
      <dsp:spPr>
        <a:xfrm>
          <a:off x="0" y="2782301"/>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Post training, predictions are made on both train and test datasets to validate the model's accuracy. Key performance indicators like Root Mean Squared Error (RMSE) are computed to assess efficacy.</a:t>
          </a:r>
        </a:p>
      </dsp:txBody>
      <dsp:txXfrm>
        <a:off x="0" y="2782301"/>
        <a:ext cx="6735443" cy="926527"/>
      </dsp:txXfrm>
    </dsp:sp>
    <dsp:sp modelId="{CB7D961D-68F3-427B-BC2B-08371F43DBAE}">
      <dsp:nvSpPr>
        <dsp:cNvPr id="0" name=""/>
        <dsp:cNvSpPr/>
      </dsp:nvSpPr>
      <dsp:spPr>
        <a:xfrm>
          <a:off x="0" y="3708828"/>
          <a:ext cx="673544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D458A5-508F-4D73-996C-923C93B045E2}">
      <dsp:nvSpPr>
        <dsp:cNvPr id="0" name=""/>
        <dsp:cNvSpPr/>
      </dsp:nvSpPr>
      <dsp:spPr>
        <a:xfrm>
          <a:off x="0" y="3708828"/>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Visualization of Results</a:t>
          </a:r>
          <a:endParaRPr lang="en-US" sz="1800" kern="1200"/>
        </a:p>
      </dsp:txBody>
      <dsp:txXfrm>
        <a:off x="0" y="3708828"/>
        <a:ext cx="6735443" cy="926527"/>
      </dsp:txXfrm>
    </dsp:sp>
    <dsp:sp modelId="{18C14195-FAA2-4B77-97E7-996EFCD63233}">
      <dsp:nvSpPr>
        <dsp:cNvPr id="0" name=""/>
        <dsp:cNvSpPr/>
      </dsp:nvSpPr>
      <dsp:spPr>
        <a:xfrm>
          <a:off x="0" y="4635356"/>
          <a:ext cx="673544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0F5740-D11A-45F3-9226-B4D3A9C0E922}">
      <dsp:nvSpPr>
        <dsp:cNvPr id="0" name=""/>
        <dsp:cNvSpPr/>
      </dsp:nvSpPr>
      <dsp:spPr>
        <a:xfrm>
          <a:off x="0" y="4635356"/>
          <a:ext cx="6735443" cy="926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Graphical representations compare predicted versus actual prices, illustrating the model's predictive prowess.</a:t>
          </a:r>
        </a:p>
      </dsp:txBody>
      <dsp:txXfrm>
        <a:off x="0" y="4635356"/>
        <a:ext cx="6735443" cy="92652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D9BDA-B881-4D7D-B37B-B975899C5E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ED275D7-F26A-41DF-9610-D453B7D240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5AE8668-CE9A-40B9-8B2F-80038999F78D}"/>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5" name="Footer Placeholder 4">
            <a:extLst>
              <a:ext uri="{FF2B5EF4-FFF2-40B4-BE49-F238E27FC236}">
                <a16:creationId xmlns:a16="http://schemas.microsoft.com/office/drawing/2014/main" id="{5ADFC61F-050A-41C3-A6AA-3413D053654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7F07689-DCAE-4E33-8506-FE5DB8B8169D}"/>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168609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68BA-D79C-4E2C-8672-B7BE95D01CB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3B60EBB-65B6-45C2-BD76-455B9F34FFF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08182D-E7F1-43D6-9B4F-FB5AE29A3A9F}"/>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5" name="Footer Placeholder 4">
            <a:extLst>
              <a:ext uri="{FF2B5EF4-FFF2-40B4-BE49-F238E27FC236}">
                <a16:creationId xmlns:a16="http://schemas.microsoft.com/office/drawing/2014/main" id="{FDBC1A6F-3223-4BB4-94D2-447A00D93CA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5138D5-8CA1-4A6E-A388-3FF1DA6A3CBC}"/>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152810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0D793B-1758-4714-BA99-2B9B37EA99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AE7C61E-118E-4647-B480-6D073C4FD52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3DF4AED-EB54-46DA-BFDB-F86928011BCA}"/>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5" name="Footer Placeholder 4">
            <a:extLst>
              <a:ext uri="{FF2B5EF4-FFF2-40B4-BE49-F238E27FC236}">
                <a16:creationId xmlns:a16="http://schemas.microsoft.com/office/drawing/2014/main" id="{B9824DD1-D2EB-419F-8921-407676A85C6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9961C4-9002-419F-81B9-F5FDF8093476}"/>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4046763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FDB80-3B3D-4132-9BEB-BFDA40D1BFC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2D9EC2D-50EE-4749-AF5D-6E4ED5E7D4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58155B9-4DC4-4F06-BEF1-DD1DB5354F02}"/>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5" name="Footer Placeholder 4">
            <a:extLst>
              <a:ext uri="{FF2B5EF4-FFF2-40B4-BE49-F238E27FC236}">
                <a16:creationId xmlns:a16="http://schemas.microsoft.com/office/drawing/2014/main" id="{C75B7B70-9E54-4604-863A-2E4C62365CF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470951F-D2A6-487F-8A9D-CDA559C0D6F9}"/>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4009747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0C2B-85BD-4672-9307-29B2528C7B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F2B6051-7655-451A-B13B-F6019E3CD5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0B1252-424A-413C-B1B5-178F2F1697C3}"/>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5" name="Footer Placeholder 4">
            <a:extLst>
              <a:ext uri="{FF2B5EF4-FFF2-40B4-BE49-F238E27FC236}">
                <a16:creationId xmlns:a16="http://schemas.microsoft.com/office/drawing/2014/main" id="{F35ED40F-E8D7-48F2-A36C-C3E2DEE206C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4E359B2-FD7D-4872-8BB7-2F09076DF9C7}"/>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14487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01F3-91D4-4E94-A6E4-D8BA11A0CEC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E39C9E0-018C-4C90-AF9D-0B30E81494B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A6A6428-18B1-4A44-ABB6-66F0B9A16F8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938C3C3-D8EE-4B47-8327-45A7208EEE7D}"/>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6" name="Footer Placeholder 5">
            <a:extLst>
              <a:ext uri="{FF2B5EF4-FFF2-40B4-BE49-F238E27FC236}">
                <a16:creationId xmlns:a16="http://schemas.microsoft.com/office/drawing/2014/main" id="{EE010AC3-C577-4E36-851F-C195E0CF13B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3B73DD1-2088-4D67-AFF2-F99F28C20DA9}"/>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2805108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3B76-199B-4505-8E90-1E181D927A1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04DFC89-8922-46A5-815F-B36D086F0B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2DA1A4-26F3-408F-AE44-AC9EB65F01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40292B3-AD71-4D86-86EF-6B64985CC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F19B5E-EEAE-4AA7-8460-B897B0A294C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218732A-1C5C-4442-B783-CCE514627326}"/>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8" name="Footer Placeholder 7">
            <a:extLst>
              <a:ext uri="{FF2B5EF4-FFF2-40B4-BE49-F238E27FC236}">
                <a16:creationId xmlns:a16="http://schemas.microsoft.com/office/drawing/2014/main" id="{94F304DC-68C8-45C8-B713-2433A73C859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E1B9E5B-A7E8-45EC-AC69-0779EF547F9C}"/>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98988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7E28-3CD5-409E-B07F-8FC3B0A9C35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01A29DF-0577-48D6-9720-4EA4A6C18F28}"/>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4" name="Footer Placeholder 3">
            <a:extLst>
              <a:ext uri="{FF2B5EF4-FFF2-40B4-BE49-F238E27FC236}">
                <a16:creationId xmlns:a16="http://schemas.microsoft.com/office/drawing/2014/main" id="{35F9CD16-D8A8-46ED-95D9-F1C7A7988E9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2FD0B37-E6CF-402D-AECA-75B618A20FDF}"/>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2318898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7D31F-D727-4859-8610-6866C1DEFF0D}"/>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3" name="Footer Placeholder 2">
            <a:extLst>
              <a:ext uri="{FF2B5EF4-FFF2-40B4-BE49-F238E27FC236}">
                <a16:creationId xmlns:a16="http://schemas.microsoft.com/office/drawing/2014/main" id="{1B50E48A-0BF5-4E91-BFD6-ABD5591C9F3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6BCC487-ADF1-4A39-B744-C4E1E989009E}"/>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3809179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C1B3-DFDC-4319-BF08-E9EC6DE74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BAC1AB5-0620-420E-80E6-99607C1A8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0885BDD-FADA-41B6-B54A-C14A4DA15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6D0BB7-C506-4069-B272-A047F746343C}"/>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6" name="Footer Placeholder 5">
            <a:extLst>
              <a:ext uri="{FF2B5EF4-FFF2-40B4-BE49-F238E27FC236}">
                <a16:creationId xmlns:a16="http://schemas.microsoft.com/office/drawing/2014/main" id="{B55546A5-905B-497D-BF9E-A5F81D077D1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9B2D2DC-E492-4D56-AC5B-48012D002C8B}"/>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242042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C3B8B-095F-4EA6-9337-8A127D6D2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4DD32B6-8ED2-4943-8D68-E16A150895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077D2B6-6957-4D27-B2E7-CF83AA815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EE5209-2260-490A-93B6-76F2A39FC9C4}"/>
              </a:ext>
            </a:extLst>
          </p:cNvPr>
          <p:cNvSpPr>
            <a:spLocks noGrp="1"/>
          </p:cNvSpPr>
          <p:nvPr>
            <p:ph type="dt" sz="half" idx="10"/>
          </p:nvPr>
        </p:nvSpPr>
        <p:spPr/>
        <p:txBody>
          <a:bodyPr/>
          <a:lstStyle/>
          <a:p>
            <a:fld id="{E46D5D94-FEBA-4631-BAE0-43406DC86054}" type="datetimeFigureOut">
              <a:rPr lang="en-CA" smtClean="0"/>
              <a:t>2024-05-03</a:t>
            </a:fld>
            <a:endParaRPr lang="en-CA"/>
          </a:p>
        </p:txBody>
      </p:sp>
      <p:sp>
        <p:nvSpPr>
          <p:cNvPr id="6" name="Footer Placeholder 5">
            <a:extLst>
              <a:ext uri="{FF2B5EF4-FFF2-40B4-BE49-F238E27FC236}">
                <a16:creationId xmlns:a16="http://schemas.microsoft.com/office/drawing/2014/main" id="{E1AAC074-30F6-4464-8B80-23C3AF76CED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9AD88DB-21D2-4A26-B4B0-539E3173DD16}"/>
              </a:ext>
            </a:extLst>
          </p:cNvPr>
          <p:cNvSpPr>
            <a:spLocks noGrp="1"/>
          </p:cNvSpPr>
          <p:nvPr>
            <p:ph type="sldNum" sz="quarter" idx="12"/>
          </p:nvPr>
        </p:nvSpPr>
        <p:spPr/>
        <p:txBody>
          <a:bodyPr/>
          <a:lstStyle/>
          <a:p>
            <a:fld id="{8BD433B7-34FD-44B2-9372-74178906CC90}" type="slidenum">
              <a:rPr lang="en-CA" smtClean="0"/>
              <a:t>‹#›</a:t>
            </a:fld>
            <a:endParaRPr lang="en-CA"/>
          </a:p>
        </p:txBody>
      </p:sp>
    </p:spTree>
    <p:extLst>
      <p:ext uri="{BB962C8B-B14F-4D97-AF65-F5344CB8AC3E}">
        <p14:creationId xmlns:p14="http://schemas.microsoft.com/office/powerpoint/2010/main" val="374167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E668D5-615E-488E-A405-9907181125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2087024-2870-4535-87A0-9CA27C701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C8EF3C-2D01-4BEF-9714-2B45C6143B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D5D94-FEBA-4631-BAE0-43406DC86054}" type="datetimeFigureOut">
              <a:rPr lang="en-CA" smtClean="0"/>
              <a:t>2024-05-03</a:t>
            </a:fld>
            <a:endParaRPr lang="en-CA"/>
          </a:p>
        </p:txBody>
      </p:sp>
      <p:sp>
        <p:nvSpPr>
          <p:cNvPr id="5" name="Footer Placeholder 4">
            <a:extLst>
              <a:ext uri="{FF2B5EF4-FFF2-40B4-BE49-F238E27FC236}">
                <a16:creationId xmlns:a16="http://schemas.microsoft.com/office/drawing/2014/main" id="{0C31AF25-A7FD-42C5-9D18-68AFE222DF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1A63234-AB20-4031-8A52-A148BC77A4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433B7-34FD-44B2-9372-74178906CC90}" type="slidenum">
              <a:rPr lang="en-CA" smtClean="0"/>
              <a:t>‹#›</a:t>
            </a:fld>
            <a:endParaRPr lang="en-CA"/>
          </a:p>
        </p:txBody>
      </p:sp>
    </p:spTree>
    <p:extLst>
      <p:ext uri="{BB962C8B-B14F-4D97-AF65-F5344CB8AC3E}">
        <p14:creationId xmlns:p14="http://schemas.microsoft.com/office/powerpoint/2010/main" val="388359704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A70FE-38B6-4EBA-B99B-C118D379B383}"/>
              </a:ext>
            </a:extLst>
          </p:cNvPr>
          <p:cNvSpPr>
            <a:spLocks noGrp="1"/>
          </p:cNvSpPr>
          <p:nvPr>
            <p:ph type="ctrTitle"/>
          </p:nvPr>
        </p:nvSpPr>
        <p:spPr>
          <a:xfrm>
            <a:off x="1524000" y="1293338"/>
            <a:ext cx="9144000" cy="3274592"/>
          </a:xfrm>
        </p:spPr>
        <p:txBody>
          <a:bodyPr anchor="ctr">
            <a:normAutofit/>
          </a:bodyPr>
          <a:lstStyle/>
          <a:p>
            <a:r>
              <a:rPr lang="en-CA" sz="5600"/>
              <a:t>Predicting Tesla Stock Prices Using LSTM Neural Networks</a:t>
            </a:r>
            <a:br>
              <a:rPr lang="en-CA" sz="5600"/>
            </a:br>
            <a:endParaRPr lang="en-CA" sz="5600"/>
          </a:p>
        </p:txBody>
      </p:sp>
      <p:cxnSp>
        <p:nvCxnSpPr>
          <p:cNvPr id="59" name="Straight Connector 5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334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c 6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Rectangle 3">
            <a:extLst>
              <a:ext uri="{FF2B5EF4-FFF2-40B4-BE49-F238E27FC236}">
                <a16:creationId xmlns:a16="http://schemas.microsoft.com/office/drawing/2014/main" id="{E44A25C5-4378-4EBC-A98A-690882F5569A}"/>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lang="en-US" altLang="en-US" sz="2000" b="1" dirty="0">
                <a:latin typeface="Arial" panose="020B0604020202020204" pitchFamily="34" charset="0"/>
              </a:rPr>
              <a:t>Reference</a:t>
            </a:r>
          </a:p>
          <a:p>
            <a:pPr marL="0" marR="0" lvl="0" indent="0" defTabSz="914400" rtl="0" eaLnBrk="0" fontAlgn="base" latinLnBrk="0" hangingPunct="0">
              <a:spcBef>
                <a:spcPct val="0"/>
              </a:spcBef>
              <a:spcAft>
                <a:spcPts val="600"/>
              </a:spcAft>
              <a:buClrTx/>
              <a:buSzTx/>
              <a:buNone/>
              <a:tabLst/>
            </a:pPr>
            <a:endParaRPr kumimoji="0" lang="en-US" altLang="en-US" sz="2000" b="1" i="0" u="none" strike="noStrike" cap="none" normalizeH="0" baseline="0" dirty="0">
              <a:ln>
                <a:noFill/>
              </a:ln>
              <a:effectLst/>
              <a:latin typeface="Arial" panose="020B0604020202020204" pitchFamily="34" charset="0"/>
            </a:endParaRP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2000" b="0" i="0" u="none" strike="noStrike" cap="none" normalizeH="0" baseline="0" dirty="0" err="1">
                <a:ln>
                  <a:noFill/>
                </a:ln>
                <a:effectLst/>
                <a:latin typeface="Arial" panose="020B0604020202020204" pitchFamily="34" charset="0"/>
              </a:rPr>
              <a:t>Hochreiter</a:t>
            </a:r>
            <a:r>
              <a:rPr kumimoji="0" lang="en-US" altLang="en-US" sz="2000" b="0" i="0" u="none" strike="noStrike" cap="none" normalizeH="0" baseline="0" dirty="0">
                <a:ln>
                  <a:noFill/>
                </a:ln>
                <a:effectLst/>
                <a:latin typeface="Arial" panose="020B0604020202020204" pitchFamily="34" charset="0"/>
              </a:rPr>
              <a:t>, S., &amp; </a:t>
            </a:r>
            <a:r>
              <a:rPr kumimoji="0" lang="en-US" altLang="en-US" sz="2000" b="0" i="0" u="none" strike="noStrike" cap="none" normalizeH="0" baseline="0" dirty="0" err="1">
                <a:ln>
                  <a:noFill/>
                </a:ln>
                <a:effectLst/>
                <a:latin typeface="Arial" panose="020B0604020202020204" pitchFamily="34" charset="0"/>
              </a:rPr>
              <a:t>Schmidhuber</a:t>
            </a:r>
            <a:r>
              <a:rPr kumimoji="0" lang="en-US" altLang="en-US" sz="2000" b="0" i="0" u="none" strike="noStrike" cap="none" normalizeH="0" baseline="0" dirty="0">
                <a:ln>
                  <a:noFill/>
                </a:ln>
                <a:effectLst/>
                <a:latin typeface="Arial" panose="020B0604020202020204" pitchFamily="34" charset="0"/>
              </a:rPr>
              <a:t>, J. (1997). Long short-term memory. Neural computation, 9(8), 1735-1780.</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2000" b="0" i="0" u="none" strike="noStrike" cap="none" normalizeH="0" baseline="0" dirty="0">
                <a:ln>
                  <a:noFill/>
                </a:ln>
                <a:effectLst/>
                <a:latin typeface="Arial" panose="020B0604020202020204" pitchFamily="34" charset="0"/>
              </a:rPr>
              <a:t>Brownlee, J. (2018). Introduction to Time Series Forecasting with Python: How to Prepare Data and Develop Models to Predict the Future. Machine Learning Mastery.</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2000" b="0" i="0" u="none" strike="noStrike" cap="none" normalizeH="0" baseline="0" dirty="0">
                <a:ln>
                  <a:noFill/>
                </a:ln>
                <a:effectLst/>
                <a:latin typeface="Arial" panose="020B0604020202020204" pitchFamily="34" charset="0"/>
              </a:rPr>
              <a:t>Jason Brownlee. (2019). Deep Learning for Time Series Forecasting. Machine Learning Mastery.</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2000" b="0" i="0" u="none" strike="noStrike" cap="none" normalizeH="0" baseline="0" dirty="0" err="1">
                <a:ln>
                  <a:noFill/>
                </a:ln>
                <a:effectLst/>
                <a:latin typeface="Arial" panose="020B0604020202020204" pitchFamily="34" charset="0"/>
              </a:rPr>
              <a:t>Karpathy</a:t>
            </a:r>
            <a:r>
              <a:rPr kumimoji="0" lang="en-US" altLang="en-US" sz="2000" b="0" i="0" u="none" strike="noStrike" cap="none" normalizeH="0" baseline="0" dirty="0">
                <a:ln>
                  <a:noFill/>
                </a:ln>
                <a:effectLst/>
                <a:latin typeface="Arial" panose="020B0604020202020204" pitchFamily="34" charset="0"/>
              </a:rPr>
              <a:t>, A., et al. (2015). The Unreasonable Effectiveness of Recurrent Neural Networks. Andrej </a:t>
            </a:r>
            <a:r>
              <a:rPr kumimoji="0" lang="en-US" altLang="en-US" sz="2000" b="0" i="0" u="none" strike="noStrike" cap="none" normalizeH="0" baseline="0" dirty="0" err="1">
                <a:ln>
                  <a:noFill/>
                </a:ln>
                <a:effectLst/>
                <a:latin typeface="Arial" panose="020B0604020202020204" pitchFamily="34" charset="0"/>
              </a:rPr>
              <a:t>Karpathy</a:t>
            </a:r>
            <a:r>
              <a:rPr kumimoji="0" lang="en-US" altLang="en-US" sz="2000" b="0" i="0" u="none" strike="noStrike" cap="none" normalizeH="0" baseline="0" dirty="0">
                <a:ln>
                  <a:noFill/>
                </a:ln>
                <a:effectLst/>
                <a:latin typeface="Arial" panose="020B0604020202020204" pitchFamily="34" charset="0"/>
              </a:rPr>
              <a:t> Blog.</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2000" b="0" i="0" u="none" strike="noStrike" cap="none" normalizeH="0" baseline="0" dirty="0">
                <a:ln>
                  <a:noFill/>
                </a:ln>
                <a:effectLst/>
                <a:latin typeface="Arial" panose="020B0604020202020204" pitchFamily="34" charset="0"/>
              </a:rPr>
              <a:t>Cao, Q., et al. (2018). A Comprehensive Review of Time Series Forecasting Techniques: Implementations in Python. Technical Report, University of California, Riverside.</a:t>
            </a:r>
          </a:p>
        </p:txBody>
      </p:sp>
    </p:spTree>
    <p:extLst>
      <p:ext uri="{BB962C8B-B14F-4D97-AF65-F5344CB8AC3E}">
        <p14:creationId xmlns:p14="http://schemas.microsoft.com/office/powerpoint/2010/main" val="325064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Triangle 6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A70FE-38B6-4EBA-B99B-C118D379B383}"/>
              </a:ext>
            </a:extLst>
          </p:cNvPr>
          <p:cNvSpPr>
            <a:spLocks noGrp="1"/>
          </p:cNvSpPr>
          <p:nvPr>
            <p:ph type="ctrTitle"/>
          </p:nvPr>
        </p:nvSpPr>
        <p:spPr>
          <a:xfrm>
            <a:off x="1075767" y="1188637"/>
            <a:ext cx="2988234" cy="4480726"/>
          </a:xfrm>
        </p:spPr>
        <p:txBody>
          <a:bodyPr vert="horz" lIns="91440" tIns="45720" rIns="91440" bIns="45720" rtlCol="0" anchor="ctr">
            <a:normAutofit/>
          </a:bodyPr>
          <a:lstStyle/>
          <a:p>
            <a:pPr algn="r"/>
            <a:r>
              <a:rPr lang="en-US" sz="6600" kern="1200">
                <a:solidFill>
                  <a:schemeClr val="tx1"/>
                </a:solidFill>
                <a:latin typeface="+mj-lt"/>
                <a:ea typeface="+mj-ea"/>
                <a:cs typeface="+mj-cs"/>
              </a:rPr>
              <a:t>Content</a:t>
            </a:r>
            <a:br>
              <a:rPr lang="en-US" sz="6600" kern="1200">
                <a:solidFill>
                  <a:schemeClr val="tx1"/>
                </a:solidFill>
                <a:latin typeface="+mj-lt"/>
                <a:ea typeface="+mj-ea"/>
                <a:cs typeface="+mj-cs"/>
              </a:rPr>
            </a:br>
            <a:endParaRPr lang="en-US" sz="6600" kern="1200">
              <a:solidFill>
                <a:schemeClr val="tx1"/>
              </a:solidFill>
              <a:latin typeface="+mj-lt"/>
              <a:ea typeface="+mj-ea"/>
              <a:cs typeface="+mj-cs"/>
            </a:endParaRPr>
          </a:p>
        </p:txBody>
      </p:sp>
      <p:cxnSp>
        <p:nvCxnSpPr>
          <p:cNvPr id="65" name="Straight Connector 6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887D3BA-D16D-416B-B0C2-E1D557B35695}"/>
              </a:ext>
            </a:extLst>
          </p:cNvPr>
          <p:cNvSpPr/>
          <p:nvPr/>
        </p:nvSpPr>
        <p:spPr>
          <a:xfrm>
            <a:off x="5255260" y="1648870"/>
            <a:ext cx="4702848" cy="356026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400" dirty="0"/>
              <a:t>Executive Summary</a:t>
            </a:r>
            <a:endParaRPr lang="en-US" sz="2400"/>
          </a:p>
          <a:p>
            <a:pPr marL="342900" indent="-228600">
              <a:lnSpc>
                <a:spcPct val="90000"/>
              </a:lnSpc>
              <a:spcAft>
                <a:spcPts val="600"/>
              </a:spcAft>
              <a:buFont typeface="Arial" panose="020B0604020202020204" pitchFamily="34" charset="0"/>
              <a:buChar char="•"/>
            </a:pPr>
            <a:r>
              <a:rPr lang="en-US" sz="2400" dirty="0"/>
              <a:t>Introduction</a:t>
            </a:r>
            <a:endParaRPr lang="en-US" sz="2400"/>
          </a:p>
          <a:p>
            <a:pPr marL="342900" indent="-228600">
              <a:lnSpc>
                <a:spcPct val="90000"/>
              </a:lnSpc>
              <a:spcAft>
                <a:spcPts val="600"/>
              </a:spcAft>
              <a:buFont typeface="Arial" panose="020B0604020202020204" pitchFamily="34" charset="0"/>
              <a:buChar char="•"/>
            </a:pPr>
            <a:r>
              <a:rPr lang="en-US" sz="2400" dirty="0"/>
              <a:t>Methodology</a:t>
            </a:r>
            <a:endParaRPr lang="en-US" sz="2400"/>
          </a:p>
          <a:p>
            <a:pPr marL="342900" indent="-228600">
              <a:lnSpc>
                <a:spcPct val="90000"/>
              </a:lnSpc>
              <a:spcAft>
                <a:spcPts val="600"/>
              </a:spcAft>
              <a:buFont typeface="Arial" panose="020B0604020202020204" pitchFamily="34" charset="0"/>
              <a:buChar char="•"/>
            </a:pPr>
            <a:r>
              <a:rPr lang="en-US" sz="2400" dirty="0"/>
              <a:t>Code Implementation</a:t>
            </a:r>
            <a:endParaRPr lang="en-US" sz="2400"/>
          </a:p>
          <a:p>
            <a:pPr marL="342900" indent="-228600">
              <a:lnSpc>
                <a:spcPct val="90000"/>
              </a:lnSpc>
              <a:spcAft>
                <a:spcPts val="600"/>
              </a:spcAft>
              <a:buFont typeface="Arial" panose="020B0604020202020204" pitchFamily="34" charset="0"/>
              <a:buChar char="•"/>
            </a:pPr>
            <a:r>
              <a:rPr lang="en-US" sz="2400" dirty="0"/>
              <a:t>Predicting Tesla Stock Prices With LSTM</a:t>
            </a:r>
            <a:endParaRPr lang="en-US" sz="2400"/>
          </a:p>
          <a:p>
            <a:pPr marL="342900" indent="-228600">
              <a:lnSpc>
                <a:spcPct val="90000"/>
              </a:lnSpc>
              <a:spcAft>
                <a:spcPts val="600"/>
              </a:spcAft>
              <a:buFont typeface="Arial" panose="020B0604020202020204" pitchFamily="34" charset="0"/>
              <a:buChar char="•"/>
            </a:pPr>
            <a:r>
              <a:rPr lang="en-US" sz="2400" dirty="0"/>
              <a:t>Results</a:t>
            </a:r>
            <a:endParaRPr lang="en-US" sz="2400"/>
          </a:p>
          <a:p>
            <a:pPr marL="342900" indent="-228600">
              <a:lnSpc>
                <a:spcPct val="90000"/>
              </a:lnSpc>
              <a:spcAft>
                <a:spcPts val="600"/>
              </a:spcAft>
              <a:buFont typeface="Arial" panose="020B0604020202020204" pitchFamily="34" charset="0"/>
              <a:buChar char="•"/>
            </a:pPr>
            <a:r>
              <a:rPr lang="en-US" sz="2400" dirty="0"/>
              <a:t>Conclusion</a:t>
            </a:r>
            <a:endParaRPr lang="en-US" sz="2400"/>
          </a:p>
        </p:txBody>
      </p:sp>
    </p:spTree>
    <p:extLst>
      <p:ext uri="{BB962C8B-B14F-4D97-AF65-F5344CB8AC3E}">
        <p14:creationId xmlns:p14="http://schemas.microsoft.com/office/powerpoint/2010/main" val="4077990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2A70FE-38B6-4EBA-B99B-C118D379B383}"/>
              </a:ext>
            </a:extLst>
          </p:cNvPr>
          <p:cNvSpPr>
            <a:spLocks noGrp="1"/>
          </p:cNvSpPr>
          <p:nvPr>
            <p:ph type="ctrTitle"/>
          </p:nvPr>
        </p:nvSpPr>
        <p:spPr>
          <a:xfrm>
            <a:off x="630936" y="630936"/>
            <a:ext cx="3599688" cy="1463040"/>
          </a:xfrm>
        </p:spPr>
        <p:txBody>
          <a:bodyPr vert="horz" lIns="91440" tIns="45720" rIns="91440" bIns="45720" rtlCol="0" anchor="ctr">
            <a:normAutofit/>
          </a:bodyPr>
          <a:lstStyle/>
          <a:p>
            <a:pPr algn="l"/>
            <a:r>
              <a:rPr lang="en-US" sz="4800" kern="1200">
                <a:solidFill>
                  <a:srgbClr val="FFFFFF"/>
                </a:solidFill>
                <a:latin typeface="+mj-lt"/>
                <a:ea typeface="+mj-ea"/>
                <a:cs typeface="+mj-cs"/>
              </a:rPr>
              <a:t>Executive Summary</a:t>
            </a:r>
          </a:p>
        </p:txBody>
      </p:sp>
      <p:sp>
        <p:nvSpPr>
          <p:cNvPr id="86"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887D3BA-D16D-416B-B0C2-E1D557B35695}"/>
              </a:ext>
            </a:extLst>
          </p:cNvPr>
          <p:cNvSpPr/>
          <p:nvPr/>
        </p:nvSpPr>
        <p:spPr>
          <a:xfrm>
            <a:off x="4474462" y="630936"/>
            <a:ext cx="7074409"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200">
                <a:solidFill>
                  <a:srgbClr val="FFFFFF"/>
                </a:solidFill>
              </a:rPr>
              <a:t>The report outlines the creation and application of a Long Short-Term Memory (LSTM) model designed to predict Tesla's stock prices based on historical data. By leveraging this model, traders and financial analysts can gain valuable insights into future price trends. The method involves several key steps including data preprocessing to ensure accuracy and consistency, model development to establish predictive capabilities, and training to optimize performance. The model's effectiveness is assessed to gauge its accuracy and reliability in predicting Tesla's stock prices. The findings and recommendations are discussed, highlighting the potential benefits and limitations of using LSTM models for stock price prediction.</a:t>
            </a:r>
          </a:p>
        </p:txBody>
      </p:sp>
      <p:pic>
        <p:nvPicPr>
          <p:cNvPr id="8" name="Picture 7">
            <a:extLst>
              <a:ext uri="{FF2B5EF4-FFF2-40B4-BE49-F238E27FC236}">
                <a16:creationId xmlns:a16="http://schemas.microsoft.com/office/drawing/2014/main" id="{774C70FA-9E97-479E-B254-78DD7EC61FEA}"/>
              </a:ext>
            </a:extLst>
          </p:cNvPr>
          <p:cNvPicPr/>
          <p:nvPr/>
        </p:nvPicPr>
        <p:blipFill>
          <a:blip r:embed="rId2">
            <a:extLst>
              <a:ext uri="{28A0092B-C50C-407E-A947-70E740481C1C}">
                <a14:useLocalDpi xmlns:a14="http://schemas.microsoft.com/office/drawing/2010/main" val="0"/>
              </a:ext>
            </a:extLst>
          </a:blip>
          <a:stretch>
            <a:fillRect/>
          </a:stretch>
        </p:blipFill>
        <p:spPr>
          <a:xfrm>
            <a:off x="630936" y="2971799"/>
            <a:ext cx="10837164" cy="3667125"/>
          </a:xfrm>
          <a:prstGeom prst="rect">
            <a:avLst/>
          </a:prstGeom>
        </p:spPr>
      </p:pic>
    </p:spTree>
    <p:extLst>
      <p:ext uri="{BB962C8B-B14F-4D97-AF65-F5344CB8AC3E}">
        <p14:creationId xmlns:p14="http://schemas.microsoft.com/office/powerpoint/2010/main" val="3260757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 name="Arc 7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2A70FE-38B6-4EBA-B99B-C118D379B383}"/>
              </a:ext>
            </a:extLst>
          </p:cNvPr>
          <p:cNvSpPr>
            <a:spLocks noGrp="1"/>
          </p:cNvSpPr>
          <p:nvPr>
            <p:ph type="ctrTitle"/>
          </p:nvPr>
        </p:nvSpPr>
        <p:spPr>
          <a:xfrm>
            <a:off x="5894962" y="479493"/>
            <a:ext cx="5458838" cy="1325563"/>
          </a:xfrm>
        </p:spPr>
        <p:txBody>
          <a:bodyPr vert="horz" lIns="91440" tIns="45720" rIns="91440" bIns="45720" rtlCol="0" anchor="ctr">
            <a:normAutofit/>
          </a:bodyPr>
          <a:lstStyle/>
          <a:p>
            <a:pPr algn="l"/>
            <a:r>
              <a:rPr lang="en-US" sz="4400" kern="1200">
                <a:solidFill>
                  <a:schemeClr val="tx1"/>
                </a:solidFill>
                <a:latin typeface="+mj-lt"/>
                <a:ea typeface="+mj-ea"/>
                <a:cs typeface="+mj-cs"/>
              </a:rPr>
              <a:t>Introduction</a:t>
            </a:r>
          </a:p>
        </p:txBody>
      </p:sp>
      <p:sp>
        <p:nvSpPr>
          <p:cNvPr id="77" name="Freeform: Shape 7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Picture 22">
            <a:extLst>
              <a:ext uri="{FF2B5EF4-FFF2-40B4-BE49-F238E27FC236}">
                <a16:creationId xmlns:a16="http://schemas.microsoft.com/office/drawing/2014/main" id="{227705E0-68EC-4B15-ACC6-797092A2EB30}"/>
              </a:ext>
            </a:extLst>
          </p:cNvPr>
          <p:cNvPicPr/>
          <p:nvPr/>
        </p:nvPicPr>
        <p:blipFill>
          <a:blip r:embed="rId2"/>
          <a:stretch>
            <a:fillRect/>
          </a:stretch>
        </p:blipFill>
        <p:spPr>
          <a:xfrm>
            <a:off x="703182" y="2167698"/>
            <a:ext cx="4777381" cy="235286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Rectangle 2">
            <a:extLst>
              <a:ext uri="{FF2B5EF4-FFF2-40B4-BE49-F238E27FC236}">
                <a16:creationId xmlns:a16="http://schemas.microsoft.com/office/drawing/2014/main" id="{9887D3BA-D16D-416B-B0C2-E1D557B35695}"/>
              </a:ext>
            </a:extLst>
          </p:cNvPr>
          <p:cNvSpPr/>
          <p:nvPr/>
        </p:nvSpPr>
        <p:spPr>
          <a:xfrm>
            <a:off x="5894962" y="1984443"/>
            <a:ext cx="5458838" cy="4192520"/>
          </a:xfrm>
          <a:prstGeom prst="rect">
            <a:avLst/>
          </a:prstGeom>
        </p:spPr>
        <p:txBody>
          <a:bodyPr vert="horz" lIns="91440" tIns="45720" rIns="91440" bIns="45720" rtlCol="0">
            <a:normAutofit/>
          </a:bodyPr>
          <a:lstStyle/>
          <a:p>
            <a:pPr marL="114300" indent="-228600">
              <a:lnSpc>
                <a:spcPct val="90000"/>
              </a:lnSpc>
              <a:spcAft>
                <a:spcPts val="600"/>
              </a:spcAft>
              <a:buFont typeface="Arial" panose="020B0604020202020204" pitchFamily="34" charset="0"/>
              <a:buChar char="•"/>
            </a:pPr>
            <a:r>
              <a:rPr lang="en-US" dirty="0"/>
              <a:t>Tesla, Inc. is a pioneer in the electric vehicle sector and is known for the significant volatility of its stock prices. The ability to accurately predict these fluctuations is crucial for investors and traders. Traditional time-series forecasting methods struggle to capture the complex patterns in stock price movements. This report explores the application of LSTM networks, which are capable of retaining information over extended periods, to provide a robust framework for predicting future patterns. The inherent memory capabilities of LSTM models decode the dynamic factors influencing Tesla's stock prices, aiming to furnish investors and analysts with a powerful tool.</a:t>
            </a:r>
            <a:endParaRPr lang="en-US"/>
          </a:p>
        </p:txBody>
      </p:sp>
    </p:spTree>
    <p:extLst>
      <p:ext uri="{BB962C8B-B14F-4D97-AF65-F5344CB8AC3E}">
        <p14:creationId xmlns:p14="http://schemas.microsoft.com/office/powerpoint/2010/main" val="3630361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2C11473-25B0-4956-9FB7-EEEAD18227D7}"/>
              </a:ext>
            </a:extLst>
          </p:cNvPr>
          <p:cNvSpPr>
            <a:spLocks noGrp="1"/>
          </p:cNvSpPr>
          <p:nvPr>
            <p:ph type="title"/>
          </p:nvPr>
        </p:nvSpPr>
        <p:spPr>
          <a:xfrm>
            <a:off x="838200" y="459863"/>
            <a:ext cx="10515600" cy="1004594"/>
          </a:xfrm>
        </p:spPr>
        <p:txBody>
          <a:bodyPr>
            <a:normAutofit/>
          </a:bodyPr>
          <a:lstStyle/>
          <a:p>
            <a:pPr algn="ctr"/>
            <a:r>
              <a:rPr lang="en-CA" sz="3100" b="1">
                <a:solidFill>
                  <a:srgbClr val="FFFFFF"/>
                </a:solidFill>
              </a:rPr>
              <a:t>Methodology</a:t>
            </a:r>
            <a:br>
              <a:rPr lang="en-CA" sz="3100">
                <a:solidFill>
                  <a:srgbClr val="FFFFFF"/>
                </a:solidFill>
              </a:rPr>
            </a:br>
            <a:r>
              <a:rPr lang="en-CA" sz="3100">
                <a:solidFill>
                  <a:srgbClr val="FFFFFF"/>
                </a:solidFill>
              </a:rPr>
              <a:t>Enhancing Predictive Accuracy</a:t>
            </a:r>
          </a:p>
        </p:txBody>
      </p:sp>
      <p:sp>
        <p:nvSpPr>
          <p:cNvPr id="14" name="Rectangle: Rounded Corners 13">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B3F0A93C-7F56-46CB-AF21-19A557196D9C}"/>
              </a:ext>
            </a:extLst>
          </p:cNvPr>
          <p:cNvSpPr>
            <a:spLocks/>
          </p:cNvSpPr>
          <p:nvPr/>
        </p:nvSpPr>
        <p:spPr>
          <a:xfrm>
            <a:off x="4369825" y="2344497"/>
            <a:ext cx="3302573" cy="3229651"/>
          </a:xfrm>
          <a:prstGeom prst="rect">
            <a:avLst/>
          </a:prstGeom>
        </p:spPr>
        <p:txBody>
          <a:bodyPr anchor="t">
            <a:normAutofit/>
          </a:bodyPr>
          <a:lstStyle/>
          <a:p>
            <a:pPr algn="ctr" defTabSz="868680">
              <a:spcAft>
                <a:spcPts val="600"/>
              </a:spcAft>
            </a:pPr>
            <a:r>
              <a:rPr lang="en-US" sz="1700" b="1" kern="1200">
                <a:solidFill>
                  <a:schemeClr val="tx1"/>
                </a:solidFill>
                <a:latin typeface="+mn-lt"/>
                <a:ea typeface="+mn-ea"/>
                <a:cs typeface="+mn-cs"/>
              </a:rPr>
              <a:t>Data Preprocessing</a:t>
            </a:r>
          </a:p>
          <a:p>
            <a:pPr algn="just" defTabSz="868680">
              <a:spcAft>
                <a:spcPts val="600"/>
              </a:spcAft>
            </a:pPr>
            <a:r>
              <a:rPr lang="en-US" sz="1700" kern="1200">
                <a:solidFill>
                  <a:schemeClr val="tx1"/>
                </a:solidFill>
                <a:latin typeface="+mn-lt"/>
                <a:ea typeface="+mn-ea"/>
                <a:cs typeface="+mn-cs"/>
              </a:rPr>
              <a:t>The dataset underwent several preprocessing steps such as normalization using </a:t>
            </a:r>
            <a:r>
              <a:rPr lang="en-US" sz="1700" kern="1200" err="1">
                <a:solidFill>
                  <a:schemeClr val="tx1"/>
                </a:solidFill>
                <a:latin typeface="+mn-lt"/>
                <a:ea typeface="+mn-ea"/>
                <a:cs typeface="+mn-cs"/>
              </a:rPr>
              <a:t>MinMaxScaler</a:t>
            </a:r>
            <a:r>
              <a:rPr lang="en-US" sz="1700" kern="1200">
                <a:solidFill>
                  <a:schemeClr val="tx1"/>
                </a:solidFill>
                <a:latin typeface="+mn-lt"/>
                <a:ea typeface="+mn-ea"/>
                <a:cs typeface="+mn-cs"/>
              </a:rPr>
              <a:t> to aid model convergence and splitting into training and testing sets in an 80/20 ratio. Sequence creation for model training was also executed to facilitate the learning of temporal dependencies.</a:t>
            </a:r>
            <a:endParaRPr lang="en-US" sz="1700"/>
          </a:p>
        </p:txBody>
      </p:sp>
      <p:sp>
        <p:nvSpPr>
          <p:cNvPr id="6" name="Content Placeholder 2">
            <a:extLst>
              <a:ext uri="{FF2B5EF4-FFF2-40B4-BE49-F238E27FC236}">
                <a16:creationId xmlns:a16="http://schemas.microsoft.com/office/drawing/2014/main" id="{A2441EE6-AD23-41C5-A557-DF93E6F913B7}"/>
              </a:ext>
            </a:extLst>
          </p:cNvPr>
          <p:cNvSpPr txBox="1">
            <a:spLocks/>
          </p:cNvSpPr>
          <p:nvPr/>
        </p:nvSpPr>
        <p:spPr>
          <a:xfrm>
            <a:off x="838200" y="2383230"/>
            <a:ext cx="3152795" cy="315218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868680">
              <a:spcBef>
                <a:spcPts val="950"/>
              </a:spcBef>
              <a:buNone/>
            </a:pPr>
            <a:r>
              <a:rPr lang="en-US" sz="1900" b="1" kern="1200">
                <a:solidFill>
                  <a:schemeClr val="tx1"/>
                </a:solidFill>
                <a:latin typeface="+mn-lt"/>
                <a:ea typeface="+mn-ea"/>
                <a:cs typeface="+mn-cs"/>
              </a:rPr>
              <a:t>Data Acquisition</a:t>
            </a:r>
          </a:p>
          <a:p>
            <a:pPr marL="0" indent="0" algn="just" defTabSz="868680">
              <a:spcBef>
                <a:spcPts val="950"/>
              </a:spcBef>
              <a:buNone/>
            </a:pPr>
            <a:r>
              <a:rPr lang="en-US" sz="1900" kern="1200">
                <a:solidFill>
                  <a:schemeClr val="tx1"/>
                </a:solidFill>
                <a:latin typeface="+mn-lt"/>
                <a:ea typeface="+mn-ea"/>
                <a:cs typeface="+mn-cs"/>
              </a:rPr>
              <a:t>Data for the study includes daily stock prices of Tesla from January 2019 to December 2021, sourced from the Yahoo Finance website. This dataset offers a comprehensive look at opening, closing, high, and low prices, along with trading volume for each trading day.</a:t>
            </a:r>
          </a:p>
          <a:p>
            <a:endParaRPr lang="en-CA" sz="2000" dirty="0">
              <a:solidFill>
                <a:schemeClr val="tx2"/>
              </a:solidFill>
            </a:endParaRPr>
          </a:p>
        </p:txBody>
      </p:sp>
      <p:sp>
        <p:nvSpPr>
          <p:cNvPr id="7" name="Content Placeholder 2">
            <a:extLst>
              <a:ext uri="{FF2B5EF4-FFF2-40B4-BE49-F238E27FC236}">
                <a16:creationId xmlns:a16="http://schemas.microsoft.com/office/drawing/2014/main" id="{F6280771-D133-4174-BF4F-EB494807571F}"/>
              </a:ext>
            </a:extLst>
          </p:cNvPr>
          <p:cNvSpPr txBox="1">
            <a:spLocks/>
          </p:cNvSpPr>
          <p:nvPr/>
        </p:nvSpPr>
        <p:spPr>
          <a:xfrm>
            <a:off x="8051227" y="2379012"/>
            <a:ext cx="3302573" cy="32296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868680">
              <a:spcBef>
                <a:spcPts val="950"/>
              </a:spcBef>
              <a:buNone/>
            </a:pPr>
            <a:r>
              <a:rPr lang="en-US" sz="1700" b="1" kern="1200">
                <a:solidFill>
                  <a:schemeClr val="tx1"/>
                </a:solidFill>
                <a:latin typeface="+mn-lt"/>
                <a:ea typeface="+mn-ea"/>
                <a:cs typeface="+mn-cs"/>
              </a:rPr>
              <a:t>Model Architecture</a:t>
            </a:r>
          </a:p>
          <a:p>
            <a:pPr marL="0" indent="0" algn="just" defTabSz="868680">
              <a:spcBef>
                <a:spcPts val="950"/>
              </a:spcBef>
              <a:buNone/>
            </a:pPr>
            <a:r>
              <a:rPr lang="en-US" sz="1700" kern="1200">
                <a:solidFill>
                  <a:schemeClr val="tx1"/>
                </a:solidFill>
                <a:latin typeface="+mn-lt"/>
                <a:ea typeface="+mn-ea"/>
                <a:cs typeface="+mn-cs"/>
              </a:rPr>
              <a:t>The LSTM model architecture incorporates multiple layers to effectively capture the temporal dynamics in the stock prices. This includes dual LSTM layers with dropout for overfitting mitigation, and an output layer structured for price prediction. The compilation utilizes Adam optimizer and mean square error metric.</a:t>
            </a:r>
            <a:endParaRPr lang="en-US" sz="1700"/>
          </a:p>
        </p:txBody>
      </p:sp>
    </p:spTree>
    <p:extLst>
      <p:ext uri="{BB962C8B-B14F-4D97-AF65-F5344CB8AC3E}">
        <p14:creationId xmlns:p14="http://schemas.microsoft.com/office/powerpoint/2010/main" val="268596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2B283-5953-4C4C-8EF8-55319F24D2A8}"/>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3700" b="1" kern="1200" dirty="0">
                <a:solidFill>
                  <a:srgbClr val="FFFFFF"/>
                </a:solidFill>
                <a:latin typeface="+mj-lt"/>
                <a:ea typeface="+mj-ea"/>
                <a:cs typeface="+mj-cs"/>
              </a:rPr>
              <a:t>Code Implementation</a:t>
            </a:r>
            <a:br>
              <a:rPr lang="en-US" sz="3700" kern="1200" dirty="0">
                <a:solidFill>
                  <a:srgbClr val="FFFFFF"/>
                </a:solidFill>
                <a:latin typeface="+mj-lt"/>
                <a:ea typeface="+mj-ea"/>
                <a:cs typeface="+mj-cs"/>
              </a:rPr>
            </a:br>
            <a:r>
              <a:rPr lang="en-US" sz="3200" kern="1200" dirty="0">
                <a:solidFill>
                  <a:srgbClr val="FFFFFF"/>
                </a:solidFill>
                <a:latin typeface="+mj-lt"/>
                <a:ea typeface="+mj-ea"/>
                <a:cs typeface="+mj-cs"/>
              </a:rPr>
              <a:t>From Data Handling to Insights</a:t>
            </a:r>
            <a:br>
              <a:rPr lang="en-US" sz="3700" kern="1200" dirty="0">
                <a:solidFill>
                  <a:srgbClr val="FFFFFF"/>
                </a:solidFill>
                <a:latin typeface="+mj-lt"/>
                <a:ea typeface="+mj-ea"/>
                <a:cs typeface="+mj-cs"/>
              </a:rPr>
            </a:br>
            <a:endParaRPr lang="en-US" sz="3700" kern="1200" dirty="0">
              <a:solidFill>
                <a:srgbClr val="FFFFFF"/>
              </a:solidFill>
              <a:latin typeface="+mj-lt"/>
              <a:ea typeface="+mj-ea"/>
              <a:cs typeface="+mj-cs"/>
            </a:endParaRP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3">
            <a:extLst>
              <a:ext uri="{FF2B5EF4-FFF2-40B4-BE49-F238E27FC236}">
                <a16:creationId xmlns:a16="http://schemas.microsoft.com/office/drawing/2014/main" id="{8513E1DA-1923-4F63-B6A2-D4DD2EEF26B9}"/>
              </a:ext>
            </a:extLst>
          </p:cNvPr>
          <p:cNvSpPr/>
          <p:nvPr/>
        </p:nvSpPr>
        <p:spPr>
          <a:xfrm>
            <a:off x="5589044" y="1702206"/>
            <a:ext cx="6269469" cy="1352551"/>
          </a:xfrm>
          <a:prstGeom prst="rect">
            <a:avLst/>
          </a:prstGeom>
        </p:spPr>
        <p:txBody>
          <a:bodyPr vert="horz" lIns="91440" tIns="45720" rIns="91440" bIns="45720" rtlCol="0" anchor="ctr">
            <a:normAutofit/>
          </a:bodyPr>
          <a:lstStyle/>
          <a:p>
            <a:pPr algn="ctr">
              <a:lnSpc>
                <a:spcPct val="90000"/>
              </a:lnSpc>
              <a:spcAft>
                <a:spcPts val="600"/>
              </a:spcAft>
            </a:pPr>
            <a:r>
              <a:rPr lang="en-US" b="1" dirty="0"/>
              <a:t>Reading the Dataset</a:t>
            </a:r>
          </a:p>
          <a:p>
            <a:pPr>
              <a:lnSpc>
                <a:spcPct val="90000"/>
              </a:lnSpc>
              <a:spcAft>
                <a:spcPts val="600"/>
              </a:spcAft>
            </a:pPr>
            <a:r>
              <a:rPr lang="en-US" dirty="0"/>
              <a:t>The dataset is loaded into a </a:t>
            </a:r>
            <a:r>
              <a:rPr lang="en-US" dirty="0" err="1"/>
              <a:t>DataFrame</a:t>
            </a:r>
            <a:r>
              <a:rPr lang="en-US" dirty="0"/>
              <a:t> using pandas library which allows for manipulation and analysis of homogeneously typed data collections.</a:t>
            </a:r>
          </a:p>
        </p:txBody>
      </p:sp>
      <p:sp>
        <p:nvSpPr>
          <p:cNvPr id="5" name="Rectangle 4">
            <a:extLst>
              <a:ext uri="{FF2B5EF4-FFF2-40B4-BE49-F238E27FC236}">
                <a16:creationId xmlns:a16="http://schemas.microsoft.com/office/drawing/2014/main" id="{9DF38F4A-118B-48D9-A512-744E206DD757}"/>
              </a:ext>
            </a:extLst>
          </p:cNvPr>
          <p:cNvSpPr/>
          <p:nvPr/>
        </p:nvSpPr>
        <p:spPr>
          <a:xfrm>
            <a:off x="5589044" y="319088"/>
            <a:ext cx="6183855" cy="1277273"/>
          </a:xfrm>
          <a:prstGeom prst="rect">
            <a:avLst/>
          </a:prstGeom>
        </p:spPr>
        <p:txBody>
          <a:bodyPr wrap="square">
            <a:spAutoFit/>
          </a:bodyPr>
          <a:lstStyle/>
          <a:p>
            <a:pPr algn="ctr">
              <a:spcAft>
                <a:spcPts val="600"/>
              </a:spcAft>
            </a:pPr>
            <a:r>
              <a:rPr lang="en-US" b="1" dirty="0"/>
              <a:t>Visualizing Data</a:t>
            </a:r>
          </a:p>
          <a:p>
            <a:pPr>
              <a:spcAft>
                <a:spcPts val="600"/>
              </a:spcAft>
            </a:pPr>
            <a:r>
              <a:rPr lang="en-US" dirty="0"/>
              <a:t>Visualization techniques such as line plots and histograms are utilized to understand the distribution as well as temporal trends in Tesla's closing prices.</a:t>
            </a:r>
          </a:p>
        </p:txBody>
      </p:sp>
      <p:sp>
        <p:nvSpPr>
          <p:cNvPr id="6" name="Rectangle 5">
            <a:extLst>
              <a:ext uri="{FF2B5EF4-FFF2-40B4-BE49-F238E27FC236}">
                <a16:creationId xmlns:a16="http://schemas.microsoft.com/office/drawing/2014/main" id="{3039F043-3C8D-426B-9EE5-3FC9D9CA09F3}"/>
              </a:ext>
            </a:extLst>
          </p:cNvPr>
          <p:cNvSpPr/>
          <p:nvPr/>
        </p:nvSpPr>
        <p:spPr>
          <a:xfrm>
            <a:off x="5674658" y="3091180"/>
            <a:ext cx="6183855" cy="1831271"/>
          </a:xfrm>
          <a:prstGeom prst="rect">
            <a:avLst/>
          </a:prstGeom>
        </p:spPr>
        <p:txBody>
          <a:bodyPr wrap="square">
            <a:spAutoFit/>
          </a:bodyPr>
          <a:lstStyle/>
          <a:p>
            <a:pPr algn="ctr">
              <a:spcAft>
                <a:spcPts val="600"/>
              </a:spcAft>
            </a:pPr>
            <a:r>
              <a:rPr lang="en-US" b="1" dirty="0"/>
              <a:t>Data Exploration</a:t>
            </a:r>
            <a:endParaRPr lang="en-US" b="1"/>
          </a:p>
          <a:p>
            <a:pPr>
              <a:spcAft>
                <a:spcPts val="600"/>
              </a:spcAft>
            </a:pPr>
            <a:r>
              <a:rPr lang="en-US" dirty="0"/>
              <a:t>Basic exploration involves calculation of statistical measures like mean and standard deviation. Further exploration includes identifying useless columns, performing visual EDA, feature selection based on data distribution, and handling outliers and missing values.</a:t>
            </a:r>
            <a:endParaRPr lang="en-US"/>
          </a:p>
        </p:txBody>
      </p:sp>
      <p:sp>
        <p:nvSpPr>
          <p:cNvPr id="7" name="Rectangle 6">
            <a:extLst>
              <a:ext uri="{FF2B5EF4-FFF2-40B4-BE49-F238E27FC236}">
                <a16:creationId xmlns:a16="http://schemas.microsoft.com/office/drawing/2014/main" id="{5D2A17AA-E92A-442A-949F-D69480BE1190}"/>
              </a:ext>
            </a:extLst>
          </p:cNvPr>
          <p:cNvSpPr/>
          <p:nvPr/>
        </p:nvSpPr>
        <p:spPr>
          <a:xfrm>
            <a:off x="5674658" y="5079531"/>
            <a:ext cx="6183855" cy="1554272"/>
          </a:xfrm>
          <a:prstGeom prst="rect">
            <a:avLst/>
          </a:prstGeom>
        </p:spPr>
        <p:txBody>
          <a:bodyPr wrap="square">
            <a:spAutoFit/>
          </a:bodyPr>
          <a:lstStyle/>
          <a:p>
            <a:pPr algn="ctr">
              <a:spcAft>
                <a:spcPts val="600"/>
              </a:spcAft>
            </a:pPr>
            <a:r>
              <a:rPr lang="en-US" b="1" dirty="0"/>
              <a:t>Correlation Analysis</a:t>
            </a:r>
            <a:endParaRPr lang="en-US" b="1"/>
          </a:p>
          <a:p>
            <a:pPr>
              <a:spcAft>
                <a:spcPts val="600"/>
              </a:spcAft>
            </a:pPr>
            <a:r>
              <a:rPr lang="en-US" dirty="0"/>
              <a:t>Correlation matrices constructed and visualized help identify relationships between various stock metrics. Statistical correlation analysis further supports the model's development by highlighting significant features.</a:t>
            </a:r>
            <a:endParaRPr lang="en-US"/>
          </a:p>
        </p:txBody>
      </p:sp>
    </p:spTree>
    <p:extLst>
      <p:ext uri="{BB962C8B-B14F-4D97-AF65-F5344CB8AC3E}">
        <p14:creationId xmlns:p14="http://schemas.microsoft.com/office/powerpoint/2010/main" val="377933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46">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48">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188F5E-3E03-480E-AD14-CF6014014B96}"/>
              </a:ext>
            </a:extLst>
          </p:cNvPr>
          <p:cNvSpPr>
            <a:spLocks noGrp="1"/>
          </p:cNvSpPr>
          <p:nvPr>
            <p:ph type="title"/>
          </p:nvPr>
        </p:nvSpPr>
        <p:spPr>
          <a:xfrm>
            <a:off x="838200" y="643467"/>
            <a:ext cx="2951205" cy="5571066"/>
          </a:xfrm>
        </p:spPr>
        <p:txBody>
          <a:bodyPr>
            <a:normAutofit/>
          </a:bodyPr>
          <a:lstStyle/>
          <a:p>
            <a:r>
              <a:rPr lang="en-US" b="1">
                <a:solidFill>
                  <a:srgbClr val="FFFFFF"/>
                </a:solidFill>
              </a:rPr>
              <a:t>Predicting Tesla Stock Prices With LSTM</a:t>
            </a:r>
            <a:br>
              <a:rPr lang="en-US">
                <a:solidFill>
                  <a:srgbClr val="FFFFFF"/>
                </a:solidFill>
              </a:rPr>
            </a:br>
            <a:r>
              <a:rPr lang="en-US">
                <a:solidFill>
                  <a:srgbClr val="FFFFFF"/>
                </a:solidFill>
              </a:rPr>
              <a:t>Detailed Analysis and Outcomes</a:t>
            </a:r>
            <a:endParaRPr lang="en-CA">
              <a:solidFill>
                <a:srgbClr val="FFFFFF"/>
              </a:solidFill>
            </a:endParaRPr>
          </a:p>
        </p:txBody>
      </p:sp>
      <p:sp>
        <p:nvSpPr>
          <p:cNvPr id="51" name="Rectangle: Rounded Corners 50">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Content Placeholder 2">
            <a:extLst>
              <a:ext uri="{FF2B5EF4-FFF2-40B4-BE49-F238E27FC236}">
                <a16:creationId xmlns:a16="http://schemas.microsoft.com/office/drawing/2014/main" id="{169ACF6F-2CBC-4BCD-0331-E6A94B006615}"/>
              </a:ext>
            </a:extLst>
          </p:cNvPr>
          <p:cNvGraphicFramePr>
            <a:graphicFrameLocks noGrp="1"/>
          </p:cNvGraphicFramePr>
          <p:nvPr>
            <p:ph idx="1"/>
            <p:extLst>
              <p:ext uri="{D42A27DB-BD31-4B8C-83A1-F6EECF244321}">
                <p14:modId xmlns:p14="http://schemas.microsoft.com/office/powerpoint/2010/main" val="78447575"/>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506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Arc 3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D2D244D-7B78-4770-BC5A-9C39B481EAC9}"/>
              </a:ext>
            </a:extLst>
          </p:cNvPr>
          <p:cNvSpPr>
            <a:spLocks noGrp="1"/>
          </p:cNvSpPr>
          <p:nvPr>
            <p:ph idx="1"/>
          </p:nvPr>
        </p:nvSpPr>
        <p:spPr>
          <a:xfrm>
            <a:off x="6029980" y="1247868"/>
            <a:ext cx="5458838" cy="4192520"/>
          </a:xfrm>
        </p:spPr>
        <p:txBody>
          <a:bodyPr>
            <a:normAutofit/>
          </a:bodyPr>
          <a:lstStyle/>
          <a:p>
            <a:pPr marL="0" indent="0">
              <a:buNone/>
            </a:pPr>
            <a:r>
              <a:rPr lang="en-US" b="1" dirty="0">
                <a:effectLst/>
              </a:rPr>
              <a:t>Results</a:t>
            </a:r>
          </a:p>
          <a:p>
            <a:pPr marL="0" indent="0">
              <a:buNone/>
            </a:pPr>
            <a:r>
              <a:rPr lang="en-US" dirty="0">
                <a:effectLst/>
              </a:rPr>
              <a:t>The LSTM model achieved a root mean squared error (RMSE) of </a:t>
            </a:r>
            <a:r>
              <a:rPr lang="en-CA" dirty="0"/>
              <a:t>14.0172</a:t>
            </a:r>
            <a:r>
              <a:rPr lang="en-US" dirty="0">
                <a:effectLst/>
              </a:rPr>
              <a:t> on the training dataset and </a:t>
            </a:r>
            <a:r>
              <a:rPr lang="en-CA" dirty="0"/>
              <a:t>9.2723</a:t>
            </a:r>
            <a:r>
              <a:rPr lang="en-US" dirty="0">
                <a:effectLst/>
              </a:rPr>
              <a:t> on the test dataset, demonstrating high accuracy in predicting Tesla’s stock prices. Visualization of predicted vs. actual prices was used to illustrate the model’s performance.</a:t>
            </a:r>
          </a:p>
          <a:p>
            <a:endParaRPr lang="en-CA" dirty="0"/>
          </a:p>
        </p:txBody>
      </p:sp>
      <p:pic>
        <p:nvPicPr>
          <p:cNvPr id="7" name="Picture 6">
            <a:extLst>
              <a:ext uri="{FF2B5EF4-FFF2-40B4-BE49-F238E27FC236}">
                <a16:creationId xmlns:a16="http://schemas.microsoft.com/office/drawing/2014/main" id="{A758A9FF-DB52-48F8-ACD0-5B89E8365E08}"/>
              </a:ext>
            </a:extLst>
          </p:cNvPr>
          <p:cNvPicPr/>
          <p:nvPr/>
        </p:nvPicPr>
        <p:blipFill>
          <a:blip r:embed="rId2">
            <a:extLst>
              <a:ext uri="{28A0092B-C50C-407E-A947-70E740481C1C}">
                <a14:useLocalDpi xmlns:a14="http://schemas.microsoft.com/office/drawing/2010/main" val="0"/>
              </a:ext>
            </a:extLst>
          </a:blip>
          <a:stretch>
            <a:fillRect/>
          </a:stretch>
        </p:blipFill>
        <p:spPr>
          <a:xfrm>
            <a:off x="367040" y="1247868"/>
            <a:ext cx="5295900" cy="3939540"/>
          </a:xfrm>
          <a:prstGeom prst="rect">
            <a:avLst/>
          </a:prstGeom>
        </p:spPr>
      </p:pic>
    </p:spTree>
    <p:extLst>
      <p:ext uri="{BB962C8B-B14F-4D97-AF65-F5344CB8AC3E}">
        <p14:creationId xmlns:p14="http://schemas.microsoft.com/office/powerpoint/2010/main" val="1573999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3" name="Rectangle 4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2D244D-7B78-4770-BC5A-9C39B481EAC9}"/>
              </a:ext>
            </a:extLst>
          </p:cNvPr>
          <p:cNvSpPr>
            <a:spLocks noGrp="1"/>
          </p:cNvSpPr>
          <p:nvPr>
            <p:ph idx="1"/>
          </p:nvPr>
        </p:nvSpPr>
        <p:spPr>
          <a:xfrm>
            <a:off x="590719" y="2330505"/>
            <a:ext cx="4559425" cy="3979585"/>
          </a:xfrm>
        </p:spPr>
        <p:txBody>
          <a:bodyPr anchor="ctr">
            <a:normAutofit/>
          </a:bodyPr>
          <a:lstStyle/>
          <a:p>
            <a:pPr marL="0" indent="0">
              <a:buNone/>
            </a:pPr>
            <a:r>
              <a:rPr lang="en-US" sz="2000" b="1"/>
              <a:t>Conclusion</a:t>
            </a:r>
          </a:p>
          <a:p>
            <a:pPr marL="0" indent="0">
              <a:buNone/>
            </a:pPr>
            <a:r>
              <a:rPr lang="en-US" sz="2000"/>
              <a:t>The LSTM model showed strong potential in predicting stock prices with high accuracy. It outperformed standard models, indicating that deep learning, particularly LSTM networks, can significantly enhance stock market analytics. Future work may explore more granular data, incorporate additional features such as macroeconomic indicators, and test the model across different stock datasets</a:t>
            </a:r>
          </a:p>
          <a:p>
            <a:endParaRPr lang="en-CA" sz="2000"/>
          </a:p>
        </p:txBody>
      </p:sp>
      <p:sp>
        <p:nvSpPr>
          <p:cNvPr id="48" name="Rectangle 4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F81F69C-6E56-472A-A56D-06A3A43C7563}"/>
              </a:ext>
            </a:extLst>
          </p:cNvPr>
          <p:cNvPicPr/>
          <p:nvPr/>
        </p:nvPicPr>
        <p:blipFill rotWithShape="1">
          <a:blip r:embed="rId2">
            <a:extLst>
              <a:ext uri="{28A0092B-C50C-407E-A947-70E740481C1C}">
                <a14:useLocalDpi xmlns:a14="http://schemas.microsoft.com/office/drawing/2010/main" val="0"/>
              </a:ext>
            </a:extLst>
          </a:blip>
          <a:srcRect l="2654" r="11724" b="-2"/>
          <a:stretch/>
        </p:blipFill>
        <p:spPr bwMode="auto">
          <a:xfrm>
            <a:off x="5977788" y="799352"/>
            <a:ext cx="5425410" cy="5259296"/>
          </a:xfrm>
          <a:prstGeom prst="rect">
            <a:avLst/>
          </a:prstGeom>
          <a:noFill/>
        </p:spPr>
      </p:pic>
    </p:spTree>
    <p:extLst>
      <p:ext uri="{BB962C8B-B14F-4D97-AF65-F5344CB8AC3E}">
        <p14:creationId xmlns:p14="http://schemas.microsoft.com/office/powerpoint/2010/main" val="34355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871</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Predicting Tesla Stock Prices Using LSTM Neural Networks </vt:lpstr>
      <vt:lpstr>Content </vt:lpstr>
      <vt:lpstr>Executive Summary</vt:lpstr>
      <vt:lpstr>Introduction</vt:lpstr>
      <vt:lpstr>Methodology Enhancing Predictive Accuracy</vt:lpstr>
      <vt:lpstr>Code Implementation From Data Handling to Insights </vt:lpstr>
      <vt:lpstr>Predicting Tesla Stock Prices With LSTM Detailed Analysis and Outcomes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Tesla Stock Prices Using LSTM Neural Networks </dc:title>
  <dc:creator>Nouman</dc:creator>
  <cp:lastModifiedBy>Nouman</cp:lastModifiedBy>
  <cp:revision>4</cp:revision>
  <dcterms:created xsi:type="dcterms:W3CDTF">2024-05-03T06:32:37Z</dcterms:created>
  <dcterms:modified xsi:type="dcterms:W3CDTF">2024-05-03T07:39:25Z</dcterms:modified>
</cp:coreProperties>
</file>