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4" r:id="rId7"/>
    <p:sldId id="260" r:id="rId8"/>
    <p:sldId id="261" r:id="rId9"/>
    <p:sldId id="262"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42" d="100"/>
          <a:sy n="42" d="100"/>
        </p:scale>
        <p:origin x="72" y="7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7A513E-DD61-42D6-BA6D-80C6F4282E9B}"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C1F96-2E4D-4636-BEA9-025B62596D64}" type="slidenum">
              <a:rPr lang="en-US" smtClean="0"/>
              <a:t>‹#›</a:t>
            </a:fld>
            <a:endParaRPr lang="en-US"/>
          </a:p>
        </p:txBody>
      </p:sp>
    </p:spTree>
    <p:extLst>
      <p:ext uri="{BB962C8B-B14F-4D97-AF65-F5344CB8AC3E}">
        <p14:creationId xmlns:p14="http://schemas.microsoft.com/office/powerpoint/2010/main" val="383288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7A513E-DD61-42D6-BA6D-80C6F4282E9B}"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C1F96-2E4D-4636-BEA9-025B62596D64}" type="slidenum">
              <a:rPr lang="en-US" smtClean="0"/>
              <a:t>‹#›</a:t>
            </a:fld>
            <a:endParaRPr lang="en-US"/>
          </a:p>
        </p:txBody>
      </p:sp>
    </p:spTree>
    <p:extLst>
      <p:ext uri="{BB962C8B-B14F-4D97-AF65-F5344CB8AC3E}">
        <p14:creationId xmlns:p14="http://schemas.microsoft.com/office/powerpoint/2010/main" val="2114419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7A513E-DD61-42D6-BA6D-80C6F4282E9B}"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C1F96-2E4D-4636-BEA9-025B62596D64}" type="slidenum">
              <a:rPr lang="en-US" smtClean="0"/>
              <a:t>‹#›</a:t>
            </a:fld>
            <a:endParaRPr lang="en-US"/>
          </a:p>
        </p:txBody>
      </p:sp>
    </p:spTree>
    <p:extLst>
      <p:ext uri="{BB962C8B-B14F-4D97-AF65-F5344CB8AC3E}">
        <p14:creationId xmlns:p14="http://schemas.microsoft.com/office/powerpoint/2010/main" val="836871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7A513E-DD61-42D6-BA6D-80C6F4282E9B}"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C1F96-2E4D-4636-BEA9-025B62596D64}" type="slidenum">
              <a:rPr lang="en-US" smtClean="0"/>
              <a:t>‹#›</a:t>
            </a:fld>
            <a:endParaRPr lang="en-US"/>
          </a:p>
        </p:txBody>
      </p:sp>
    </p:spTree>
    <p:extLst>
      <p:ext uri="{BB962C8B-B14F-4D97-AF65-F5344CB8AC3E}">
        <p14:creationId xmlns:p14="http://schemas.microsoft.com/office/powerpoint/2010/main" val="280340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7A513E-DD61-42D6-BA6D-80C6F4282E9B}"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C1F96-2E4D-4636-BEA9-025B62596D64}" type="slidenum">
              <a:rPr lang="en-US" smtClean="0"/>
              <a:t>‹#›</a:t>
            </a:fld>
            <a:endParaRPr lang="en-US"/>
          </a:p>
        </p:txBody>
      </p:sp>
    </p:spTree>
    <p:extLst>
      <p:ext uri="{BB962C8B-B14F-4D97-AF65-F5344CB8AC3E}">
        <p14:creationId xmlns:p14="http://schemas.microsoft.com/office/powerpoint/2010/main" val="2139948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7A513E-DD61-42D6-BA6D-80C6F4282E9B}"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EC1F96-2E4D-4636-BEA9-025B62596D64}" type="slidenum">
              <a:rPr lang="en-US" smtClean="0"/>
              <a:t>‹#›</a:t>
            </a:fld>
            <a:endParaRPr lang="en-US"/>
          </a:p>
        </p:txBody>
      </p:sp>
    </p:spTree>
    <p:extLst>
      <p:ext uri="{BB962C8B-B14F-4D97-AF65-F5344CB8AC3E}">
        <p14:creationId xmlns:p14="http://schemas.microsoft.com/office/powerpoint/2010/main" val="27903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7A513E-DD61-42D6-BA6D-80C6F4282E9B}" type="datetimeFigureOut">
              <a:rPr lang="en-US" smtClean="0"/>
              <a:t>9/6/2024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EC1F96-2E4D-4636-BEA9-025B62596D64}" type="slidenum">
              <a:rPr lang="en-US" smtClean="0"/>
              <a:t>‹#›</a:t>
            </a:fld>
            <a:endParaRPr lang="en-US"/>
          </a:p>
        </p:txBody>
      </p:sp>
    </p:spTree>
    <p:extLst>
      <p:ext uri="{BB962C8B-B14F-4D97-AF65-F5344CB8AC3E}">
        <p14:creationId xmlns:p14="http://schemas.microsoft.com/office/powerpoint/2010/main" val="412839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7A513E-DD61-42D6-BA6D-80C6F4282E9B}" type="datetimeFigureOut">
              <a:rPr lang="en-US" smtClean="0"/>
              <a:t>9/6/2024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EC1F96-2E4D-4636-BEA9-025B62596D64}" type="slidenum">
              <a:rPr lang="en-US" smtClean="0"/>
              <a:t>‹#›</a:t>
            </a:fld>
            <a:endParaRPr lang="en-US"/>
          </a:p>
        </p:txBody>
      </p:sp>
    </p:spTree>
    <p:extLst>
      <p:ext uri="{BB962C8B-B14F-4D97-AF65-F5344CB8AC3E}">
        <p14:creationId xmlns:p14="http://schemas.microsoft.com/office/powerpoint/2010/main" val="3826248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7A513E-DD61-42D6-BA6D-80C6F4282E9B}" type="datetimeFigureOut">
              <a:rPr lang="en-US" smtClean="0"/>
              <a:t>9/6/2024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EC1F96-2E4D-4636-BEA9-025B62596D64}" type="slidenum">
              <a:rPr lang="en-US" smtClean="0"/>
              <a:t>‹#›</a:t>
            </a:fld>
            <a:endParaRPr lang="en-US"/>
          </a:p>
        </p:txBody>
      </p:sp>
    </p:spTree>
    <p:extLst>
      <p:ext uri="{BB962C8B-B14F-4D97-AF65-F5344CB8AC3E}">
        <p14:creationId xmlns:p14="http://schemas.microsoft.com/office/powerpoint/2010/main" val="720598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A513E-DD61-42D6-BA6D-80C6F4282E9B}"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EC1F96-2E4D-4636-BEA9-025B62596D64}" type="slidenum">
              <a:rPr lang="en-US" smtClean="0"/>
              <a:t>‹#›</a:t>
            </a:fld>
            <a:endParaRPr lang="en-US"/>
          </a:p>
        </p:txBody>
      </p:sp>
    </p:spTree>
    <p:extLst>
      <p:ext uri="{BB962C8B-B14F-4D97-AF65-F5344CB8AC3E}">
        <p14:creationId xmlns:p14="http://schemas.microsoft.com/office/powerpoint/2010/main" val="3542346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A513E-DD61-42D6-BA6D-80C6F4282E9B}"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EC1F96-2E4D-4636-BEA9-025B62596D64}" type="slidenum">
              <a:rPr lang="en-US" smtClean="0"/>
              <a:t>‹#›</a:t>
            </a:fld>
            <a:endParaRPr lang="en-US"/>
          </a:p>
        </p:txBody>
      </p:sp>
    </p:spTree>
    <p:extLst>
      <p:ext uri="{BB962C8B-B14F-4D97-AF65-F5344CB8AC3E}">
        <p14:creationId xmlns:p14="http://schemas.microsoft.com/office/powerpoint/2010/main" val="352330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7A513E-DD61-42D6-BA6D-80C6F4282E9B}" type="datetimeFigureOut">
              <a:rPr lang="en-US" smtClean="0"/>
              <a:t>9/6/2024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EC1F96-2E4D-4636-BEA9-025B62596D64}" type="slidenum">
              <a:rPr lang="en-US" smtClean="0"/>
              <a:t>‹#›</a:t>
            </a:fld>
            <a:endParaRPr lang="en-US"/>
          </a:p>
        </p:txBody>
      </p:sp>
    </p:spTree>
    <p:extLst>
      <p:ext uri="{BB962C8B-B14F-4D97-AF65-F5344CB8AC3E}">
        <p14:creationId xmlns:p14="http://schemas.microsoft.com/office/powerpoint/2010/main" val="1824543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solidFill>
                  <a:schemeClr val="accent2"/>
                </a:solidFill>
                <a:latin typeface="Times New Roman" panose="02020603050405020304" pitchFamily="18" charset="0"/>
                <a:cs typeface="Times New Roman" panose="02020603050405020304" pitchFamily="18" charset="0"/>
              </a:rPr>
              <a:t>TensorFlow</a:t>
            </a:r>
            <a:endParaRPr lang="en-US"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9496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19405"/>
            <a:ext cx="10515600" cy="915035"/>
          </a:xfrm>
        </p:spPr>
        <p:txBody>
          <a:bodyPr/>
          <a:lstStyle/>
          <a:p>
            <a:pPr algn="ctr"/>
            <a:r>
              <a:rPr lang="en-US" dirty="0" smtClean="0">
                <a:solidFill>
                  <a:schemeClr val="accent2"/>
                </a:solidFill>
                <a:latin typeface="Times New Roman" panose="02020603050405020304" pitchFamily="18" charset="0"/>
                <a:cs typeface="Times New Roman" panose="02020603050405020304" pitchFamily="18" charset="0"/>
              </a:rPr>
              <a:t>Basic Tensor Operations</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6700" y="1623060"/>
            <a:ext cx="11658600" cy="4389119"/>
          </a:xfrm>
        </p:spPr>
        <p:txBody>
          <a:bodyPr>
            <a:normAutofit/>
          </a:bodyPr>
          <a:lstStyle/>
          <a:p>
            <a:pPr marL="0" indent="0">
              <a:buNone/>
            </a:pPr>
            <a:r>
              <a:rPr lang="en-US" sz="3200" dirty="0" err="1" smtClean="0">
                <a:latin typeface="Times New Roman" panose="02020603050405020304" pitchFamily="18" charset="0"/>
                <a:cs typeface="Times New Roman" panose="02020603050405020304" pitchFamily="18" charset="0"/>
              </a:rPr>
              <a:t>TensorFlow</a:t>
            </a:r>
            <a:r>
              <a:rPr lang="en-US" sz="3200" dirty="0" smtClean="0">
                <a:latin typeface="Times New Roman" panose="02020603050405020304" pitchFamily="18" charset="0"/>
                <a:cs typeface="Times New Roman" panose="02020603050405020304" pitchFamily="18" charset="0"/>
              </a:rPr>
              <a:t> provides several operations to manipulate and work with tensors. </a:t>
            </a:r>
          </a:p>
          <a:p>
            <a:pPr marL="0" indent="0">
              <a:buNone/>
            </a:pPr>
            <a:r>
              <a:rPr lang="en-US" sz="3200" dirty="0" smtClean="0">
                <a:latin typeface="Times New Roman" panose="02020603050405020304" pitchFamily="18" charset="0"/>
                <a:cs typeface="Times New Roman" panose="02020603050405020304" pitchFamily="18" charset="0"/>
              </a:rPr>
              <a:t>Some of the most common operations are:</a:t>
            </a:r>
          </a:p>
          <a:p>
            <a:pPr marL="0" indent="0">
              <a:buNone/>
            </a:pPr>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Element-wise Operations: Addition, subtraction, multiplication, division.</a:t>
            </a:r>
          </a:p>
          <a:p>
            <a:r>
              <a:rPr lang="en-US" sz="3200" dirty="0" smtClean="0">
                <a:latin typeface="Times New Roman" panose="02020603050405020304" pitchFamily="18" charset="0"/>
                <a:cs typeface="Times New Roman" panose="02020603050405020304" pitchFamily="18" charset="0"/>
              </a:rPr>
              <a:t>Matrix Multiplication: Dot product between two tensors.</a:t>
            </a:r>
          </a:p>
          <a:p>
            <a:r>
              <a:rPr lang="en-US" sz="3200" dirty="0" smtClean="0">
                <a:latin typeface="Times New Roman" panose="02020603050405020304" pitchFamily="18" charset="0"/>
                <a:cs typeface="Times New Roman" panose="02020603050405020304" pitchFamily="18" charset="0"/>
              </a:rPr>
              <a:t>Reshaping: Changing the shape of a tensor without altering its data.</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9015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62940" y="388620"/>
            <a:ext cx="7612379" cy="2583179"/>
          </a:xfrm>
          <a:prstGeom prst="rect">
            <a:avLst/>
          </a:prstGeom>
        </p:spPr>
      </p:pic>
      <p:pic>
        <p:nvPicPr>
          <p:cNvPr id="5" name="Picture 4"/>
          <p:cNvPicPr>
            <a:picLocks noChangeAspect="1"/>
          </p:cNvPicPr>
          <p:nvPr/>
        </p:nvPicPr>
        <p:blipFill>
          <a:blip r:embed="rId3"/>
          <a:stretch>
            <a:fillRect/>
          </a:stretch>
        </p:blipFill>
        <p:spPr>
          <a:xfrm>
            <a:off x="4137661" y="3314701"/>
            <a:ext cx="7201374" cy="2811780"/>
          </a:xfrm>
          <a:prstGeom prst="rect">
            <a:avLst/>
          </a:prstGeom>
        </p:spPr>
      </p:pic>
    </p:spTree>
    <p:extLst>
      <p:ext uri="{BB962C8B-B14F-4D97-AF65-F5344CB8AC3E}">
        <p14:creationId xmlns:p14="http://schemas.microsoft.com/office/powerpoint/2010/main" val="807134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7220" y="348614"/>
            <a:ext cx="7498079" cy="2600326"/>
          </a:xfrm>
          <a:prstGeom prst="rect">
            <a:avLst/>
          </a:prstGeom>
        </p:spPr>
      </p:pic>
      <p:pic>
        <p:nvPicPr>
          <p:cNvPr id="5" name="Picture 4"/>
          <p:cNvPicPr>
            <a:picLocks noChangeAspect="1"/>
          </p:cNvPicPr>
          <p:nvPr/>
        </p:nvPicPr>
        <p:blipFill>
          <a:blip r:embed="rId3"/>
          <a:stretch>
            <a:fillRect/>
          </a:stretch>
        </p:blipFill>
        <p:spPr>
          <a:xfrm>
            <a:off x="4091940" y="3131820"/>
            <a:ext cx="7246620" cy="3268979"/>
          </a:xfrm>
          <a:prstGeom prst="rect">
            <a:avLst/>
          </a:prstGeom>
        </p:spPr>
      </p:pic>
    </p:spTree>
    <p:extLst>
      <p:ext uri="{BB962C8B-B14F-4D97-AF65-F5344CB8AC3E}">
        <p14:creationId xmlns:p14="http://schemas.microsoft.com/office/powerpoint/2010/main" val="2870652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3575"/>
          </a:xfrm>
        </p:spPr>
        <p:txBody>
          <a:bodyPr>
            <a:normAutofit fontScale="90000"/>
          </a:bodyPr>
          <a:lstStyle/>
          <a:p>
            <a:pPr algn="ctr"/>
            <a:r>
              <a:rPr lang="en-US" dirty="0" smtClean="0">
                <a:solidFill>
                  <a:schemeClr val="accent2"/>
                </a:solidFill>
                <a:latin typeface="Times New Roman" panose="02020603050405020304" pitchFamily="18" charset="0"/>
                <a:cs typeface="Times New Roman" panose="02020603050405020304" pitchFamily="18" charset="0"/>
              </a:rPr>
              <a:t>Indexing and Slicing</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1010" y="1275397"/>
            <a:ext cx="11269980" cy="986155"/>
          </a:xfrm>
        </p:spPr>
        <p:txBody>
          <a:bodyPr/>
          <a:lstStyle/>
          <a:p>
            <a:pPr marL="0" indent="0" algn="just">
              <a:buNone/>
            </a:pPr>
            <a:r>
              <a:rPr lang="en-US" dirty="0" smtClean="0">
                <a:latin typeface="Times New Roman" panose="02020603050405020304" pitchFamily="18" charset="0"/>
                <a:cs typeface="Times New Roman" panose="02020603050405020304" pitchFamily="18" charset="0"/>
              </a:rPr>
              <a:t>Similar to Python's </a:t>
            </a:r>
            <a:r>
              <a:rPr lang="en-US" dirty="0" err="1" smtClean="0">
                <a:latin typeface="Times New Roman" panose="02020603050405020304" pitchFamily="18" charset="0"/>
                <a:cs typeface="Times New Roman" panose="02020603050405020304" pitchFamily="18" charset="0"/>
              </a:rPr>
              <a:t>NumPy</a:t>
            </a:r>
            <a:r>
              <a:rPr lang="en-US" dirty="0" smtClean="0">
                <a:latin typeface="Times New Roman" panose="02020603050405020304" pitchFamily="18" charset="0"/>
                <a:cs typeface="Times New Roman" panose="02020603050405020304" pitchFamily="18" charset="0"/>
              </a:rPr>
              <a:t> library, can extract specific elements or slices of a tensor using indexing and slicing.</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38200" y="2400300"/>
            <a:ext cx="7551420" cy="1691640"/>
          </a:xfrm>
          <a:prstGeom prst="rect">
            <a:avLst/>
          </a:prstGeom>
        </p:spPr>
      </p:pic>
      <p:pic>
        <p:nvPicPr>
          <p:cNvPr id="5" name="Picture 4"/>
          <p:cNvPicPr>
            <a:picLocks noChangeAspect="1"/>
          </p:cNvPicPr>
          <p:nvPr/>
        </p:nvPicPr>
        <p:blipFill>
          <a:blip r:embed="rId3"/>
          <a:stretch>
            <a:fillRect/>
          </a:stretch>
        </p:blipFill>
        <p:spPr>
          <a:xfrm>
            <a:off x="4526280" y="4480560"/>
            <a:ext cx="7143750" cy="1783080"/>
          </a:xfrm>
          <a:prstGeom prst="rect">
            <a:avLst/>
          </a:prstGeom>
        </p:spPr>
      </p:pic>
    </p:spTree>
    <p:extLst>
      <p:ext uri="{BB962C8B-B14F-4D97-AF65-F5344CB8AC3E}">
        <p14:creationId xmlns:p14="http://schemas.microsoft.com/office/powerpoint/2010/main" val="484801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105"/>
            <a:ext cx="10515600" cy="709295"/>
          </a:xfrm>
        </p:spPr>
        <p:txBody>
          <a:bodyPr/>
          <a:lstStyle/>
          <a:p>
            <a:pPr algn="ctr"/>
            <a:r>
              <a:rPr lang="en-US" dirty="0" smtClean="0">
                <a:solidFill>
                  <a:schemeClr val="accent2"/>
                </a:solidFill>
                <a:latin typeface="Times New Roman" panose="02020603050405020304" pitchFamily="18" charset="0"/>
                <a:cs typeface="Times New Roman" panose="02020603050405020304" pitchFamily="18" charset="0"/>
              </a:rPr>
              <a:t>Broadcasting in </a:t>
            </a:r>
            <a:r>
              <a:rPr lang="en-US" dirty="0" err="1" smtClean="0">
                <a:solidFill>
                  <a:schemeClr val="accent2"/>
                </a:solidFill>
                <a:latin typeface="Times New Roman" panose="02020603050405020304" pitchFamily="18" charset="0"/>
                <a:cs typeface="Times New Roman" panose="02020603050405020304" pitchFamily="18" charset="0"/>
              </a:rPr>
              <a:t>TensorFlow</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89560" y="1074420"/>
            <a:ext cx="11612880" cy="1717675"/>
          </a:xfrm>
        </p:spPr>
        <p:txBody>
          <a:bodyPr/>
          <a:lstStyle/>
          <a:p>
            <a:pPr marL="0" indent="0" algn="just">
              <a:buNone/>
            </a:pPr>
            <a:r>
              <a:rPr lang="en-US" dirty="0" err="1" smtClean="0">
                <a:latin typeface="Times New Roman" panose="02020603050405020304" pitchFamily="18" charset="0"/>
                <a:cs typeface="Times New Roman" panose="02020603050405020304" pitchFamily="18" charset="0"/>
              </a:rPr>
              <a:t>TensorFlow</a:t>
            </a:r>
            <a:r>
              <a:rPr lang="en-US" dirty="0" smtClean="0">
                <a:latin typeface="Times New Roman" panose="02020603050405020304" pitchFamily="18" charset="0"/>
                <a:cs typeface="Times New Roman" panose="02020603050405020304" pitchFamily="18" charset="0"/>
              </a:rPr>
              <a:t> supports broadcasting, which allows you to perform operations between tensors of different shapes as long as their dimensions are compatible. This is especially useful when performing element-wise operations between tensors of different sizes.</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988820" y="2952114"/>
            <a:ext cx="8503920" cy="3357246"/>
          </a:xfrm>
          <a:prstGeom prst="rect">
            <a:avLst/>
          </a:prstGeom>
        </p:spPr>
      </p:pic>
    </p:spTree>
    <p:extLst>
      <p:ext uri="{BB962C8B-B14F-4D97-AF65-F5344CB8AC3E}">
        <p14:creationId xmlns:p14="http://schemas.microsoft.com/office/powerpoint/2010/main" val="3789509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595"/>
            <a:ext cx="10515600" cy="754380"/>
          </a:xfrm>
        </p:spPr>
        <p:txBody>
          <a:bodyPr>
            <a:normAutofit/>
          </a:bodyPr>
          <a:lstStyle/>
          <a:p>
            <a:pPr algn="ctr"/>
            <a:r>
              <a:rPr lang="en-US" dirty="0" smtClean="0">
                <a:solidFill>
                  <a:schemeClr val="accent2"/>
                </a:solidFill>
                <a:latin typeface="Times New Roman" panose="02020603050405020304" pitchFamily="18" charset="0"/>
                <a:cs typeface="Times New Roman" panose="02020603050405020304" pitchFamily="18" charset="0"/>
              </a:rPr>
              <a:t>Eager Execution</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69570" y="1351597"/>
            <a:ext cx="11452860" cy="1920240"/>
          </a:xfrm>
        </p:spPr>
        <p:txBody>
          <a:bodyPr>
            <a:normAutofit lnSpcReduction="10000"/>
          </a:bodyPr>
          <a:lstStyle/>
          <a:p>
            <a:pPr marL="0" indent="0" algn="just">
              <a:buNone/>
            </a:pPr>
            <a:r>
              <a:rPr lang="en-US" dirty="0" smtClean="0">
                <a:latin typeface="Times New Roman" panose="02020603050405020304" pitchFamily="18" charset="0"/>
                <a:cs typeface="Times New Roman" panose="02020603050405020304" pitchFamily="18" charset="0"/>
              </a:rPr>
              <a:t>By default, </a:t>
            </a:r>
            <a:r>
              <a:rPr lang="en-US" dirty="0" err="1" smtClean="0">
                <a:latin typeface="Times New Roman" panose="02020603050405020304" pitchFamily="18" charset="0"/>
                <a:cs typeface="Times New Roman" panose="02020603050405020304" pitchFamily="18" charset="0"/>
              </a:rPr>
              <a:t>TensorFlow</a:t>
            </a:r>
            <a:r>
              <a:rPr lang="en-US" dirty="0" smtClean="0">
                <a:latin typeface="Times New Roman" panose="02020603050405020304" pitchFamily="18" charset="0"/>
                <a:cs typeface="Times New Roman" panose="02020603050405020304" pitchFamily="18" charset="0"/>
              </a:rPr>
              <a:t> 2 uses eager execution, which means operations are executed immediately, returning results directly. This is in contrast to </a:t>
            </a:r>
            <a:r>
              <a:rPr lang="en-US" dirty="0" err="1" smtClean="0">
                <a:latin typeface="Times New Roman" panose="02020603050405020304" pitchFamily="18" charset="0"/>
                <a:cs typeface="Times New Roman" panose="02020603050405020304" pitchFamily="18" charset="0"/>
              </a:rPr>
              <a:t>TensorFlow</a:t>
            </a:r>
            <a:r>
              <a:rPr lang="en-US" dirty="0" smtClean="0">
                <a:latin typeface="Times New Roman" panose="02020603050405020304" pitchFamily="18" charset="0"/>
                <a:cs typeface="Times New Roman" panose="02020603050405020304" pitchFamily="18" charset="0"/>
              </a:rPr>
              <a:t> 1.x, where operations were added to a computational graph and executed later in a session. Eager execution is easier to work with and helps debug </a:t>
            </a:r>
            <a:r>
              <a:rPr lang="en-US" dirty="0" err="1" smtClean="0">
                <a:latin typeface="Times New Roman" panose="02020603050405020304" pitchFamily="18" charset="0"/>
                <a:cs typeface="Times New Roman" panose="02020603050405020304" pitchFamily="18" charset="0"/>
              </a:rPr>
              <a:t>TensorFlow</a:t>
            </a:r>
            <a:r>
              <a:rPr lang="en-US" dirty="0" smtClean="0">
                <a:latin typeface="Times New Roman" panose="02020603050405020304" pitchFamily="18" charset="0"/>
                <a:cs typeface="Times New Roman" panose="02020603050405020304" pitchFamily="18" charset="0"/>
              </a:rPr>
              <a:t> code more effectively.</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130040" y="3680460"/>
            <a:ext cx="7223760" cy="2240280"/>
          </a:xfrm>
          <a:prstGeom prst="rect">
            <a:avLst/>
          </a:prstGeom>
        </p:spPr>
      </p:pic>
    </p:spTree>
    <p:extLst>
      <p:ext uri="{BB962C8B-B14F-4D97-AF65-F5344CB8AC3E}">
        <p14:creationId xmlns:p14="http://schemas.microsoft.com/office/powerpoint/2010/main" val="1754355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1145"/>
            <a:ext cx="11292840" cy="3066415"/>
          </a:xfrm>
        </p:spPr>
        <p:txBody>
          <a:bodyPr/>
          <a:lstStyle/>
          <a:p>
            <a:pPr marL="0" indent="0" algn="ctr">
              <a:buNone/>
            </a:pPr>
            <a:r>
              <a:rPr lang="en-US" dirty="0" smtClean="0">
                <a:solidFill>
                  <a:schemeClr val="accent2"/>
                </a:solidFill>
                <a:latin typeface="Times New Roman" panose="02020603050405020304" pitchFamily="18" charset="0"/>
                <a:cs typeface="Times New Roman" panose="02020603050405020304" pitchFamily="18" charset="0"/>
              </a:rPr>
              <a:t>Types of Tensors</a:t>
            </a:r>
          </a:p>
          <a:p>
            <a:pPr marL="0" indent="0" algn="just">
              <a:buNone/>
            </a:pPr>
            <a:r>
              <a:rPr lang="en-US" dirty="0" smtClean="0">
                <a:latin typeface="Times New Roman" panose="02020603050405020304" pitchFamily="18" charset="0"/>
                <a:cs typeface="Times New Roman" panose="02020603050405020304" pitchFamily="18" charset="0"/>
              </a:rPr>
              <a:t>Tensors can be categorized based on their immutability and mutability:</a:t>
            </a:r>
          </a:p>
          <a:p>
            <a:pPr algn="just"/>
            <a:r>
              <a:rPr lang="en-US" b="1" dirty="0" smtClean="0">
                <a:latin typeface="Times New Roman" panose="02020603050405020304" pitchFamily="18" charset="0"/>
                <a:cs typeface="Times New Roman" panose="02020603050405020304" pitchFamily="18" charset="0"/>
              </a:rPr>
              <a:t>Constant Tensors (</a:t>
            </a:r>
            <a:r>
              <a:rPr lang="en-US" b="1" dirty="0" err="1" smtClean="0">
                <a:latin typeface="Times New Roman" panose="02020603050405020304" pitchFamily="18" charset="0"/>
                <a:cs typeface="Times New Roman" panose="02020603050405020304" pitchFamily="18" charset="0"/>
              </a:rPr>
              <a:t>tf.constant</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Immutable tensors that can't be modified after creation.</a:t>
            </a:r>
          </a:p>
          <a:p>
            <a:pPr algn="just"/>
            <a:r>
              <a:rPr lang="en-US" b="1" dirty="0" smtClean="0">
                <a:latin typeface="Times New Roman" panose="02020603050405020304" pitchFamily="18" charset="0"/>
                <a:cs typeface="Times New Roman" panose="02020603050405020304" pitchFamily="18" charset="0"/>
              </a:rPr>
              <a:t>Variable Tensors (</a:t>
            </a:r>
            <a:r>
              <a:rPr lang="en-US" b="1" dirty="0" err="1" smtClean="0">
                <a:latin typeface="Times New Roman" panose="02020603050405020304" pitchFamily="18" charset="0"/>
                <a:cs typeface="Times New Roman" panose="02020603050405020304" pitchFamily="18" charset="0"/>
              </a:rPr>
              <a:t>tf.Variable</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Mutable tensors that can change their values during runtime.</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095750" y="3086100"/>
            <a:ext cx="7654290" cy="3503295"/>
          </a:xfrm>
          <a:prstGeom prst="rect">
            <a:avLst/>
          </a:prstGeom>
        </p:spPr>
      </p:pic>
    </p:spTree>
    <p:extLst>
      <p:ext uri="{BB962C8B-B14F-4D97-AF65-F5344CB8AC3E}">
        <p14:creationId xmlns:p14="http://schemas.microsoft.com/office/powerpoint/2010/main" val="2349430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6435"/>
          </a:xfrm>
        </p:spPr>
        <p:txBody>
          <a:bodyPr>
            <a:normAutofit fontScale="90000"/>
          </a:bodyPr>
          <a:lstStyle/>
          <a:p>
            <a:pPr algn="ctr"/>
            <a:r>
              <a:rPr lang="en-US" dirty="0" err="1" smtClean="0">
                <a:solidFill>
                  <a:schemeClr val="accent2"/>
                </a:solidFill>
                <a:latin typeface="Times New Roman" panose="02020603050405020304" pitchFamily="18" charset="0"/>
                <a:cs typeface="Times New Roman" panose="02020603050405020304" pitchFamily="18" charset="0"/>
              </a:rPr>
              <a:t>TensorFlow</a:t>
            </a:r>
            <a:r>
              <a:rPr lang="en-US" dirty="0" smtClean="0">
                <a:solidFill>
                  <a:schemeClr val="accent2"/>
                </a:solidFill>
                <a:latin typeface="Times New Roman" panose="02020603050405020304" pitchFamily="18" charset="0"/>
                <a:cs typeface="Times New Roman" panose="02020603050405020304" pitchFamily="18" charset="0"/>
              </a:rPr>
              <a:t> Variables</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94777"/>
            <a:ext cx="10515600" cy="2472055"/>
          </a:xfrm>
        </p:spPr>
        <p:txBody>
          <a:bodyPr>
            <a:normAutofit/>
          </a:bodyPr>
          <a:lstStyle/>
          <a:p>
            <a:pPr marL="0" indent="0" algn="just">
              <a:buNone/>
            </a:pPr>
            <a:r>
              <a:rPr lang="en-US" dirty="0" smtClean="0">
                <a:latin typeface="Times New Roman" panose="02020603050405020304" pitchFamily="18" charset="0"/>
                <a:cs typeface="Times New Roman" panose="02020603050405020304" pitchFamily="18" charset="0"/>
              </a:rPr>
              <a:t>In </a:t>
            </a:r>
            <a:r>
              <a:rPr lang="en-US" dirty="0" err="1" smtClean="0">
                <a:latin typeface="Times New Roman" panose="02020603050405020304" pitchFamily="18" charset="0"/>
                <a:cs typeface="Times New Roman" panose="02020603050405020304" pitchFamily="18" charset="0"/>
              </a:rPr>
              <a:t>TensorFlow</a:t>
            </a:r>
            <a:r>
              <a:rPr lang="en-US" dirty="0" smtClean="0">
                <a:latin typeface="Times New Roman" panose="02020603050405020304" pitchFamily="18" charset="0"/>
                <a:cs typeface="Times New Roman" panose="02020603050405020304" pitchFamily="18" charset="0"/>
              </a:rPr>
              <a:t>, a variable is a special type of tensor that is mutable. While regular tensors (created using </a:t>
            </a:r>
            <a:r>
              <a:rPr lang="en-US" dirty="0" err="1" smtClean="0">
                <a:latin typeface="Times New Roman" panose="02020603050405020304" pitchFamily="18" charset="0"/>
                <a:cs typeface="Times New Roman" panose="02020603050405020304" pitchFamily="18" charset="0"/>
              </a:rPr>
              <a:t>tf.constant</a:t>
            </a:r>
            <a:r>
              <a:rPr lang="en-US" dirty="0" smtClean="0">
                <a:latin typeface="Times New Roman" panose="02020603050405020304" pitchFamily="18" charset="0"/>
                <a:cs typeface="Times New Roman" panose="02020603050405020304" pitchFamily="18" charset="0"/>
              </a:rPr>
              <a:t>) are immutable, meaning their values cannot be changed after being assigned, variables allow you to update their values during the training of a model. This makes them useful for storing model weights, biases, and other parameters that need to be updated during optimization.</a:t>
            </a: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628900" y="4210050"/>
            <a:ext cx="8023860" cy="2246769"/>
          </a:xfrm>
          <a:prstGeom prst="rect">
            <a:avLst/>
          </a:prstGeom>
          <a:noFill/>
        </p:spPr>
        <p:txBody>
          <a:bodyPr wrap="square" rtlCol="0">
            <a:spAutoFit/>
          </a:bodyPr>
          <a:lstStyle/>
          <a:p>
            <a:pPr algn="just"/>
            <a:r>
              <a:rPr lang="en-US" sz="2800" dirty="0" smtClean="0">
                <a:latin typeface="Times New Roman" panose="02020603050405020304" pitchFamily="18" charset="0"/>
                <a:cs typeface="Times New Roman" panose="02020603050405020304" pitchFamily="18" charset="0"/>
              </a:rPr>
              <a:t>Variables are often used to hold:</a:t>
            </a:r>
          </a:p>
          <a:p>
            <a:pPr marL="285750" indent="-28575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Model weights in neural networks.</a:t>
            </a:r>
          </a:p>
          <a:p>
            <a:pPr marL="285750" indent="-28575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Bias terms used in linear and deep learning models.</a:t>
            </a:r>
          </a:p>
          <a:p>
            <a:pPr marL="285750" indent="-28575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Any value that needs to be updated or optimized over time.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6561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 y="300172"/>
            <a:ext cx="5398770" cy="620345"/>
          </a:xfrm>
        </p:spPr>
        <p:txBody>
          <a:bodyPr>
            <a:normAutofit fontScale="90000"/>
          </a:bodyPr>
          <a:lstStyle/>
          <a:p>
            <a:pPr algn="ctr"/>
            <a:r>
              <a:rPr lang="en-US" dirty="0" smtClean="0">
                <a:solidFill>
                  <a:schemeClr val="accent2"/>
                </a:solidFill>
                <a:latin typeface="Times New Roman" panose="02020603050405020304" pitchFamily="18" charset="0"/>
                <a:cs typeface="Times New Roman" panose="02020603050405020304" pitchFamily="18" charset="0"/>
              </a:rPr>
              <a:t>Creating a Variable</a:t>
            </a:r>
            <a:endParaRPr lang="en-US" dirty="0">
              <a:solidFill>
                <a:schemeClr val="accent2"/>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547360" y="178044"/>
            <a:ext cx="6179820" cy="1622107"/>
          </a:xfrm>
          <a:prstGeom prst="rect">
            <a:avLst/>
          </a:prstGeom>
        </p:spPr>
      </p:pic>
      <p:sp>
        <p:nvSpPr>
          <p:cNvPr id="5" name="TextBox 4"/>
          <p:cNvSpPr txBox="1"/>
          <p:nvPr/>
        </p:nvSpPr>
        <p:spPr>
          <a:xfrm>
            <a:off x="868680" y="1525831"/>
            <a:ext cx="4274820" cy="646331"/>
          </a:xfrm>
          <a:prstGeom prst="rect">
            <a:avLst/>
          </a:prstGeom>
          <a:noFill/>
        </p:spPr>
        <p:txBody>
          <a:bodyPr wrap="square" rtlCol="0">
            <a:spAutoFit/>
          </a:bodyPr>
          <a:lstStyle/>
          <a:p>
            <a:r>
              <a:rPr lang="en-US" sz="3600" dirty="0" smtClean="0">
                <a:solidFill>
                  <a:schemeClr val="accent4"/>
                </a:solidFill>
                <a:latin typeface="Times New Roman" panose="02020603050405020304" pitchFamily="18" charset="0"/>
                <a:cs typeface="Times New Roman" panose="02020603050405020304" pitchFamily="18" charset="0"/>
              </a:rPr>
              <a:t>Updating Variables</a:t>
            </a:r>
            <a:endParaRPr lang="en-US" sz="3600" dirty="0">
              <a:solidFill>
                <a:schemeClr val="accent4"/>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07670" y="2148282"/>
            <a:ext cx="11784330" cy="1384995"/>
          </a:xfrm>
          <a:prstGeom prst="rect">
            <a:avLst/>
          </a:prstGeom>
          <a:noFill/>
        </p:spPr>
        <p:txBody>
          <a:bodyPr wrap="square" rtlCol="0">
            <a:spAutoFit/>
          </a:bodyPr>
          <a:lstStyle/>
          <a:p>
            <a:pPr algn="just"/>
            <a:r>
              <a:rPr lang="en-US" sz="2800" dirty="0" smtClean="0">
                <a:latin typeface="Times New Roman" panose="02020603050405020304" pitchFamily="18" charset="0"/>
                <a:cs typeface="Times New Roman" panose="02020603050405020304" pitchFamily="18" charset="0"/>
              </a:rPr>
              <a:t>Since variables are mutable, their values can be modified. </a:t>
            </a:r>
            <a:r>
              <a:rPr lang="en-US" sz="2800" dirty="0" err="1" smtClean="0">
                <a:latin typeface="Times New Roman" panose="02020603050405020304" pitchFamily="18" charset="0"/>
                <a:cs typeface="Times New Roman" panose="02020603050405020304" pitchFamily="18" charset="0"/>
              </a:rPr>
              <a:t>TensorFlow</a:t>
            </a:r>
            <a:r>
              <a:rPr lang="en-US" sz="2800" dirty="0" smtClean="0">
                <a:latin typeface="Times New Roman" panose="02020603050405020304" pitchFamily="18" charset="0"/>
                <a:cs typeface="Times New Roman" panose="02020603050405020304" pitchFamily="18" charset="0"/>
              </a:rPr>
              <a:t> provides in-place operations like assign(), </a:t>
            </a:r>
            <a:r>
              <a:rPr lang="en-US" sz="2800" dirty="0" err="1" smtClean="0">
                <a:latin typeface="Times New Roman" panose="02020603050405020304" pitchFamily="18" charset="0"/>
                <a:cs typeface="Times New Roman" panose="02020603050405020304" pitchFamily="18" charset="0"/>
              </a:rPr>
              <a:t>assign_add</a:t>
            </a:r>
            <a:r>
              <a:rPr lang="en-US" sz="2800" dirty="0" smtClean="0">
                <a:latin typeface="Times New Roman" panose="02020603050405020304" pitchFamily="18" charset="0"/>
                <a:cs typeface="Times New Roman" panose="02020603050405020304" pitchFamily="18" charset="0"/>
              </a:rPr>
              <a:t>(), and </a:t>
            </a:r>
            <a:r>
              <a:rPr lang="en-US" sz="2800" dirty="0" err="1" smtClean="0">
                <a:latin typeface="Times New Roman" panose="02020603050405020304" pitchFamily="18" charset="0"/>
                <a:cs typeface="Times New Roman" panose="02020603050405020304" pitchFamily="18" charset="0"/>
              </a:rPr>
              <a:t>assign_sub</a:t>
            </a:r>
            <a:r>
              <a:rPr lang="en-US" sz="2800" dirty="0" smtClean="0">
                <a:latin typeface="Times New Roman" panose="02020603050405020304" pitchFamily="18" charset="0"/>
                <a:cs typeface="Times New Roman" panose="02020603050405020304" pitchFamily="18" charset="0"/>
              </a:rPr>
              <a:t>() to update variables during training.</a:t>
            </a:r>
            <a:endParaRPr lang="en-US" sz="2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4676774" y="3200400"/>
            <a:ext cx="5267326" cy="3412361"/>
          </a:xfrm>
          <a:prstGeom prst="rect">
            <a:avLst/>
          </a:prstGeom>
        </p:spPr>
      </p:pic>
    </p:spTree>
    <p:extLst>
      <p:ext uri="{BB962C8B-B14F-4D97-AF65-F5344CB8AC3E}">
        <p14:creationId xmlns:p14="http://schemas.microsoft.com/office/powerpoint/2010/main" val="1749528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0715"/>
          </a:xfrm>
        </p:spPr>
        <p:txBody>
          <a:bodyPr>
            <a:normAutofit fontScale="90000"/>
          </a:bodyPr>
          <a:lstStyle/>
          <a:p>
            <a:pPr algn="ctr"/>
            <a:r>
              <a:rPr lang="en-US" dirty="0" smtClean="0">
                <a:solidFill>
                  <a:schemeClr val="accent4"/>
                </a:solidFill>
                <a:latin typeface="Times New Roman" panose="02020603050405020304" pitchFamily="18" charset="0"/>
                <a:cs typeface="Times New Roman" panose="02020603050405020304" pitchFamily="18" charset="0"/>
              </a:rPr>
              <a:t>Gradient Tape</a:t>
            </a:r>
            <a:endParaRPr lang="en-US" dirty="0">
              <a:solidFill>
                <a:schemeClr val="accent4"/>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dirty="0" smtClean="0"/>
              <a:t>One of </a:t>
            </a:r>
            <a:r>
              <a:rPr lang="en-US" dirty="0" err="1" smtClean="0"/>
              <a:t>TensorFlow's</a:t>
            </a:r>
            <a:r>
              <a:rPr lang="en-US" dirty="0" smtClean="0"/>
              <a:t> most powerful features is its automatic differentiation mechanism, which is enabled by the Gradient Tape. This feature allows you to automatically compute the gradient (derivative) of a function with respect to some inputs, typically used to calculate the gradients of loss functions with respect to model parameters (weights and biases) during optimization.</a:t>
            </a:r>
          </a:p>
          <a:p>
            <a:pPr marL="0" indent="0" algn="just">
              <a:buNone/>
            </a:pPr>
            <a:endParaRPr lang="en-US" dirty="0" smtClean="0"/>
          </a:p>
          <a:p>
            <a:pPr marL="0" indent="0" algn="just">
              <a:buNone/>
            </a:pPr>
            <a:r>
              <a:rPr lang="en-US" dirty="0" err="1" smtClean="0"/>
              <a:t>tf.GradientTape</a:t>
            </a:r>
            <a:r>
              <a:rPr lang="en-US" dirty="0" smtClean="0"/>
              <a:t>() records operations that involve variables and computes gradients by </a:t>
            </a:r>
            <a:r>
              <a:rPr lang="en-US" dirty="0" err="1" smtClean="0"/>
              <a:t>backpropagating</a:t>
            </a:r>
            <a:r>
              <a:rPr lang="en-US" dirty="0" smtClean="0"/>
              <a:t> through the recorded operations.</a:t>
            </a:r>
            <a:endParaRPr lang="en-US" dirty="0"/>
          </a:p>
        </p:txBody>
      </p:sp>
    </p:spTree>
    <p:extLst>
      <p:ext uri="{BB962C8B-B14F-4D97-AF65-F5344CB8AC3E}">
        <p14:creationId xmlns:p14="http://schemas.microsoft.com/office/powerpoint/2010/main" val="2684695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6455"/>
          </a:xfrm>
        </p:spPr>
        <p:txBody>
          <a:bodyPr/>
          <a:lstStyle/>
          <a:p>
            <a:pPr algn="ctr"/>
            <a:r>
              <a:rPr lang="en-US" b="1" dirty="0" smtClean="0">
                <a:solidFill>
                  <a:schemeClr val="accent2"/>
                </a:solidFill>
                <a:latin typeface="Times New Roman" panose="02020603050405020304" pitchFamily="18" charset="0"/>
                <a:cs typeface="Times New Roman" panose="02020603050405020304" pitchFamily="18" charset="0"/>
              </a:rPr>
              <a:t>Introduction to </a:t>
            </a:r>
            <a:r>
              <a:rPr lang="en-US" b="1" dirty="0" err="1" smtClean="0">
                <a:solidFill>
                  <a:schemeClr val="accent2"/>
                </a:solidFill>
                <a:latin typeface="Times New Roman" panose="02020603050405020304" pitchFamily="18" charset="0"/>
                <a:cs typeface="Times New Roman" panose="02020603050405020304" pitchFamily="18" charset="0"/>
              </a:rPr>
              <a:t>TensorFlow</a:t>
            </a:r>
            <a:r>
              <a:rPr lang="en-US" b="1" dirty="0" smtClean="0">
                <a:solidFill>
                  <a:schemeClr val="accent2"/>
                </a:solidFill>
                <a:latin typeface="Times New Roman" panose="02020603050405020304" pitchFamily="18" charset="0"/>
                <a:cs typeface="Times New Roman" panose="02020603050405020304" pitchFamily="18" charset="0"/>
              </a:rPr>
              <a:t> 2</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205740" y="1211580"/>
            <a:ext cx="1179576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just" eaLnBrk="0" fontAlgn="base" hangingPunct="0">
              <a:lnSpc>
                <a:spcPct val="100000"/>
              </a:lnSpc>
              <a:spcBef>
                <a:spcPct val="0"/>
              </a:spcBef>
              <a:spcAft>
                <a:spcPct val="0"/>
              </a:spcAft>
              <a:buNone/>
            </a:pPr>
            <a:r>
              <a:rPr kumimoji="0" 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TensorFlow</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is an open-source deep learning framework developed by Google. It is widely used for various tasks such as machine learning, deep learning, and numerical computation. </a:t>
            </a:r>
            <a:r>
              <a:rPr kumimoji="0" 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TensorFlow</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provides both high-level APIs, such as </a:t>
            </a:r>
            <a:r>
              <a:rPr kumimoji="0" 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tf.keras</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for easy model building, and low-level APIs for more control.</a:t>
            </a:r>
          </a:p>
        </p:txBody>
      </p:sp>
      <p:sp>
        <p:nvSpPr>
          <p:cNvPr id="5" name="TextBox 4"/>
          <p:cNvSpPr txBox="1"/>
          <p:nvPr/>
        </p:nvSpPr>
        <p:spPr>
          <a:xfrm>
            <a:off x="1394460" y="2895540"/>
            <a:ext cx="10797540" cy="3046988"/>
          </a:xfrm>
          <a:prstGeom prst="rect">
            <a:avLst/>
          </a:prstGeom>
          <a:noFill/>
        </p:spPr>
        <p:txBody>
          <a:bodyPr wrap="square" rtlCol="0">
            <a:spAutoFit/>
          </a:bodyPr>
          <a:lstStyle/>
          <a:p>
            <a:r>
              <a:rPr lang="en-US" sz="2400" dirty="0" smtClean="0">
                <a:solidFill>
                  <a:schemeClr val="accent2"/>
                </a:solidFill>
                <a:latin typeface="Times New Roman" panose="02020603050405020304" pitchFamily="18" charset="0"/>
                <a:cs typeface="Times New Roman" panose="02020603050405020304" pitchFamily="18" charset="0"/>
              </a:rPr>
              <a:t>Key Features:</a:t>
            </a:r>
          </a:p>
          <a:p>
            <a:r>
              <a:rPr lang="en-US" sz="2400" b="1" dirty="0" smtClean="0">
                <a:latin typeface="Times New Roman" panose="02020603050405020304" pitchFamily="18" charset="0"/>
                <a:cs typeface="Times New Roman" panose="02020603050405020304" pitchFamily="18" charset="0"/>
              </a:rPr>
              <a:t>Flexibility: </a:t>
            </a:r>
            <a:r>
              <a:rPr lang="en-US" sz="2400" dirty="0" smtClean="0">
                <a:latin typeface="Times New Roman" panose="02020603050405020304" pitchFamily="18" charset="0"/>
                <a:cs typeface="Times New Roman" panose="02020603050405020304" pitchFamily="18" charset="0"/>
              </a:rPr>
              <a:t>Allows both eager execution (for beginners) and graph-based execution (for optimization and scaling).</a:t>
            </a:r>
          </a:p>
          <a:p>
            <a:r>
              <a:rPr lang="en-US" sz="2400" b="1" dirty="0" smtClean="0">
                <a:latin typeface="Times New Roman" panose="02020603050405020304" pitchFamily="18" charset="0"/>
                <a:cs typeface="Times New Roman" panose="02020603050405020304" pitchFamily="18" charset="0"/>
              </a:rPr>
              <a:t>Support for Different Platforms: </a:t>
            </a:r>
            <a:r>
              <a:rPr lang="en-US" sz="2400" dirty="0" err="1" smtClean="0">
                <a:latin typeface="Times New Roman" panose="02020603050405020304" pitchFamily="18" charset="0"/>
                <a:cs typeface="Times New Roman" panose="02020603050405020304" pitchFamily="18" charset="0"/>
              </a:rPr>
              <a:t>TensorFlow</a:t>
            </a:r>
            <a:r>
              <a:rPr lang="en-US" sz="2400" dirty="0" smtClean="0">
                <a:latin typeface="Times New Roman" panose="02020603050405020304" pitchFamily="18" charset="0"/>
                <a:cs typeface="Times New Roman" panose="02020603050405020304" pitchFamily="18" charset="0"/>
              </a:rPr>
              <a:t> models can be deployed on various platforms like web, mobile (</a:t>
            </a:r>
            <a:r>
              <a:rPr lang="en-US" sz="2400" dirty="0" err="1" smtClean="0">
                <a:latin typeface="Times New Roman" panose="02020603050405020304" pitchFamily="18" charset="0"/>
                <a:cs typeface="Times New Roman" panose="02020603050405020304" pitchFamily="18" charset="0"/>
              </a:rPr>
              <a:t>TensorFlow</a:t>
            </a:r>
            <a:r>
              <a:rPr lang="en-US" sz="2400" dirty="0" smtClean="0">
                <a:latin typeface="Times New Roman" panose="02020603050405020304" pitchFamily="18" charset="0"/>
                <a:cs typeface="Times New Roman" panose="02020603050405020304" pitchFamily="18" charset="0"/>
              </a:rPr>
              <a:t> Lite), and cloud services.</a:t>
            </a:r>
          </a:p>
          <a:p>
            <a:r>
              <a:rPr lang="en-US" sz="2400" b="1" dirty="0" smtClean="0">
                <a:latin typeface="Times New Roman" panose="02020603050405020304" pitchFamily="18" charset="0"/>
                <a:cs typeface="Times New Roman" panose="02020603050405020304" pitchFamily="18" charset="0"/>
              </a:rPr>
              <a:t>Scalability: </a:t>
            </a:r>
            <a:r>
              <a:rPr lang="en-US" sz="2400" dirty="0" smtClean="0">
                <a:latin typeface="Times New Roman" panose="02020603050405020304" pitchFamily="18" charset="0"/>
                <a:cs typeface="Times New Roman" panose="02020603050405020304" pitchFamily="18" charset="0"/>
              </a:rPr>
              <a:t>You can easily scale your computations to use GPUs and TPUs.</a:t>
            </a:r>
          </a:p>
          <a:p>
            <a:r>
              <a:rPr lang="en-US" sz="2400" b="1" dirty="0" smtClean="0">
                <a:latin typeface="Times New Roman" panose="02020603050405020304" pitchFamily="18" charset="0"/>
                <a:cs typeface="Times New Roman" panose="02020603050405020304" pitchFamily="18" charset="0"/>
              </a:rPr>
              <a:t>Interoperability: </a:t>
            </a:r>
            <a:r>
              <a:rPr lang="en-US" sz="2400" dirty="0" err="1" smtClean="0">
                <a:latin typeface="Times New Roman" panose="02020603050405020304" pitchFamily="18" charset="0"/>
                <a:cs typeface="Times New Roman" panose="02020603050405020304" pitchFamily="18" charset="0"/>
              </a:rPr>
              <a:t>TensorFlow</a:t>
            </a:r>
            <a:r>
              <a:rPr lang="en-US" sz="2400" dirty="0" smtClean="0">
                <a:latin typeface="Times New Roman" panose="02020603050405020304" pitchFamily="18" charset="0"/>
                <a:cs typeface="Times New Roman" panose="02020603050405020304" pitchFamily="18" charset="0"/>
              </a:rPr>
              <a:t> supports different programming languages, although Python is the most commonly used.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7414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9640" y="476885"/>
            <a:ext cx="10515600" cy="2129155"/>
          </a:xfrm>
        </p:spPr>
        <p:txBody>
          <a:bodyPr/>
          <a:lstStyle/>
          <a:p>
            <a:pPr marL="0" indent="0">
              <a:buNone/>
            </a:pPr>
            <a:r>
              <a:rPr lang="en-US" sz="3200" b="1" dirty="0" smtClean="0">
                <a:solidFill>
                  <a:schemeClr val="accent4"/>
                </a:solidFill>
                <a:latin typeface="Times New Roman" panose="02020603050405020304" pitchFamily="18" charset="0"/>
                <a:cs typeface="Times New Roman" panose="02020603050405020304" pitchFamily="18" charset="0"/>
              </a:rPr>
              <a:t>Why is Gradient Tape Useful?</a:t>
            </a:r>
          </a:p>
          <a:p>
            <a:r>
              <a:rPr lang="en-US" dirty="0" smtClean="0">
                <a:latin typeface="Times New Roman" panose="02020603050405020304" pitchFamily="18" charset="0"/>
                <a:cs typeface="Times New Roman" panose="02020603050405020304" pitchFamily="18" charset="0"/>
              </a:rPr>
              <a:t>It is used in the optimization process to minimize loss functions.</a:t>
            </a:r>
          </a:p>
          <a:p>
            <a:r>
              <a:rPr lang="en-US" dirty="0" smtClean="0">
                <a:latin typeface="Times New Roman" panose="02020603050405020304" pitchFamily="18" charset="0"/>
                <a:cs typeface="Times New Roman" panose="02020603050405020304" pitchFamily="18" charset="0"/>
              </a:rPr>
              <a:t>It can compute gradients of arbitrary computations.</a:t>
            </a:r>
          </a:p>
          <a:p>
            <a:r>
              <a:rPr lang="en-US" dirty="0" smtClean="0">
                <a:latin typeface="Times New Roman" panose="02020603050405020304" pitchFamily="18" charset="0"/>
                <a:cs typeface="Times New Roman" panose="02020603050405020304" pitchFamily="18" charset="0"/>
              </a:rPr>
              <a:t>It simplifies the process of implementing custom training loops.</a:t>
            </a: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377440" y="3108960"/>
            <a:ext cx="8892540" cy="2369880"/>
          </a:xfrm>
          <a:prstGeom prst="rect">
            <a:avLst/>
          </a:prstGeom>
          <a:noFill/>
        </p:spPr>
        <p:txBody>
          <a:bodyPr wrap="square" rtlCol="0">
            <a:spAutoFit/>
          </a:bodyPr>
          <a:lstStyle/>
          <a:p>
            <a:pPr algn="just"/>
            <a:r>
              <a:rPr lang="en-US" sz="2800" b="1" dirty="0" smtClean="0">
                <a:solidFill>
                  <a:schemeClr val="accent4"/>
                </a:solidFill>
                <a:latin typeface="Times New Roman" panose="02020603050405020304" pitchFamily="18" charset="0"/>
                <a:cs typeface="Times New Roman" panose="02020603050405020304" pitchFamily="18" charset="0"/>
              </a:rPr>
              <a:t>Why Does This Matter?</a:t>
            </a:r>
          </a:p>
          <a:p>
            <a:pPr algn="just"/>
            <a:r>
              <a:rPr lang="en-US" sz="2400" dirty="0" smtClean="0">
                <a:latin typeface="Times New Roman" panose="02020603050405020304" pitchFamily="18" charset="0"/>
                <a:cs typeface="Times New Roman" panose="02020603050405020304" pitchFamily="18" charset="0"/>
              </a:rPr>
              <a:t>In real life, we adjust things based on results all the time. For example, if a store sets a price too high and people stop buying, they might lower the price a bit. </a:t>
            </a:r>
            <a:r>
              <a:rPr lang="en-US" sz="2400" dirty="0" err="1" smtClean="0">
                <a:latin typeface="Times New Roman" panose="02020603050405020304" pitchFamily="18" charset="0"/>
                <a:cs typeface="Times New Roman" panose="02020603050405020304" pitchFamily="18" charset="0"/>
              </a:rPr>
              <a:t>TensorFlow’s</a:t>
            </a:r>
            <a:r>
              <a:rPr lang="en-US" sz="2400" dirty="0" smtClean="0">
                <a:latin typeface="Times New Roman" panose="02020603050405020304" pitchFamily="18" charset="0"/>
                <a:cs typeface="Times New Roman" panose="02020603050405020304" pitchFamily="18" charset="0"/>
              </a:rPr>
              <a:t> variables and Gradient Tape help us automatically figure out how to adjust things during the training of machine learning models to get better results.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3644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00735"/>
          </a:xfrm>
        </p:spPr>
        <p:txBody>
          <a:bodyPr>
            <a:normAutofit/>
          </a:bodyPr>
          <a:lstStyle/>
          <a:p>
            <a:pPr algn="just"/>
            <a:r>
              <a:rPr lang="en-US" sz="4000" dirty="0" smtClean="0">
                <a:solidFill>
                  <a:schemeClr val="accent4"/>
                </a:solidFill>
                <a:latin typeface="Times New Roman" panose="02020603050405020304" pitchFamily="18" charset="0"/>
                <a:cs typeface="Times New Roman" panose="02020603050405020304" pitchFamily="18" charset="0"/>
              </a:rPr>
              <a:t>Hands-On Exercise: Adjusting the Temperature</a:t>
            </a:r>
            <a:endParaRPr lang="en-US" sz="4000" dirty="0">
              <a:solidFill>
                <a:schemeClr val="accent4"/>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2410" y="709295"/>
            <a:ext cx="11727180" cy="1370965"/>
          </a:xfrm>
        </p:spPr>
        <p:txBody>
          <a:bodyPr/>
          <a:lstStyle/>
          <a:p>
            <a:pPr marL="0" indent="0" algn="just">
              <a:buNone/>
            </a:pPr>
            <a:r>
              <a:rPr lang="en-US" dirty="0" smtClean="0">
                <a:latin typeface="Times New Roman" panose="02020603050405020304" pitchFamily="18" charset="0"/>
                <a:cs typeface="Times New Roman" panose="02020603050405020304" pitchFamily="18" charset="0"/>
              </a:rPr>
              <a:t>Let’s say we’re controlling the temperature of a room. Our goal is to reach the perfect temperature (22 degrees Celsius), but the room starts at 30 degrees. Each step, we adjust the temperature a little closer to the perfect value.</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804160" y="2080260"/>
            <a:ext cx="8549640" cy="4617720"/>
          </a:xfrm>
          <a:prstGeom prst="rect">
            <a:avLst/>
          </a:prstGeom>
        </p:spPr>
      </p:pic>
    </p:spTree>
    <p:extLst>
      <p:ext uri="{BB962C8B-B14F-4D97-AF65-F5344CB8AC3E}">
        <p14:creationId xmlns:p14="http://schemas.microsoft.com/office/powerpoint/2010/main" val="3914934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1461"/>
            <a:ext cx="10515600" cy="3954780"/>
          </a:xfrm>
        </p:spPr>
        <p:txBody>
          <a:bodyPr>
            <a:normAutofit fontScale="92500"/>
          </a:bodyPr>
          <a:lstStyle/>
          <a:p>
            <a:pPr marL="0" indent="0" algn="ctr">
              <a:buNone/>
            </a:pPr>
            <a:r>
              <a:rPr lang="en-US" sz="3600" b="1" dirty="0" smtClean="0">
                <a:solidFill>
                  <a:schemeClr val="accent4"/>
                </a:solidFill>
                <a:latin typeface="Times New Roman" panose="02020603050405020304" pitchFamily="18" charset="0"/>
                <a:cs typeface="Times New Roman" panose="02020603050405020304" pitchFamily="18" charset="0"/>
              </a:rPr>
              <a:t>What is a Loss Function?</a:t>
            </a:r>
            <a:endParaRPr lang="en-US" b="1" dirty="0" smtClean="0">
              <a:solidFill>
                <a:schemeClr val="accent4"/>
              </a:solidFill>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Imagine you’re throwing darts at a target. Your goal is to hit the </a:t>
            </a:r>
            <a:r>
              <a:rPr lang="en-US" dirty="0" err="1" smtClean="0">
                <a:latin typeface="Times New Roman" panose="02020603050405020304" pitchFamily="18" charset="0"/>
                <a:cs typeface="Times New Roman" panose="02020603050405020304" pitchFamily="18" charset="0"/>
              </a:rPr>
              <a:t>bullseye</a:t>
            </a:r>
            <a:r>
              <a:rPr lang="en-US" dirty="0" smtClean="0">
                <a:latin typeface="Times New Roman" panose="02020603050405020304" pitchFamily="18" charset="0"/>
                <a:cs typeface="Times New Roman" panose="02020603050405020304" pitchFamily="18" charset="0"/>
              </a:rPr>
              <a:t>, but each time you throw a dart, it might land somewhere else on the board. The </a:t>
            </a:r>
            <a:r>
              <a:rPr lang="en-US" b="1" dirty="0" smtClean="0">
                <a:latin typeface="Times New Roman" panose="02020603050405020304" pitchFamily="18" charset="0"/>
                <a:cs typeface="Times New Roman" panose="02020603050405020304" pitchFamily="18" charset="0"/>
              </a:rPr>
              <a:t>loss function</a:t>
            </a:r>
            <a:r>
              <a:rPr lang="en-US" dirty="0" smtClean="0">
                <a:latin typeface="Times New Roman" panose="02020603050405020304" pitchFamily="18" charset="0"/>
                <a:cs typeface="Times New Roman" panose="02020603050405020304" pitchFamily="18" charset="0"/>
              </a:rPr>
              <a:t> is like a measure of how far your dart is from the </a:t>
            </a:r>
            <a:r>
              <a:rPr lang="en-US" dirty="0" err="1" smtClean="0">
                <a:latin typeface="Times New Roman" panose="02020603050405020304" pitchFamily="18" charset="0"/>
                <a:cs typeface="Times New Roman" panose="02020603050405020304" pitchFamily="18" charset="0"/>
              </a:rPr>
              <a:t>bullseye</a:t>
            </a:r>
            <a:r>
              <a:rPr lang="en-US" dirty="0" smtClean="0">
                <a:latin typeface="Times New Roman" panose="02020603050405020304" pitchFamily="18" charset="0"/>
                <a:cs typeface="Times New Roman" panose="02020603050405020304" pitchFamily="18" charset="0"/>
              </a:rPr>
              <a:t>. The farther you are from the target, the higher your loss.</a:t>
            </a:r>
          </a:p>
          <a:p>
            <a:pPr marL="0" indent="0" algn="just">
              <a:buNone/>
            </a:pPr>
            <a:r>
              <a:rPr lang="en-US" dirty="0" smtClean="0">
                <a:latin typeface="Times New Roman" panose="02020603050405020304" pitchFamily="18" charset="0"/>
                <a:cs typeface="Times New Roman" panose="02020603050405020304" pitchFamily="18" charset="0"/>
              </a:rPr>
              <a:t>In machine learning, a </a:t>
            </a:r>
            <a:r>
              <a:rPr lang="en-US" b="1" dirty="0" smtClean="0">
                <a:latin typeface="Times New Roman" panose="02020603050405020304" pitchFamily="18" charset="0"/>
                <a:cs typeface="Times New Roman" panose="02020603050405020304" pitchFamily="18" charset="0"/>
              </a:rPr>
              <a:t>loss function</a:t>
            </a:r>
            <a:r>
              <a:rPr lang="en-US" dirty="0" smtClean="0">
                <a:latin typeface="Times New Roman" panose="02020603050405020304" pitchFamily="18" charset="0"/>
                <a:cs typeface="Times New Roman" panose="02020603050405020304" pitchFamily="18" charset="0"/>
              </a:rPr>
              <a:t> tells us how well (or poorly) our model is performing. It measures the difference between the model’s predictions and the actual correct answers. Our goal is to make this difference (or </a:t>
            </a:r>
            <a:r>
              <a:rPr lang="en-US" b="1" dirty="0" smtClean="0">
                <a:latin typeface="Times New Roman" panose="02020603050405020304" pitchFamily="18" charset="0"/>
                <a:cs typeface="Times New Roman" panose="02020603050405020304" pitchFamily="18" charset="0"/>
              </a:rPr>
              <a:t>loss</a:t>
            </a:r>
            <a:r>
              <a:rPr lang="en-US" dirty="0" smtClean="0">
                <a:latin typeface="Times New Roman" panose="02020603050405020304" pitchFamily="18" charset="0"/>
                <a:cs typeface="Times New Roman" panose="02020603050405020304" pitchFamily="18" charset="0"/>
              </a:rPr>
              <a:t>) as small as possible, just like getting closer to the </a:t>
            </a:r>
            <a:r>
              <a:rPr lang="en-US" dirty="0" err="1" smtClean="0">
                <a:latin typeface="Times New Roman" panose="02020603050405020304" pitchFamily="18" charset="0"/>
                <a:cs typeface="Times New Roman" panose="02020603050405020304" pitchFamily="18" charset="0"/>
              </a:rPr>
              <a:t>bullseye</a:t>
            </a:r>
            <a:r>
              <a:rPr lang="en-US" dirty="0" smtClean="0">
                <a:latin typeface="Times New Roman" panose="02020603050405020304" pitchFamily="18" charset="0"/>
                <a:cs typeface="Times New Roman" panose="02020603050405020304" pitchFamily="18" charset="0"/>
              </a:rPr>
              <a:t> in darts.</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148840" y="4206241"/>
            <a:ext cx="9410700" cy="2000548"/>
          </a:xfrm>
          <a:prstGeom prst="rect">
            <a:avLst/>
          </a:prstGeom>
          <a:noFill/>
        </p:spPr>
        <p:txBody>
          <a:bodyPr wrap="square" rtlCol="0">
            <a:spAutoFit/>
          </a:bodyPr>
          <a:lstStyle/>
          <a:p>
            <a:r>
              <a:rPr lang="en-US" sz="2800" b="1" dirty="0" smtClean="0">
                <a:solidFill>
                  <a:schemeClr val="accent4"/>
                </a:solidFill>
                <a:latin typeface="Times New Roman" panose="02020603050405020304" pitchFamily="18" charset="0"/>
                <a:cs typeface="Times New Roman" panose="02020603050405020304" pitchFamily="18" charset="0"/>
              </a:rPr>
              <a:t>Why is the Loss Function Important?</a:t>
            </a:r>
          </a:p>
          <a:p>
            <a:r>
              <a:rPr lang="en-US" sz="2400" dirty="0" smtClean="0">
                <a:latin typeface="Times New Roman" panose="02020603050405020304" pitchFamily="18" charset="0"/>
                <a:cs typeface="Times New Roman" panose="02020603050405020304" pitchFamily="18" charset="0"/>
              </a:rPr>
              <a:t>The </a:t>
            </a:r>
            <a:r>
              <a:rPr lang="en-US" sz="2400" b="1" dirty="0" smtClean="0">
                <a:latin typeface="Times New Roman" panose="02020603050405020304" pitchFamily="18" charset="0"/>
                <a:cs typeface="Times New Roman" panose="02020603050405020304" pitchFamily="18" charset="0"/>
              </a:rPr>
              <a:t>loss function</a:t>
            </a:r>
            <a:r>
              <a:rPr lang="en-US" sz="2400" dirty="0" smtClean="0">
                <a:latin typeface="Times New Roman" panose="02020603050405020304" pitchFamily="18" charset="0"/>
                <a:cs typeface="Times New Roman" panose="02020603050405020304" pitchFamily="18" charset="0"/>
              </a:rPr>
              <a:t> helps guide the learning process. If the loss is large, it means the model's predictions are far from the actual answers, and we need to make some adjustments. If the loss is small, the model is doing well.</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1243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620" y="294004"/>
            <a:ext cx="11475720" cy="4483735"/>
          </a:xfrm>
        </p:spPr>
        <p:txBody>
          <a:bodyPr>
            <a:noAutofit/>
          </a:bodyPr>
          <a:lstStyle/>
          <a:p>
            <a:pPr marL="0" indent="0" algn="ctr">
              <a:buNone/>
            </a:pPr>
            <a:r>
              <a:rPr lang="en-US" sz="3200" b="1" dirty="0" smtClean="0">
                <a:solidFill>
                  <a:schemeClr val="accent4"/>
                </a:solidFill>
                <a:latin typeface="Times New Roman" panose="02020603050405020304" pitchFamily="18" charset="0"/>
                <a:cs typeface="Times New Roman" panose="02020603050405020304" pitchFamily="18" charset="0"/>
              </a:rPr>
              <a:t>What is the Learning Rate?</a:t>
            </a:r>
          </a:p>
          <a:p>
            <a:pPr marL="0" indent="0" algn="just">
              <a:buNone/>
            </a:pPr>
            <a:r>
              <a:rPr lang="en-US" dirty="0" smtClean="0">
                <a:latin typeface="Times New Roman" panose="02020603050405020304" pitchFamily="18" charset="0"/>
                <a:cs typeface="Times New Roman" panose="02020603050405020304" pitchFamily="18" charset="0"/>
              </a:rPr>
              <a:t>Now that we know how far we are from the target (loss), the next step is to figure out how much we should adjust our model to improve. This is where the </a:t>
            </a:r>
            <a:r>
              <a:rPr lang="en-US" b="1" dirty="0" smtClean="0">
                <a:latin typeface="Times New Roman" panose="02020603050405020304" pitchFamily="18" charset="0"/>
                <a:cs typeface="Times New Roman" panose="02020603050405020304" pitchFamily="18" charset="0"/>
              </a:rPr>
              <a:t>learning rate</a:t>
            </a:r>
            <a:r>
              <a:rPr lang="en-US" dirty="0" smtClean="0">
                <a:latin typeface="Times New Roman" panose="02020603050405020304" pitchFamily="18" charset="0"/>
                <a:cs typeface="Times New Roman" panose="02020603050405020304" pitchFamily="18" charset="0"/>
              </a:rPr>
              <a:t> comes in. It controls </a:t>
            </a:r>
            <a:r>
              <a:rPr lang="en-US" b="1" dirty="0" smtClean="0">
                <a:latin typeface="Times New Roman" panose="02020603050405020304" pitchFamily="18" charset="0"/>
                <a:cs typeface="Times New Roman" panose="02020603050405020304" pitchFamily="18" charset="0"/>
              </a:rPr>
              <a:t>how big the steps</a:t>
            </a:r>
            <a:r>
              <a:rPr lang="en-US" dirty="0" smtClean="0">
                <a:latin typeface="Times New Roman" panose="02020603050405020304" pitchFamily="18" charset="0"/>
                <a:cs typeface="Times New Roman" panose="02020603050405020304" pitchFamily="18" charset="0"/>
              </a:rPr>
              <a:t> are when the model makes adjustments.</a:t>
            </a:r>
          </a:p>
          <a:p>
            <a:pPr algn="just"/>
            <a:r>
              <a:rPr lang="en-US" b="1" dirty="0" smtClean="0">
                <a:solidFill>
                  <a:schemeClr val="accent2"/>
                </a:solidFill>
                <a:latin typeface="Times New Roman" panose="02020603050405020304" pitchFamily="18" charset="0"/>
                <a:cs typeface="Times New Roman" panose="02020603050405020304" pitchFamily="18" charset="0"/>
              </a:rPr>
              <a:t>High Learning Rate:</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model takes large steps but might overshoot the optimal solution.</a:t>
            </a:r>
          </a:p>
          <a:p>
            <a:pPr algn="just"/>
            <a:r>
              <a:rPr lang="en-US" b="1" dirty="0" smtClean="0">
                <a:solidFill>
                  <a:schemeClr val="accent2"/>
                </a:solidFill>
                <a:latin typeface="Times New Roman" panose="02020603050405020304" pitchFamily="18" charset="0"/>
                <a:cs typeface="Times New Roman" panose="02020603050405020304" pitchFamily="18" charset="0"/>
              </a:rPr>
              <a:t>Low Learning Rate:</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model takes small, careful steps but might take a long time to reach the solution.</a:t>
            </a:r>
          </a:p>
          <a:p>
            <a:pPr marL="0" indent="0" algn="just">
              <a:buNone/>
            </a:pPr>
            <a:r>
              <a:rPr lang="en-US" dirty="0" smtClean="0">
                <a:latin typeface="Times New Roman" panose="02020603050405020304" pitchFamily="18" charset="0"/>
                <a:cs typeface="Times New Roman" panose="02020603050405020304" pitchFamily="18" charset="0"/>
              </a:rPr>
              <a:t>Think of it as adjusting the volume on a radio:</a:t>
            </a:r>
          </a:p>
          <a:p>
            <a:pPr algn="just"/>
            <a:r>
              <a:rPr lang="en-US" dirty="0" smtClean="0">
                <a:latin typeface="Times New Roman" panose="02020603050405020304" pitchFamily="18" charset="0"/>
                <a:cs typeface="Times New Roman" panose="02020603050405020304" pitchFamily="18" charset="0"/>
              </a:rPr>
              <a:t>If you turn the knob too fast (high learning rate), you might skip past the right volume.</a:t>
            </a:r>
          </a:p>
          <a:p>
            <a:pPr algn="just"/>
            <a:r>
              <a:rPr lang="en-US" dirty="0" smtClean="0">
                <a:latin typeface="Times New Roman" panose="02020603050405020304" pitchFamily="18" charset="0"/>
                <a:cs typeface="Times New Roman" panose="02020603050405020304" pitchFamily="18" charset="0"/>
              </a:rPr>
              <a:t>If you turn it very slowly (low learning rate), it will take longer to get there, but you’re less likely to miss the right setting.</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0628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105"/>
            <a:ext cx="10515600" cy="617855"/>
          </a:xfrm>
        </p:spPr>
        <p:txBody>
          <a:bodyPr>
            <a:normAutofit fontScale="90000"/>
          </a:bodyPr>
          <a:lstStyle/>
          <a:p>
            <a:pPr algn="ctr"/>
            <a:r>
              <a:rPr lang="en-US" dirty="0" smtClean="0">
                <a:solidFill>
                  <a:schemeClr val="accent2"/>
                </a:solidFill>
                <a:latin typeface="Times New Roman" panose="02020603050405020304" pitchFamily="18" charset="0"/>
                <a:cs typeface="Times New Roman" panose="02020603050405020304" pitchFamily="18" charset="0"/>
              </a:rPr>
              <a:t>Neural Network</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65760" y="1028700"/>
            <a:ext cx="11826240" cy="4485323"/>
          </a:xfrm>
        </p:spPr>
        <p:txBody>
          <a:bodyPr>
            <a:noAutofit/>
          </a:bodyPr>
          <a:lstStyle/>
          <a:p>
            <a:pPr marL="0" indent="0" algn="just">
              <a:buNone/>
            </a:pPr>
            <a:r>
              <a:rPr lang="en-US" dirty="0" smtClean="0">
                <a:latin typeface="Times New Roman" panose="02020603050405020304" pitchFamily="18" charset="0"/>
                <a:cs typeface="Times New Roman" panose="02020603050405020304" pitchFamily="18" charset="0"/>
              </a:rPr>
              <a:t>A neural network is a computer system that mimics how the human brain works. In our brains, we have neurons (nerve cells) that pass information to each other. Similarly, a neural network is made up of layers of nodes (also called neurons) that pass information through the network. The goal of a neural network is to make predictions, like recognizing patterns in data.</a:t>
            </a:r>
          </a:p>
          <a:p>
            <a:pPr marL="0" indent="0" algn="just">
              <a:buNone/>
            </a:pPr>
            <a:r>
              <a:rPr lang="en-US" dirty="0" smtClean="0">
                <a:solidFill>
                  <a:schemeClr val="accent4"/>
                </a:solidFill>
                <a:latin typeface="Times New Roman" panose="02020603050405020304" pitchFamily="18" charset="0"/>
                <a:cs typeface="Times New Roman" panose="02020603050405020304" pitchFamily="18" charset="0"/>
              </a:rPr>
              <a:t>Key Terms to Understand:</a:t>
            </a:r>
          </a:p>
          <a:p>
            <a:pPr marL="0" indent="0" algn="just">
              <a:buNone/>
            </a:pPr>
            <a:r>
              <a:rPr lang="en-US" b="1" dirty="0" smtClean="0">
                <a:latin typeface="Times New Roman" panose="02020603050405020304" pitchFamily="18" charset="0"/>
                <a:cs typeface="Times New Roman" panose="02020603050405020304" pitchFamily="18" charset="0"/>
              </a:rPr>
              <a:t>Neuron/Node: </a:t>
            </a:r>
            <a:r>
              <a:rPr lang="en-US" dirty="0" smtClean="0">
                <a:latin typeface="Times New Roman" panose="02020603050405020304" pitchFamily="18" charset="0"/>
                <a:cs typeface="Times New Roman" panose="02020603050405020304" pitchFamily="18" charset="0"/>
              </a:rPr>
              <a:t>This is the basic building block of a neural network. It takes inputs, performs some calculations, and gives an output.</a:t>
            </a:r>
          </a:p>
          <a:p>
            <a:pPr marL="0" indent="0" algn="just">
              <a:buNone/>
            </a:pPr>
            <a:r>
              <a:rPr lang="en-US" b="1" dirty="0" smtClean="0">
                <a:latin typeface="Times New Roman" panose="02020603050405020304" pitchFamily="18" charset="0"/>
                <a:cs typeface="Times New Roman" panose="02020603050405020304" pitchFamily="18" charset="0"/>
              </a:rPr>
              <a:t>Layers: </a:t>
            </a:r>
            <a:r>
              <a:rPr lang="en-US" dirty="0" smtClean="0">
                <a:latin typeface="Times New Roman" panose="02020603050405020304" pitchFamily="18" charset="0"/>
                <a:cs typeface="Times New Roman" panose="02020603050405020304" pitchFamily="18" charset="0"/>
              </a:rPr>
              <a:t>Neural networks are made of layers, and each layer contains multiple nodes. Information flows through these layers to help the network learn.</a:t>
            </a:r>
          </a:p>
          <a:p>
            <a:pPr marL="0" indent="0" algn="just">
              <a:buNone/>
            </a:pPr>
            <a:r>
              <a:rPr lang="en-US" b="1" dirty="0" smtClean="0">
                <a:latin typeface="Times New Roman" panose="02020603050405020304" pitchFamily="18" charset="0"/>
                <a:cs typeface="Times New Roman" panose="02020603050405020304" pitchFamily="18" charset="0"/>
              </a:rPr>
              <a:t>Weights: </a:t>
            </a:r>
            <a:r>
              <a:rPr lang="en-US" dirty="0" smtClean="0">
                <a:latin typeface="Times New Roman" panose="02020603050405020304" pitchFamily="18" charset="0"/>
                <a:cs typeface="Times New Roman" panose="02020603050405020304" pitchFamily="18" charset="0"/>
              </a:rPr>
              <a:t>These are numbers that determine the importance of inputs. The network adjusts the weights during training to make better predictions.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1410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0"/>
            <a:ext cx="10515600" cy="5262563"/>
          </a:xfrm>
        </p:spPr>
        <p:txBody>
          <a:bodyPr>
            <a:normAutofit/>
          </a:bodyPr>
          <a:lstStyle/>
          <a:p>
            <a:pPr marL="0" indent="0" algn="ctr">
              <a:buNone/>
            </a:pPr>
            <a:r>
              <a:rPr lang="en-US" sz="3200" b="1" dirty="0" smtClean="0">
                <a:solidFill>
                  <a:schemeClr val="accent4"/>
                </a:solidFill>
                <a:latin typeface="Times New Roman" panose="02020603050405020304" pitchFamily="18" charset="0"/>
                <a:cs typeface="Times New Roman" panose="02020603050405020304" pitchFamily="18" charset="0"/>
              </a:rPr>
              <a:t>Building a Neural Network</a:t>
            </a:r>
          </a:p>
          <a:p>
            <a:pPr marL="0" indent="0" algn="ctr">
              <a:buNone/>
            </a:pPr>
            <a:endParaRPr lang="en-US" sz="3200" b="1" dirty="0" smtClean="0">
              <a:solidFill>
                <a:schemeClr val="accent4"/>
              </a:solidFill>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In </a:t>
            </a:r>
            <a:r>
              <a:rPr lang="en-US" dirty="0" err="1" smtClean="0">
                <a:latin typeface="Times New Roman" panose="02020603050405020304" pitchFamily="18" charset="0"/>
                <a:cs typeface="Times New Roman" panose="02020603050405020304" pitchFamily="18" charset="0"/>
              </a:rPr>
              <a:t>TensorFlow</a:t>
            </a:r>
            <a:r>
              <a:rPr lang="en-US" dirty="0" smtClean="0">
                <a:latin typeface="Times New Roman" panose="02020603050405020304" pitchFamily="18" charset="0"/>
                <a:cs typeface="Times New Roman" panose="02020603050405020304" pitchFamily="18" charset="0"/>
              </a:rPr>
              <a:t>, we can create a simple neural network using a model made up of different layers. Let’s break this down into steps:</a:t>
            </a:r>
          </a:p>
          <a:p>
            <a:pPr algn="just"/>
            <a:r>
              <a:rPr lang="en-US" b="1" dirty="0" smtClean="0">
                <a:latin typeface="Times New Roman" panose="02020603050405020304" pitchFamily="18" charset="0"/>
                <a:cs typeface="Times New Roman" panose="02020603050405020304" pitchFamily="18" charset="0"/>
              </a:rPr>
              <a:t>Input Layer:</a:t>
            </a:r>
            <a:r>
              <a:rPr lang="en-US" dirty="0" smtClean="0">
                <a:latin typeface="Times New Roman" panose="02020603050405020304" pitchFamily="18" charset="0"/>
                <a:cs typeface="Times New Roman" panose="02020603050405020304" pitchFamily="18" charset="0"/>
              </a:rPr>
              <a:t> This is where the neural network receives data. For example, if we’re working with an image of a cat, the input layer would receive all the pixels of the image.</a:t>
            </a:r>
          </a:p>
          <a:p>
            <a:pPr algn="just"/>
            <a:r>
              <a:rPr lang="en-US" b="1" dirty="0" smtClean="0">
                <a:latin typeface="Times New Roman" panose="02020603050405020304" pitchFamily="18" charset="0"/>
                <a:cs typeface="Times New Roman" panose="02020603050405020304" pitchFamily="18" charset="0"/>
              </a:rPr>
              <a:t>Hidden Layers:</a:t>
            </a:r>
            <a:r>
              <a:rPr lang="en-US" dirty="0" smtClean="0">
                <a:latin typeface="Times New Roman" panose="02020603050405020304" pitchFamily="18" charset="0"/>
                <a:cs typeface="Times New Roman" panose="02020603050405020304" pitchFamily="18" charset="0"/>
              </a:rPr>
              <a:t> These layers process the input data and learn patterns.</a:t>
            </a:r>
          </a:p>
          <a:p>
            <a:pPr algn="just"/>
            <a:r>
              <a:rPr lang="en-US" b="1" dirty="0" smtClean="0">
                <a:latin typeface="Times New Roman" panose="02020603050405020304" pitchFamily="18" charset="0"/>
                <a:cs typeface="Times New Roman" panose="02020603050405020304" pitchFamily="18" charset="0"/>
              </a:rPr>
              <a:t>Output Layer:</a:t>
            </a:r>
            <a:r>
              <a:rPr lang="en-US" dirty="0" smtClean="0">
                <a:latin typeface="Times New Roman" panose="02020603050405020304" pitchFamily="18" charset="0"/>
                <a:cs typeface="Times New Roman" panose="02020603050405020304" pitchFamily="18" charset="0"/>
              </a:rPr>
              <a:t> This layer gives the prediction. For example, if the task is to recognize cats, the output could be “cat” or “not a cat.”</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0759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7945"/>
            <a:ext cx="10515600" cy="663575"/>
          </a:xfrm>
        </p:spPr>
        <p:txBody>
          <a:bodyPr>
            <a:normAutofit fontScale="90000"/>
          </a:bodyPr>
          <a:lstStyle/>
          <a:p>
            <a:pPr algn="ctr"/>
            <a:r>
              <a:rPr lang="en-US" dirty="0" smtClean="0">
                <a:solidFill>
                  <a:schemeClr val="accent4"/>
                </a:solidFill>
                <a:latin typeface="Times New Roman" panose="02020603050405020304" pitchFamily="18" charset="0"/>
                <a:cs typeface="Times New Roman" panose="02020603050405020304" pitchFamily="18" charset="0"/>
              </a:rPr>
              <a:t>Simple Neural Network</a:t>
            </a:r>
            <a:endParaRPr lang="en-US" dirty="0">
              <a:solidFill>
                <a:schemeClr val="accent4"/>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5270" y="777240"/>
            <a:ext cx="11681460" cy="1534795"/>
          </a:xfrm>
        </p:spPr>
        <p:txBody>
          <a:bodyPr/>
          <a:lstStyle/>
          <a:p>
            <a:pPr marL="0" indent="0" algn="just">
              <a:buNone/>
            </a:pPr>
            <a:r>
              <a:rPr lang="en-US" dirty="0" smtClean="0">
                <a:latin typeface="Times New Roman" panose="02020603050405020304" pitchFamily="18" charset="0"/>
                <a:cs typeface="Times New Roman" panose="02020603050405020304" pitchFamily="18" charset="0"/>
              </a:rPr>
              <a:t>Let’s create a simple neural network that can classify handwritten digits (0-9) using the popular </a:t>
            </a:r>
            <a:r>
              <a:rPr lang="en-US" b="1" dirty="0" smtClean="0">
                <a:latin typeface="Times New Roman" panose="02020603050405020304" pitchFamily="18" charset="0"/>
                <a:cs typeface="Times New Roman" panose="02020603050405020304" pitchFamily="18" charset="0"/>
              </a:rPr>
              <a:t>MNIST dataset</a:t>
            </a:r>
            <a:r>
              <a:rPr lang="en-US" dirty="0" smtClean="0">
                <a:latin typeface="Times New Roman" panose="02020603050405020304" pitchFamily="18" charset="0"/>
                <a:cs typeface="Times New Roman" panose="02020603050405020304" pitchFamily="18" charset="0"/>
              </a:rPr>
              <a:t>. The MNIST dataset contains images of digits, and the task is to classify which digit is in each image.</a:t>
            </a: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143000" y="2152015"/>
            <a:ext cx="4160520" cy="523220"/>
          </a:xfrm>
          <a:prstGeom prst="rect">
            <a:avLst/>
          </a:prstGeom>
          <a:noFill/>
        </p:spPr>
        <p:txBody>
          <a:bodyPr wrap="square" rtlCol="0">
            <a:spAutoFit/>
          </a:bodyPr>
          <a:lstStyle/>
          <a:p>
            <a:r>
              <a:rPr lang="en-US" sz="2800" dirty="0" smtClean="0">
                <a:solidFill>
                  <a:schemeClr val="accent2"/>
                </a:solidFill>
                <a:latin typeface="Times New Roman" panose="02020603050405020304" pitchFamily="18" charset="0"/>
                <a:cs typeface="Times New Roman" panose="02020603050405020304" pitchFamily="18" charset="0"/>
              </a:rPr>
              <a:t>Step 1: Import Libraries</a:t>
            </a:r>
            <a:endParaRPr lang="en-US" sz="2800" dirty="0">
              <a:solidFill>
                <a:schemeClr val="accent2"/>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131820" y="2764154"/>
            <a:ext cx="4960620" cy="945515"/>
          </a:xfrm>
          <a:prstGeom prst="rect">
            <a:avLst/>
          </a:prstGeom>
        </p:spPr>
      </p:pic>
      <p:sp>
        <p:nvSpPr>
          <p:cNvPr id="6" name="TextBox 5"/>
          <p:cNvSpPr txBox="1"/>
          <p:nvPr/>
        </p:nvSpPr>
        <p:spPr>
          <a:xfrm>
            <a:off x="1828800" y="3846829"/>
            <a:ext cx="3223260" cy="461665"/>
          </a:xfrm>
          <a:prstGeom prst="rect">
            <a:avLst/>
          </a:prstGeom>
          <a:noFill/>
        </p:spPr>
        <p:txBody>
          <a:bodyPr wrap="square" rtlCol="0">
            <a:spAutoFit/>
          </a:bodyPr>
          <a:lstStyle/>
          <a:p>
            <a:r>
              <a:rPr lang="en-US" sz="2400" dirty="0" smtClean="0">
                <a:solidFill>
                  <a:schemeClr val="accent2"/>
                </a:solidFill>
                <a:latin typeface="Times New Roman" panose="02020603050405020304" pitchFamily="18" charset="0"/>
                <a:cs typeface="Times New Roman" panose="02020603050405020304" pitchFamily="18" charset="0"/>
              </a:rPr>
              <a:t>Step 2: Load the Dataset</a:t>
            </a:r>
            <a:endParaRPr lang="en-US" sz="2400" dirty="0">
              <a:solidFill>
                <a:schemeClr val="accent2"/>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3451860" y="4308494"/>
            <a:ext cx="7498080" cy="2298046"/>
          </a:xfrm>
          <a:prstGeom prst="rect">
            <a:avLst/>
          </a:prstGeom>
        </p:spPr>
      </p:pic>
    </p:spTree>
    <p:extLst>
      <p:ext uri="{BB962C8B-B14F-4D97-AF65-F5344CB8AC3E}">
        <p14:creationId xmlns:p14="http://schemas.microsoft.com/office/powerpoint/2010/main" val="3991635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360" y="636905"/>
            <a:ext cx="11224260" cy="4351338"/>
          </a:xfrm>
        </p:spPr>
        <p:txBody>
          <a:bodyPr/>
          <a:lstStyle/>
          <a:p>
            <a:pPr marL="0" indent="0">
              <a:buNone/>
            </a:pPr>
            <a:r>
              <a:rPr lang="en-US" b="1" dirty="0" smtClean="0">
                <a:solidFill>
                  <a:schemeClr val="accent2"/>
                </a:solidFill>
                <a:latin typeface="Times New Roman" panose="02020603050405020304" pitchFamily="18" charset="0"/>
                <a:cs typeface="Times New Roman" panose="02020603050405020304" pitchFamily="18" charset="0"/>
              </a:rPr>
              <a:t>Why normalize?</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When we normalize the pixel values (scaling them between 0 and 1), it helps the model learn faster by keeping the values small.</a:t>
            </a: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32410" y="2286794"/>
            <a:ext cx="11772900" cy="3539430"/>
          </a:xfrm>
          <a:prstGeom prst="rect">
            <a:avLst/>
          </a:prstGeom>
          <a:noFill/>
        </p:spPr>
        <p:txBody>
          <a:bodyPr wrap="square" rtlCol="0">
            <a:spAutoFit/>
          </a:bodyPr>
          <a:lstStyle/>
          <a:p>
            <a:pPr algn="just"/>
            <a:r>
              <a:rPr lang="en-US" sz="2800" dirty="0" smtClean="0">
                <a:solidFill>
                  <a:schemeClr val="accent2"/>
                </a:solidFill>
                <a:latin typeface="Times New Roman" panose="02020603050405020304" pitchFamily="18" charset="0"/>
                <a:cs typeface="Times New Roman" panose="02020603050405020304" pitchFamily="18" charset="0"/>
              </a:rPr>
              <a:t>Step 3: Build the Neural Network</a:t>
            </a:r>
          </a:p>
          <a:p>
            <a:pPr algn="just"/>
            <a:r>
              <a:rPr lang="en-US" sz="2800" dirty="0" smtClean="0">
                <a:latin typeface="Times New Roman" panose="02020603050405020304" pitchFamily="18" charset="0"/>
                <a:cs typeface="Times New Roman" panose="02020603050405020304" pitchFamily="18" charset="0"/>
              </a:rPr>
              <a:t>Now, we’ll define our neural network model. It consists of:</a:t>
            </a:r>
          </a:p>
          <a:p>
            <a:pPr algn="just"/>
            <a:endParaRPr lang="en-US" sz="28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800" b="1" dirty="0" smtClean="0">
                <a:solidFill>
                  <a:schemeClr val="accent5"/>
                </a:solidFill>
                <a:latin typeface="Times New Roman" panose="02020603050405020304" pitchFamily="18" charset="0"/>
                <a:cs typeface="Times New Roman" panose="02020603050405020304" pitchFamily="18" charset="0"/>
              </a:rPr>
              <a:t>Input Layer: </a:t>
            </a:r>
            <a:r>
              <a:rPr lang="en-US" sz="2800" dirty="0" smtClean="0">
                <a:latin typeface="Times New Roman" panose="02020603050405020304" pitchFamily="18" charset="0"/>
                <a:cs typeface="Times New Roman" panose="02020603050405020304" pitchFamily="18" charset="0"/>
              </a:rPr>
              <a:t>The input is an image (28x28 pixels).</a:t>
            </a:r>
          </a:p>
          <a:p>
            <a:pPr marL="285750" indent="-285750" algn="just">
              <a:buFont typeface="Arial" panose="020B0604020202020204" pitchFamily="34" charset="0"/>
              <a:buChar char="•"/>
            </a:pPr>
            <a:r>
              <a:rPr lang="en-US" sz="2800" b="1" dirty="0" smtClean="0">
                <a:solidFill>
                  <a:schemeClr val="accent2">
                    <a:lumMod val="75000"/>
                  </a:schemeClr>
                </a:solidFill>
                <a:latin typeface="Times New Roman" panose="02020603050405020304" pitchFamily="18" charset="0"/>
                <a:cs typeface="Times New Roman" panose="02020603050405020304" pitchFamily="18" charset="0"/>
              </a:rPr>
              <a:t>Hidden Layer: </a:t>
            </a:r>
            <a:r>
              <a:rPr lang="en-US" sz="2800" dirty="0" smtClean="0">
                <a:latin typeface="Times New Roman" panose="02020603050405020304" pitchFamily="18" charset="0"/>
                <a:cs typeface="Times New Roman" panose="02020603050405020304" pitchFamily="18" charset="0"/>
              </a:rPr>
              <a:t>We’ll use a fully connected layer (dense layer) with 128 neurons and an activation function called </a:t>
            </a:r>
            <a:r>
              <a:rPr lang="en-US" sz="2800" dirty="0" err="1" smtClean="0">
                <a:latin typeface="Times New Roman" panose="02020603050405020304" pitchFamily="18" charset="0"/>
                <a:cs typeface="Times New Roman" panose="02020603050405020304" pitchFamily="18" charset="0"/>
              </a:rPr>
              <a:t>ReLU</a:t>
            </a:r>
            <a:r>
              <a:rPr lang="en-US" sz="2800"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2800" b="1" dirty="0" smtClean="0">
                <a:solidFill>
                  <a:schemeClr val="accent4"/>
                </a:solidFill>
                <a:latin typeface="Times New Roman" panose="02020603050405020304" pitchFamily="18" charset="0"/>
                <a:cs typeface="Times New Roman" panose="02020603050405020304" pitchFamily="18" charset="0"/>
              </a:rPr>
              <a:t>Output Layer: </a:t>
            </a:r>
            <a:r>
              <a:rPr lang="en-US" sz="2800" dirty="0" smtClean="0">
                <a:latin typeface="Times New Roman" panose="02020603050405020304" pitchFamily="18" charset="0"/>
                <a:cs typeface="Times New Roman" panose="02020603050405020304" pitchFamily="18" charset="0"/>
              </a:rPr>
              <a:t>Since we have 10 possible digits (0-9), the output layer will have 10 neurons with a </a:t>
            </a:r>
            <a:r>
              <a:rPr lang="en-US" sz="2800" dirty="0" err="1" smtClean="0">
                <a:latin typeface="Times New Roman" panose="02020603050405020304" pitchFamily="18" charset="0"/>
                <a:cs typeface="Times New Roman" panose="02020603050405020304" pitchFamily="18" charset="0"/>
              </a:rPr>
              <a:t>softmax</a:t>
            </a:r>
            <a:r>
              <a:rPr lang="en-US" sz="2800" dirty="0" smtClean="0">
                <a:latin typeface="Times New Roman" panose="02020603050405020304" pitchFamily="18" charset="0"/>
                <a:cs typeface="Times New Roman" panose="02020603050405020304" pitchFamily="18" charset="0"/>
              </a:rPr>
              <a:t> activation function.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9535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180" y="614044"/>
            <a:ext cx="11727180" cy="5169535"/>
          </a:xfrm>
        </p:spPr>
        <p:txBody>
          <a:bodyPr>
            <a:noAutofit/>
          </a:bodyPr>
          <a:lstStyle/>
          <a:p>
            <a:pPr marL="0" indent="0" algn="ctr">
              <a:buNone/>
            </a:pPr>
            <a:r>
              <a:rPr lang="en-US" sz="3600" dirty="0" smtClean="0">
                <a:solidFill>
                  <a:schemeClr val="accent2"/>
                </a:solidFill>
                <a:latin typeface="Times New Roman" panose="02020603050405020304" pitchFamily="18" charset="0"/>
                <a:cs typeface="Times New Roman" panose="02020603050405020304" pitchFamily="18" charset="0"/>
              </a:rPr>
              <a:t>Activation Function</a:t>
            </a:r>
          </a:p>
          <a:p>
            <a:pPr marL="0" indent="0" algn="ctr">
              <a:buNone/>
            </a:pP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An activation function determines whether a neuron should be activated (pass information forward). The </a:t>
            </a:r>
            <a:r>
              <a:rPr lang="en-US" dirty="0" err="1" smtClean="0">
                <a:latin typeface="Times New Roman" panose="02020603050405020304" pitchFamily="18" charset="0"/>
                <a:cs typeface="Times New Roman" panose="02020603050405020304" pitchFamily="18" charset="0"/>
              </a:rPr>
              <a:t>ReLU</a:t>
            </a:r>
            <a:r>
              <a:rPr lang="en-US" dirty="0" smtClean="0">
                <a:latin typeface="Times New Roman" panose="02020603050405020304" pitchFamily="18" charset="0"/>
                <a:cs typeface="Times New Roman" panose="02020603050405020304" pitchFamily="18" charset="0"/>
              </a:rPr>
              <a:t> (Rectified Linear Unit) activation function is commonly used because it helps the network learn faster by introducing non-linearity. </a:t>
            </a:r>
            <a:r>
              <a:rPr lang="en-US" dirty="0" err="1" smtClean="0">
                <a:latin typeface="Times New Roman" panose="02020603050405020304" pitchFamily="18" charset="0"/>
                <a:cs typeface="Times New Roman" panose="02020603050405020304" pitchFamily="18" charset="0"/>
              </a:rPr>
              <a:t>Softmax</a:t>
            </a:r>
            <a:r>
              <a:rPr lang="en-US" dirty="0" smtClean="0">
                <a:latin typeface="Times New Roman" panose="02020603050405020304" pitchFamily="18" charset="0"/>
                <a:cs typeface="Times New Roman" panose="02020603050405020304" pitchFamily="18" charset="0"/>
              </a:rPr>
              <a:t> is used in the output layer for classification tasks, as it gives probabilities for each class (digit).</a:t>
            </a:r>
          </a:p>
          <a:p>
            <a:pPr marL="0" indent="0" algn="just">
              <a:buNone/>
            </a:pP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solidFill>
                  <a:schemeClr val="accent4"/>
                </a:solidFill>
                <a:latin typeface="Times New Roman" panose="02020603050405020304" pitchFamily="18" charset="0"/>
                <a:cs typeface="Times New Roman" panose="02020603050405020304" pitchFamily="18" charset="0"/>
              </a:rPr>
              <a:t>Flatten Layer: </a:t>
            </a:r>
            <a:r>
              <a:rPr lang="en-US" dirty="0" smtClean="0">
                <a:latin typeface="Times New Roman" panose="02020603050405020304" pitchFamily="18" charset="0"/>
                <a:cs typeface="Times New Roman" panose="02020603050405020304" pitchFamily="18" charset="0"/>
              </a:rPr>
              <a:t>This converts the 28x28 images into a flat 1D array (since each layer expects a list of numbers, not a 2D image).</a:t>
            </a:r>
          </a:p>
          <a:p>
            <a:pPr marL="0" indent="0" algn="just">
              <a:buNone/>
            </a:pPr>
            <a:r>
              <a:rPr lang="en-US" dirty="0" smtClean="0">
                <a:solidFill>
                  <a:schemeClr val="accent4"/>
                </a:solidFill>
                <a:latin typeface="Times New Roman" panose="02020603050405020304" pitchFamily="18" charset="0"/>
                <a:cs typeface="Times New Roman" panose="02020603050405020304" pitchFamily="18" charset="0"/>
              </a:rPr>
              <a:t>Dense Layer: </a:t>
            </a:r>
            <a:r>
              <a:rPr lang="en-US" dirty="0" smtClean="0">
                <a:latin typeface="Times New Roman" panose="02020603050405020304" pitchFamily="18" charset="0"/>
                <a:cs typeface="Times New Roman" panose="02020603050405020304" pitchFamily="18" charset="0"/>
              </a:rPr>
              <a:t>This is a fully connected layer where every neuron is connected to each neuron in the previous layer.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2926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71550" y="1188720"/>
            <a:ext cx="10607040" cy="2171700"/>
          </a:xfrm>
          <a:prstGeom prst="rect">
            <a:avLst/>
          </a:prstGeom>
        </p:spPr>
      </p:pic>
      <p:pic>
        <p:nvPicPr>
          <p:cNvPr id="6" name="Picture 5"/>
          <p:cNvPicPr>
            <a:picLocks noChangeAspect="1"/>
          </p:cNvPicPr>
          <p:nvPr/>
        </p:nvPicPr>
        <p:blipFill>
          <a:blip r:embed="rId3"/>
          <a:stretch>
            <a:fillRect/>
          </a:stretch>
        </p:blipFill>
        <p:spPr>
          <a:xfrm>
            <a:off x="5062061" y="4663440"/>
            <a:ext cx="2426017" cy="882967"/>
          </a:xfrm>
          <a:prstGeom prst="rect">
            <a:avLst/>
          </a:prstGeom>
        </p:spPr>
      </p:pic>
      <p:sp>
        <p:nvSpPr>
          <p:cNvPr id="7" name="TextBox 6"/>
          <p:cNvSpPr txBox="1"/>
          <p:nvPr/>
        </p:nvSpPr>
        <p:spPr>
          <a:xfrm>
            <a:off x="1417320" y="3611880"/>
            <a:ext cx="4137660"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To check the model summary: -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9312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dirty="0" err="1" smtClean="0">
                <a:solidFill>
                  <a:schemeClr val="accent2"/>
                </a:solidFill>
                <a:latin typeface="Times New Roman" panose="02020603050405020304" pitchFamily="18" charset="0"/>
                <a:cs typeface="Times New Roman" panose="02020603050405020304" pitchFamily="18" charset="0"/>
              </a:rPr>
              <a:t>TensorFlow</a:t>
            </a:r>
            <a:r>
              <a:rPr lang="fr-FR" dirty="0" smtClean="0">
                <a:solidFill>
                  <a:schemeClr val="accent2"/>
                </a:solidFill>
                <a:latin typeface="Times New Roman" panose="02020603050405020304" pitchFamily="18" charset="0"/>
                <a:cs typeface="Times New Roman" panose="02020603050405020304" pitchFamily="18" charset="0"/>
              </a:rPr>
              <a:t> 1.x vs </a:t>
            </a:r>
            <a:r>
              <a:rPr lang="fr-FR" dirty="0" err="1" smtClean="0">
                <a:solidFill>
                  <a:schemeClr val="accent2"/>
                </a:solidFill>
                <a:latin typeface="Times New Roman" panose="02020603050405020304" pitchFamily="18" charset="0"/>
                <a:cs typeface="Times New Roman" panose="02020603050405020304" pitchFamily="18" charset="0"/>
              </a:rPr>
              <a:t>TensorFlow</a:t>
            </a:r>
            <a:r>
              <a:rPr lang="fr-FR" dirty="0" smtClean="0">
                <a:solidFill>
                  <a:schemeClr val="accent2"/>
                </a:solidFill>
                <a:latin typeface="Times New Roman" panose="02020603050405020304" pitchFamily="18" charset="0"/>
                <a:cs typeface="Times New Roman" panose="02020603050405020304" pitchFamily="18" charset="0"/>
              </a:rPr>
              <a:t> 2.x</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5740" y="1690688"/>
            <a:ext cx="11430000" cy="1283335"/>
          </a:xfrm>
        </p:spPr>
        <p:txBody>
          <a:bodyPr>
            <a:normAutofit/>
          </a:bodyPr>
          <a:lstStyle/>
          <a:p>
            <a:pPr marL="0" indent="0" algn="just">
              <a:buNone/>
            </a:pPr>
            <a:r>
              <a:rPr lang="en-US" sz="2400" dirty="0" err="1" smtClean="0">
                <a:latin typeface="Times New Roman" panose="02020603050405020304" pitchFamily="18" charset="0"/>
                <a:cs typeface="Times New Roman" panose="02020603050405020304" pitchFamily="18" charset="0"/>
              </a:rPr>
              <a:t>TensorFlow</a:t>
            </a:r>
            <a:r>
              <a:rPr lang="en-US" sz="2400" dirty="0" smtClean="0">
                <a:latin typeface="Times New Roman" panose="02020603050405020304" pitchFamily="18" charset="0"/>
                <a:cs typeface="Times New Roman" panose="02020603050405020304" pitchFamily="18" charset="0"/>
              </a:rPr>
              <a:t> 2.x is designed to be easier to use, more </a:t>
            </a:r>
            <a:r>
              <a:rPr lang="en-US" sz="2400" dirty="0" err="1" smtClean="0">
                <a:latin typeface="Times New Roman" panose="02020603050405020304" pitchFamily="18" charset="0"/>
                <a:cs typeface="Times New Roman" panose="02020603050405020304" pitchFamily="18" charset="0"/>
              </a:rPr>
              <a:t>Pythonic</a:t>
            </a:r>
            <a:r>
              <a:rPr lang="en-US" sz="2400" dirty="0" smtClean="0">
                <a:latin typeface="Times New Roman" panose="02020603050405020304" pitchFamily="18" charset="0"/>
                <a:cs typeface="Times New Roman" panose="02020603050405020304" pitchFamily="18" charset="0"/>
              </a:rPr>
              <a:t>, and  more efficient in terms of performance. It also emphasizes eager execution, which allows operations to run immediately, making </a:t>
            </a:r>
            <a:r>
              <a:rPr lang="en-US" sz="2400" dirty="0" err="1" smtClean="0">
                <a:latin typeface="Times New Roman" panose="02020603050405020304" pitchFamily="18" charset="0"/>
                <a:cs typeface="Times New Roman" panose="02020603050405020304" pitchFamily="18" charset="0"/>
              </a:rPr>
              <a:t>TensorFlow</a:t>
            </a:r>
            <a:r>
              <a:rPr lang="en-US" sz="2400" dirty="0" smtClean="0">
                <a:latin typeface="Times New Roman" panose="02020603050405020304" pitchFamily="18" charset="0"/>
                <a:cs typeface="Times New Roman" panose="02020603050405020304" pitchFamily="18" charset="0"/>
              </a:rPr>
              <a:t> code more intuitive and easier to debug.</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440180" y="3016252"/>
            <a:ext cx="9235440" cy="3270248"/>
          </a:xfrm>
          <a:prstGeom prst="rect">
            <a:avLst/>
          </a:prstGeom>
        </p:spPr>
      </p:pic>
    </p:spTree>
    <p:extLst>
      <p:ext uri="{BB962C8B-B14F-4D97-AF65-F5344CB8AC3E}">
        <p14:creationId xmlns:p14="http://schemas.microsoft.com/office/powerpoint/2010/main" val="3910138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43100" y="4612184"/>
            <a:ext cx="8366761" cy="1319153"/>
          </a:xfrm>
          <a:prstGeom prst="rect">
            <a:avLst/>
          </a:prstGeom>
        </p:spPr>
      </p:pic>
      <p:sp>
        <p:nvSpPr>
          <p:cNvPr id="5" name="TextBox 4"/>
          <p:cNvSpPr txBox="1"/>
          <p:nvPr/>
        </p:nvSpPr>
        <p:spPr>
          <a:xfrm>
            <a:off x="502920" y="457200"/>
            <a:ext cx="11338560" cy="4154984"/>
          </a:xfrm>
          <a:prstGeom prst="rect">
            <a:avLst/>
          </a:prstGeom>
          <a:noFill/>
        </p:spPr>
        <p:txBody>
          <a:bodyPr wrap="square" rtlCol="0">
            <a:spAutoFit/>
          </a:bodyPr>
          <a:lstStyle/>
          <a:p>
            <a:pPr algn="just"/>
            <a:r>
              <a:rPr lang="en-US" sz="2400" dirty="0" smtClean="0">
                <a:solidFill>
                  <a:schemeClr val="accent2"/>
                </a:solidFill>
                <a:latin typeface="Times New Roman" panose="02020603050405020304" pitchFamily="18" charset="0"/>
                <a:cs typeface="Times New Roman" panose="02020603050405020304" pitchFamily="18" charset="0"/>
              </a:rPr>
              <a:t>Step 4: Compile the Model</a:t>
            </a:r>
          </a:p>
          <a:p>
            <a:pPr algn="just"/>
            <a:r>
              <a:rPr lang="en-US" sz="2400" dirty="0" smtClean="0">
                <a:latin typeface="Times New Roman" panose="02020603050405020304" pitchFamily="18" charset="0"/>
                <a:cs typeface="Times New Roman" panose="02020603050405020304" pitchFamily="18" charset="0"/>
              </a:rPr>
              <a:t>Before we can train the model, we need to compile it. We’ll specify:</a:t>
            </a:r>
          </a:p>
          <a:p>
            <a:pPr algn="just"/>
            <a:r>
              <a:rPr lang="en-US" sz="2400" dirty="0" smtClean="0">
                <a:solidFill>
                  <a:schemeClr val="accent1"/>
                </a:solidFill>
                <a:latin typeface="Times New Roman" panose="02020603050405020304" pitchFamily="18" charset="0"/>
                <a:cs typeface="Times New Roman" panose="02020603050405020304" pitchFamily="18" charset="0"/>
              </a:rPr>
              <a:t>Loss Function: </a:t>
            </a:r>
            <a:r>
              <a:rPr lang="en-US" sz="2400" dirty="0" smtClean="0">
                <a:latin typeface="Times New Roman" panose="02020603050405020304" pitchFamily="18" charset="0"/>
                <a:cs typeface="Times New Roman" panose="02020603050405020304" pitchFamily="18" charset="0"/>
              </a:rPr>
              <a:t>Measures how wrong the model’s predictions are. For classification tasks, we use sparse categorical cross entropy.</a:t>
            </a:r>
          </a:p>
          <a:p>
            <a:pPr algn="just"/>
            <a:r>
              <a:rPr lang="en-US" sz="2400" dirty="0" smtClean="0">
                <a:solidFill>
                  <a:schemeClr val="accent1"/>
                </a:solidFill>
                <a:latin typeface="Times New Roman" panose="02020603050405020304" pitchFamily="18" charset="0"/>
                <a:cs typeface="Times New Roman" panose="02020603050405020304" pitchFamily="18" charset="0"/>
              </a:rPr>
              <a:t>Optimizer: </a:t>
            </a:r>
            <a:r>
              <a:rPr lang="en-US" sz="2400" dirty="0" smtClean="0">
                <a:latin typeface="Times New Roman" panose="02020603050405020304" pitchFamily="18" charset="0"/>
                <a:cs typeface="Times New Roman" panose="02020603050405020304" pitchFamily="18" charset="0"/>
              </a:rPr>
              <a:t>The algorithm that adjusts the model’s weights. We’ll use Adam, a popular optimizer.</a:t>
            </a:r>
          </a:p>
          <a:p>
            <a:pPr algn="just"/>
            <a:r>
              <a:rPr lang="en-US" sz="2400" dirty="0" smtClean="0">
                <a:solidFill>
                  <a:schemeClr val="accent1"/>
                </a:solidFill>
                <a:latin typeface="Times New Roman" panose="02020603050405020304" pitchFamily="18" charset="0"/>
                <a:cs typeface="Times New Roman" panose="02020603050405020304" pitchFamily="18" charset="0"/>
              </a:rPr>
              <a:t>Metrics: </a:t>
            </a:r>
            <a:r>
              <a:rPr lang="en-US" sz="2400" dirty="0" smtClean="0">
                <a:latin typeface="Times New Roman" panose="02020603050405020304" pitchFamily="18" charset="0"/>
                <a:cs typeface="Times New Roman" panose="02020603050405020304" pitchFamily="18" charset="0"/>
              </a:rPr>
              <a:t>Metrics are used to monitor the training process. Here, we’ll track accuracy.</a:t>
            </a:r>
          </a:p>
          <a:p>
            <a:pPr algn="just"/>
            <a:r>
              <a:rPr lang="en-US" sz="2400" dirty="0" smtClean="0">
                <a:latin typeface="Times New Roman" panose="02020603050405020304" pitchFamily="18" charset="0"/>
                <a:cs typeface="Times New Roman" panose="02020603050405020304" pitchFamily="18" charset="0"/>
              </a:rPr>
              <a:t>Optimizer:</a:t>
            </a:r>
          </a:p>
          <a:p>
            <a:pPr algn="just"/>
            <a:r>
              <a:rPr lang="en-US" sz="2400" dirty="0" smtClean="0">
                <a:latin typeface="Times New Roman" panose="02020603050405020304" pitchFamily="18" charset="0"/>
                <a:cs typeface="Times New Roman" panose="02020603050405020304" pitchFamily="18" charset="0"/>
              </a:rPr>
              <a:t>The optimizer, like Adam, helps the model learn by adjusting weights based on the gradients. It makes the learning process efficient.</a:t>
            </a:r>
          </a:p>
          <a:p>
            <a:endParaRPr lang="en-US" sz="2400" dirty="0"/>
          </a:p>
        </p:txBody>
      </p:sp>
    </p:spTree>
    <p:extLst>
      <p:ext uri="{BB962C8B-B14F-4D97-AF65-F5344CB8AC3E}">
        <p14:creationId xmlns:p14="http://schemas.microsoft.com/office/powerpoint/2010/main" val="938397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2460" y="236855"/>
            <a:ext cx="10515600" cy="4351338"/>
          </a:xfrm>
        </p:spPr>
        <p:txBody>
          <a:bodyPr/>
          <a:lstStyle/>
          <a:p>
            <a:pPr marL="0" indent="0" algn="just">
              <a:buNone/>
            </a:pPr>
            <a:r>
              <a:rPr lang="en-US" b="1" dirty="0" smtClean="0">
                <a:solidFill>
                  <a:schemeClr val="accent2"/>
                </a:solidFill>
                <a:latin typeface="Times New Roman" panose="02020603050405020304" pitchFamily="18" charset="0"/>
                <a:cs typeface="Times New Roman" panose="02020603050405020304" pitchFamily="18" charset="0"/>
              </a:rPr>
              <a:t>Step 5: Train the Model</a:t>
            </a:r>
          </a:p>
          <a:p>
            <a:pPr marL="0" indent="0" algn="just">
              <a:buNone/>
            </a:pPr>
            <a:r>
              <a:rPr lang="en-US" dirty="0" smtClean="0">
                <a:latin typeface="Times New Roman" panose="02020603050405020304" pitchFamily="18" charset="0"/>
                <a:cs typeface="Times New Roman" panose="02020603050405020304" pitchFamily="18" charset="0"/>
              </a:rPr>
              <a:t>Now, we’ll train the model on the training data.</a:t>
            </a:r>
          </a:p>
          <a:p>
            <a:pPr marL="0" indent="0" algn="just">
              <a:buNone/>
            </a:pPr>
            <a:r>
              <a:rPr lang="en-US" dirty="0" smtClean="0">
                <a:solidFill>
                  <a:schemeClr val="accent4"/>
                </a:solidFill>
                <a:latin typeface="Times New Roman" panose="02020603050405020304" pitchFamily="18" charset="0"/>
                <a:cs typeface="Times New Roman" panose="02020603050405020304" pitchFamily="18" charset="0"/>
              </a:rPr>
              <a:t>Epoch: </a:t>
            </a:r>
            <a:r>
              <a:rPr lang="en-US" dirty="0" smtClean="0">
                <a:latin typeface="Times New Roman" panose="02020603050405020304" pitchFamily="18" charset="0"/>
                <a:cs typeface="Times New Roman" panose="02020603050405020304" pitchFamily="18" charset="0"/>
              </a:rPr>
              <a:t>One epoch means that the model has seen the entire training data once. We train for 5 epochs to see how the model improves with each pass through the data.</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964180" y="2570322"/>
            <a:ext cx="6309359" cy="1140142"/>
          </a:xfrm>
          <a:prstGeom prst="rect">
            <a:avLst/>
          </a:prstGeom>
        </p:spPr>
      </p:pic>
      <p:sp>
        <p:nvSpPr>
          <p:cNvPr id="5" name="TextBox 4"/>
          <p:cNvSpPr txBox="1"/>
          <p:nvPr/>
        </p:nvSpPr>
        <p:spPr>
          <a:xfrm>
            <a:off x="632460" y="3918496"/>
            <a:ext cx="5257799"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With Learning Rate: - </a:t>
            </a:r>
            <a:endParaRPr lang="en-US"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2148840" y="4380161"/>
            <a:ext cx="9326880" cy="2043499"/>
          </a:xfrm>
          <a:prstGeom prst="rect">
            <a:avLst/>
          </a:prstGeom>
        </p:spPr>
      </p:pic>
    </p:spTree>
    <p:extLst>
      <p:ext uri="{BB962C8B-B14F-4D97-AF65-F5344CB8AC3E}">
        <p14:creationId xmlns:p14="http://schemas.microsoft.com/office/powerpoint/2010/main" val="25831252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3020"/>
            <a:ext cx="10515600" cy="4873943"/>
          </a:xfrm>
        </p:spPr>
        <p:txBody>
          <a:bodyPr/>
          <a:lstStyle/>
          <a:p>
            <a:pPr marL="0" indent="0" algn="just">
              <a:buNone/>
            </a:pPr>
            <a:r>
              <a:rPr lang="en-US" b="1" dirty="0" smtClean="0">
                <a:solidFill>
                  <a:schemeClr val="accent2"/>
                </a:solidFill>
                <a:latin typeface="Times New Roman" panose="02020603050405020304" pitchFamily="18" charset="0"/>
                <a:cs typeface="Times New Roman" panose="02020603050405020304" pitchFamily="18" charset="0"/>
              </a:rPr>
              <a:t>Step 6: Evaluate the Model</a:t>
            </a:r>
          </a:p>
          <a:p>
            <a:pPr algn="just"/>
            <a:r>
              <a:rPr lang="en-US" dirty="0" smtClean="0">
                <a:latin typeface="Times New Roman" panose="02020603050405020304" pitchFamily="18" charset="0"/>
                <a:cs typeface="Times New Roman" panose="02020603050405020304" pitchFamily="18" charset="0"/>
              </a:rPr>
              <a:t>Finally, we evaluate the model on test data to see how well it performs.</a:t>
            </a:r>
          </a:p>
        </p:txBody>
      </p:sp>
      <p:pic>
        <p:nvPicPr>
          <p:cNvPr id="4" name="Picture 3"/>
          <p:cNvPicPr>
            <a:picLocks noChangeAspect="1"/>
          </p:cNvPicPr>
          <p:nvPr/>
        </p:nvPicPr>
        <p:blipFill>
          <a:blip r:embed="rId2"/>
          <a:stretch>
            <a:fillRect/>
          </a:stretch>
        </p:blipFill>
        <p:spPr>
          <a:xfrm>
            <a:off x="2217420" y="3429000"/>
            <a:ext cx="7360920" cy="1828800"/>
          </a:xfrm>
          <a:prstGeom prst="rect">
            <a:avLst/>
          </a:prstGeom>
        </p:spPr>
      </p:pic>
    </p:spTree>
    <p:extLst>
      <p:ext uri="{BB962C8B-B14F-4D97-AF65-F5344CB8AC3E}">
        <p14:creationId xmlns:p14="http://schemas.microsoft.com/office/powerpoint/2010/main" val="3935484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6455"/>
          </a:xfrm>
        </p:spPr>
        <p:txBody>
          <a:bodyPr/>
          <a:lstStyle/>
          <a:p>
            <a:r>
              <a:rPr lang="en-US" dirty="0" smtClean="0">
                <a:solidFill>
                  <a:schemeClr val="accent2"/>
                </a:solidFill>
                <a:latin typeface="Times New Roman" panose="02020603050405020304" pitchFamily="18" charset="0"/>
                <a:cs typeface="Times New Roman" panose="02020603050405020304" pitchFamily="18" charset="0"/>
              </a:rPr>
              <a:t>Step-by-Step Installation:</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71600"/>
            <a:ext cx="10515600" cy="4960619"/>
          </a:xfrm>
        </p:spPr>
        <p:txBody>
          <a:bodyPr>
            <a:normAutofit/>
          </a:bodyPr>
          <a:lstStyle/>
          <a:p>
            <a:r>
              <a:rPr lang="en-US" b="1" dirty="0" smtClean="0">
                <a:latin typeface="Times New Roman" panose="02020603050405020304" pitchFamily="18" charset="0"/>
                <a:cs typeface="Times New Roman" panose="02020603050405020304" pitchFamily="18" charset="0"/>
              </a:rPr>
              <a:t>Install Python</a:t>
            </a:r>
            <a:r>
              <a:rPr lang="en-US" dirty="0" smtClean="0">
                <a:latin typeface="Times New Roman" panose="02020603050405020304" pitchFamily="18" charset="0"/>
                <a:cs typeface="Times New Roman" panose="02020603050405020304" pitchFamily="18" charset="0"/>
              </a:rPr>
              <a:t> (Recommended: Python 3.8 or higher).</a:t>
            </a:r>
          </a:p>
          <a:p>
            <a:r>
              <a:rPr lang="en-US" b="1" dirty="0" smtClean="0">
                <a:latin typeface="Times New Roman" panose="02020603050405020304" pitchFamily="18" charset="0"/>
                <a:cs typeface="Times New Roman" panose="02020603050405020304" pitchFamily="18" charset="0"/>
              </a:rPr>
              <a:t>Set up a virtual environment</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Install </a:t>
            </a:r>
            <a:r>
              <a:rPr lang="en-US" b="1" dirty="0" err="1" smtClean="0">
                <a:latin typeface="Times New Roman" panose="02020603050405020304" pitchFamily="18" charset="0"/>
                <a:cs typeface="Times New Roman" panose="02020603050405020304" pitchFamily="18" charset="0"/>
              </a:rPr>
              <a:t>TensorFlow</a:t>
            </a:r>
            <a:r>
              <a:rPr lang="en-US" b="1" dirty="0" smtClean="0">
                <a:latin typeface="Times New Roman" panose="02020603050405020304" pitchFamily="18" charset="0"/>
                <a:cs typeface="Times New Roman" panose="02020603050405020304" pitchFamily="18" charset="0"/>
              </a:rPr>
              <a:t> 2</a:t>
            </a:r>
            <a:r>
              <a:rPr lang="en-US" dirty="0" smtClean="0">
                <a:latin typeface="Times New Roman" panose="02020603050405020304" pitchFamily="18" charset="0"/>
                <a:cs typeface="Times New Roman" panose="02020603050405020304" pitchFamily="18" charset="0"/>
              </a:rPr>
              <a:t> using pip:</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solidFill>
                  <a:schemeClr val="accent6"/>
                </a:solidFill>
                <a:latin typeface="Times New Roman" panose="02020603050405020304" pitchFamily="18" charset="0"/>
                <a:cs typeface="Times New Roman" panose="02020603050405020304" pitchFamily="18" charset="0"/>
              </a:rPr>
              <a:t>pip install </a:t>
            </a:r>
            <a:r>
              <a:rPr lang="en-US" dirty="0" err="1" smtClean="0">
                <a:solidFill>
                  <a:schemeClr val="accent6"/>
                </a:solidFill>
                <a:latin typeface="Times New Roman" panose="02020603050405020304" pitchFamily="18" charset="0"/>
                <a:cs typeface="Times New Roman" panose="02020603050405020304" pitchFamily="18" charset="0"/>
              </a:rPr>
              <a:t>tensorflow</a:t>
            </a:r>
            <a:endParaRPr lang="en-US" dirty="0" smtClean="0">
              <a:solidFill>
                <a:schemeClr val="accent6"/>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Checking </a:t>
            </a:r>
            <a:r>
              <a:rPr lang="en-US" dirty="0" err="1" smtClean="0">
                <a:latin typeface="Times New Roman" panose="02020603050405020304" pitchFamily="18" charset="0"/>
                <a:cs typeface="Times New Roman" panose="02020603050405020304" pitchFamily="18" charset="0"/>
              </a:rPr>
              <a:t>TensorFlow</a:t>
            </a:r>
            <a:r>
              <a:rPr lang="en-US" dirty="0" smtClean="0">
                <a:latin typeface="Times New Roman" panose="02020603050405020304" pitchFamily="18" charset="0"/>
                <a:cs typeface="Times New Roman" panose="02020603050405020304" pitchFamily="18" charset="0"/>
              </a:rPr>
              <a:t> Version:</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solidFill>
                  <a:schemeClr val="accent6"/>
                </a:solidFill>
                <a:latin typeface="Times New Roman" panose="02020603050405020304" pitchFamily="18" charset="0"/>
                <a:cs typeface="Times New Roman" panose="02020603050405020304" pitchFamily="18" charset="0"/>
              </a:rPr>
              <a:t>import </a:t>
            </a:r>
            <a:r>
              <a:rPr lang="en-US" dirty="0" err="1" smtClean="0">
                <a:solidFill>
                  <a:schemeClr val="accent6"/>
                </a:solidFill>
                <a:latin typeface="Times New Roman" panose="02020603050405020304" pitchFamily="18" charset="0"/>
                <a:cs typeface="Times New Roman" panose="02020603050405020304" pitchFamily="18" charset="0"/>
              </a:rPr>
              <a:t>tensorflow</a:t>
            </a:r>
            <a:r>
              <a:rPr lang="en-US" dirty="0" smtClean="0">
                <a:solidFill>
                  <a:schemeClr val="accent6"/>
                </a:solidFill>
                <a:latin typeface="Times New Roman" panose="02020603050405020304" pitchFamily="18" charset="0"/>
                <a:cs typeface="Times New Roman" panose="02020603050405020304" pitchFamily="18" charset="0"/>
              </a:rPr>
              <a:t> as </a:t>
            </a:r>
            <a:r>
              <a:rPr lang="en-US" dirty="0" err="1" smtClean="0">
                <a:solidFill>
                  <a:schemeClr val="accent6"/>
                </a:solidFill>
                <a:latin typeface="Times New Roman" panose="02020603050405020304" pitchFamily="18" charset="0"/>
                <a:cs typeface="Times New Roman" panose="02020603050405020304" pitchFamily="18" charset="0"/>
              </a:rPr>
              <a:t>tf</a:t>
            </a:r>
            <a:r>
              <a:rPr lang="en-US" dirty="0" smtClean="0">
                <a:solidFill>
                  <a:schemeClr val="accent6"/>
                </a:solidFill>
                <a:latin typeface="Times New Roman" panose="02020603050405020304" pitchFamily="18" charset="0"/>
                <a:cs typeface="Times New Roman" panose="02020603050405020304" pitchFamily="18" charset="0"/>
              </a:rPr>
              <a:t> </a:t>
            </a:r>
          </a:p>
          <a:p>
            <a:pPr marL="0" indent="0">
              <a:buNone/>
            </a:pPr>
            <a:r>
              <a:rPr lang="en-US" dirty="0">
                <a:solidFill>
                  <a:schemeClr val="accent6"/>
                </a:solidFill>
                <a:latin typeface="Times New Roman" panose="02020603050405020304" pitchFamily="18" charset="0"/>
                <a:cs typeface="Times New Roman" panose="02020603050405020304" pitchFamily="18" charset="0"/>
              </a:rPr>
              <a:t>	</a:t>
            </a:r>
            <a:r>
              <a:rPr lang="en-US" dirty="0" smtClean="0">
                <a:solidFill>
                  <a:schemeClr val="accent6"/>
                </a:solidFill>
                <a:latin typeface="Times New Roman" panose="02020603050405020304" pitchFamily="18" charset="0"/>
                <a:cs typeface="Times New Roman" panose="02020603050405020304" pitchFamily="18" charset="0"/>
              </a:rPr>
              <a:t>	print(</a:t>
            </a:r>
            <a:r>
              <a:rPr lang="en-US" dirty="0" err="1" smtClean="0">
                <a:solidFill>
                  <a:schemeClr val="accent6"/>
                </a:solidFill>
                <a:latin typeface="Times New Roman" panose="02020603050405020304" pitchFamily="18" charset="0"/>
                <a:cs typeface="Times New Roman" panose="02020603050405020304" pitchFamily="18" charset="0"/>
              </a:rPr>
              <a:t>tf</a:t>
            </a:r>
            <a:r>
              <a:rPr lang="en-US" dirty="0" smtClean="0">
                <a:solidFill>
                  <a:schemeClr val="accent6"/>
                </a:solidFill>
                <a:latin typeface="Times New Roman" panose="02020603050405020304" pitchFamily="18" charset="0"/>
                <a:cs typeface="Times New Roman" panose="02020603050405020304" pitchFamily="18" charset="0"/>
              </a:rPr>
              <a:t>.__version__)</a:t>
            </a:r>
            <a:endParaRPr lang="en-US" dirty="0">
              <a:solidFill>
                <a:schemeClr val="accent6"/>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2301240" y="2354580"/>
            <a:ext cx="9052560" cy="830997"/>
          </a:xfrm>
          <a:prstGeom prst="rect">
            <a:avLst/>
          </a:prstGeom>
          <a:noFill/>
        </p:spPr>
        <p:txBody>
          <a:bodyPr wrap="square" rtlCol="0">
            <a:spAutoFit/>
          </a:bodyPr>
          <a:lstStyle/>
          <a:p>
            <a:r>
              <a:rPr lang="en-US" sz="2400" dirty="0" smtClean="0">
                <a:solidFill>
                  <a:schemeClr val="accent6"/>
                </a:solidFill>
                <a:latin typeface="Times New Roman" panose="02020603050405020304" pitchFamily="18" charset="0"/>
                <a:cs typeface="Times New Roman" panose="02020603050405020304" pitchFamily="18" charset="0"/>
              </a:rPr>
              <a:t>python -m </a:t>
            </a:r>
            <a:r>
              <a:rPr lang="en-US" sz="2400" dirty="0" err="1" smtClean="0">
                <a:solidFill>
                  <a:schemeClr val="accent6"/>
                </a:solidFill>
                <a:latin typeface="Times New Roman" panose="02020603050405020304" pitchFamily="18" charset="0"/>
                <a:cs typeface="Times New Roman" panose="02020603050405020304" pitchFamily="18" charset="0"/>
              </a:rPr>
              <a:t>venv</a:t>
            </a:r>
            <a:r>
              <a:rPr lang="en-US" sz="2400" dirty="0" smtClean="0">
                <a:solidFill>
                  <a:schemeClr val="accent6"/>
                </a:solidFill>
                <a:latin typeface="Times New Roman" panose="02020603050405020304" pitchFamily="18" charset="0"/>
                <a:cs typeface="Times New Roman" panose="02020603050405020304" pitchFamily="18" charset="0"/>
              </a:rPr>
              <a:t> </a:t>
            </a:r>
            <a:r>
              <a:rPr lang="en-US" sz="2400" dirty="0" err="1" smtClean="0">
                <a:solidFill>
                  <a:schemeClr val="accent6"/>
                </a:solidFill>
                <a:latin typeface="Times New Roman" panose="02020603050405020304" pitchFamily="18" charset="0"/>
                <a:cs typeface="Times New Roman" panose="02020603050405020304" pitchFamily="18" charset="0"/>
              </a:rPr>
              <a:t>tf_env</a:t>
            </a:r>
            <a:r>
              <a:rPr lang="en-US" sz="2400" dirty="0" smtClean="0">
                <a:solidFill>
                  <a:schemeClr val="accent6"/>
                </a:solidFill>
                <a:latin typeface="Times New Roman" panose="02020603050405020304" pitchFamily="18" charset="0"/>
                <a:cs typeface="Times New Roman" panose="02020603050405020304" pitchFamily="18" charset="0"/>
              </a:rPr>
              <a:t> </a:t>
            </a:r>
          </a:p>
          <a:p>
            <a:r>
              <a:rPr lang="en-US" sz="2400" dirty="0" smtClean="0">
                <a:solidFill>
                  <a:schemeClr val="accent6"/>
                </a:solidFill>
                <a:latin typeface="Times New Roman" panose="02020603050405020304" pitchFamily="18" charset="0"/>
                <a:cs typeface="Times New Roman" panose="02020603050405020304" pitchFamily="18" charset="0"/>
              </a:rPr>
              <a:t>source </a:t>
            </a:r>
            <a:r>
              <a:rPr lang="en-US" sz="2400" dirty="0" err="1" smtClean="0">
                <a:solidFill>
                  <a:schemeClr val="accent6"/>
                </a:solidFill>
                <a:latin typeface="Times New Roman" panose="02020603050405020304" pitchFamily="18" charset="0"/>
                <a:cs typeface="Times New Roman" panose="02020603050405020304" pitchFamily="18" charset="0"/>
              </a:rPr>
              <a:t>tf_env</a:t>
            </a:r>
            <a:r>
              <a:rPr lang="en-US" sz="2400" dirty="0" smtClean="0">
                <a:solidFill>
                  <a:schemeClr val="accent6"/>
                </a:solidFill>
                <a:latin typeface="Times New Roman" panose="02020603050405020304" pitchFamily="18" charset="0"/>
                <a:cs typeface="Times New Roman" panose="02020603050405020304" pitchFamily="18" charset="0"/>
              </a:rPr>
              <a:t>/bin/activate # On Windows: </a:t>
            </a:r>
            <a:r>
              <a:rPr lang="en-US" sz="2400" dirty="0" err="1" smtClean="0">
                <a:solidFill>
                  <a:schemeClr val="accent6"/>
                </a:solidFill>
                <a:latin typeface="Times New Roman" panose="02020603050405020304" pitchFamily="18" charset="0"/>
                <a:cs typeface="Times New Roman" panose="02020603050405020304" pitchFamily="18" charset="0"/>
              </a:rPr>
              <a:t>tf_env</a:t>
            </a:r>
            <a:r>
              <a:rPr lang="en-US" sz="2400" dirty="0" smtClean="0">
                <a:solidFill>
                  <a:schemeClr val="accent6"/>
                </a:solidFill>
                <a:latin typeface="Times New Roman" panose="02020603050405020304" pitchFamily="18" charset="0"/>
                <a:cs typeface="Times New Roman" panose="02020603050405020304" pitchFamily="18" charset="0"/>
              </a:rPr>
              <a:t>\Scripts\activate</a:t>
            </a:r>
            <a:endParaRPr lang="en-US" sz="2400"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4559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lstStyle/>
          <a:p>
            <a:pPr algn="ctr"/>
            <a:r>
              <a:rPr lang="en-US" dirty="0" err="1" smtClean="0">
                <a:solidFill>
                  <a:schemeClr val="accent2"/>
                </a:solidFill>
                <a:latin typeface="Times New Roman" panose="02020603050405020304" pitchFamily="18" charset="0"/>
                <a:cs typeface="Times New Roman" panose="02020603050405020304" pitchFamily="18" charset="0"/>
              </a:rPr>
              <a:t>TensorFlow</a:t>
            </a:r>
            <a:r>
              <a:rPr lang="en-US" dirty="0" smtClean="0">
                <a:solidFill>
                  <a:schemeClr val="accent2"/>
                </a:solidFill>
                <a:latin typeface="Times New Roman" panose="02020603050405020304" pitchFamily="18" charset="0"/>
                <a:cs typeface="Times New Roman" panose="02020603050405020304" pitchFamily="18" charset="0"/>
              </a:rPr>
              <a:t> 2 Architecture and Workflow</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2880" y="1577340"/>
            <a:ext cx="11704320" cy="4485323"/>
          </a:xfrm>
        </p:spPr>
        <p:txBody>
          <a:bodyPr>
            <a:normAutofit lnSpcReduction="10000"/>
          </a:bodyPr>
          <a:lstStyle/>
          <a:p>
            <a:pPr marL="0" indent="0" algn="just">
              <a:buNone/>
            </a:pPr>
            <a:r>
              <a:rPr lang="en-US" dirty="0" err="1" smtClean="0">
                <a:latin typeface="Times New Roman" panose="02020603050405020304" pitchFamily="18" charset="0"/>
                <a:cs typeface="Times New Roman" panose="02020603050405020304" pitchFamily="18" charset="0"/>
              </a:rPr>
              <a:t>TensorFlow</a:t>
            </a:r>
            <a:r>
              <a:rPr lang="en-US" dirty="0" smtClean="0">
                <a:latin typeface="Times New Roman" panose="02020603050405020304" pitchFamily="18" charset="0"/>
                <a:cs typeface="Times New Roman" panose="02020603050405020304" pitchFamily="18" charset="0"/>
              </a:rPr>
              <a:t> 2 is designed to follow an end-to-end machine learning workflow, which consists of several stages such as:</a:t>
            </a:r>
          </a:p>
          <a:p>
            <a:pPr marL="0" indent="0" algn="just">
              <a:buNone/>
            </a:pPr>
            <a:endParaRPr lang="en-US"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Data Preparation: </a:t>
            </a:r>
            <a:r>
              <a:rPr lang="en-US" dirty="0" smtClean="0">
                <a:latin typeface="Times New Roman" panose="02020603050405020304" pitchFamily="18" charset="0"/>
                <a:cs typeface="Times New Roman" panose="02020603050405020304" pitchFamily="18" charset="0"/>
              </a:rPr>
              <a:t>Loading and preprocessing datasets.</a:t>
            </a:r>
          </a:p>
          <a:p>
            <a:pPr algn="just"/>
            <a:r>
              <a:rPr lang="en-US" b="1" dirty="0" smtClean="0">
                <a:latin typeface="Times New Roman" panose="02020603050405020304" pitchFamily="18" charset="0"/>
                <a:cs typeface="Times New Roman" panose="02020603050405020304" pitchFamily="18" charset="0"/>
              </a:rPr>
              <a:t>Modeling:</a:t>
            </a:r>
            <a:r>
              <a:rPr lang="en-US" dirty="0" smtClean="0">
                <a:latin typeface="Times New Roman" panose="02020603050405020304" pitchFamily="18" charset="0"/>
                <a:cs typeface="Times New Roman" panose="02020603050405020304" pitchFamily="18" charset="0"/>
              </a:rPr>
              <a:t> Building neural networks using high-level APIs like </a:t>
            </a:r>
            <a:r>
              <a:rPr lang="en-US" dirty="0" err="1" smtClean="0">
                <a:latin typeface="Times New Roman" panose="02020603050405020304" pitchFamily="18" charset="0"/>
                <a:cs typeface="Times New Roman" panose="02020603050405020304" pitchFamily="18" charset="0"/>
              </a:rPr>
              <a:t>tf.keras</a:t>
            </a:r>
            <a:r>
              <a:rPr lang="en-US" dirty="0" smtClean="0">
                <a:latin typeface="Times New Roman" panose="02020603050405020304" pitchFamily="18" charset="0"/>
                <a:cs typeface="Times New Roman" panose="02020603050405020304" pitchFamily="18" charset="0"/>
              </a:rPr>
              <a:t>.</a:t>
            </a:r>
          </a:p>
          <a:p>
            <a:pPr algn="just"/>
            <a:r>
              <a:rPr lang="en-US" b="1" dirty="0" smtClean="0">
                <a:latin typeface="Times New Roman" panose="02020603050405020304" pitchFamily="18" charset="0"/>
                <a:cs typeface="Times New Roman" panose="02020603050405020304" pitchFamily="18" charset="0"/>
              </a:rPr>
              <a:t>Training:</a:t>
            </a:r>
            <a:r>
              <a:rPr lang="en-US" dirty="0" smtClean="0">
                <a:latin typeface="Times New Roman" panose="02020603050405020304" pitchFamily="18" charset="0"/>
                <a:cs typeface="Times New Roman" panose="02020603050405020304" pitchFamily="18" charset="0"/>
              </a:rPr>
              <a:t> Optimizing model weights through </a:t>
            </a:r>
            <a:r>
              <a:rPr lang="en-US" dirty="0" err="1" smtClean="0">
                <a:latin typeface="Times New Roman" panose="02020603050405020304" pitchFamily="18" charset="0"/>
                <a:cs typeface="Times New Roman" panose="02020603050405020304" pitchFamily="18" charset="0"/>
              </a:rPr>
              <a:t>backpropagation</a:t>
            </a:r>
            <a:r>
              <a:rPr lang="en-US" dirty="0" smtClean="0">
                <a:latin typeface="Times New Roman" panose="02020603050405020304" pitchFamily="18" charset="0"/>
                <a:cs typeface="Times New Roman" panose="02020603050405020304" pitchFamily="18" charset="0"/>
              </a:rPr>
              <a:t> and gradient descent.</a:t>
            </a:r>
          </a:p>
          <a:p>
            <a:pPr algn="just"/>
            <a:r>
              <a:rPr lang="en-US" b="1" dirty="0" smtClean="0">
                <a:latin typeface="Times New Roman" panose="02020603050405020304" pitchFamily="18" charset="0"/>
                <a:cs typeface="Times New Roman" panose="02020603050405020304" pitchFamily="18" charset="0"/>
              </a:rPr>
              <a:t>Evaluation:</a:t>
            </a:r>
            <a:r>
              <a:rPr lang="en-US" dirty="0" smtClean="0">
                <a:latin typeface="Times New Roman" panose="02020603050405020304" pitchFamily="18" charset="0"/>
                <a:cs typeface="Times New Roman" panose="02020603050405020304" pitchFamily="18" charset="0"/>
              </a:rPr>
              <a:t> Measuring model performance on unseen data.</a:t>
            </a:r>
          </a:p>
          <a:p>
            <a:pPr algn="just"/>
            <a:r>
              <a:rPr lang="en-US" b="1" dirty="0" smtClean="0">
                <a:latin typeface="Times New Roman" panose="02020603050405020304" pitchFamily="18" charset="0"/>
                <a:cs typeface="Times New Roman" panose="02020603050405020304" pitchFamily="18" charset="0"/>
              </a:rPr>
              <a:t>Deployment:</a:t>
            </a:r>
            <a:r>
              <a:rPr lang="en-US" dirty="0" smtClean="0">
                <a:latin typeface="Times New Roman" panose="02020603050405020304" pitchFamily="18" charset="0"/>
                <a:cs typeface="Times New Roman" panose="02020603050405020304" pitchFamily="18" charset="0"/>
              </a:rPr>
              <a:t> Deploying the model to different environments (mobile, web, cloud).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2871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5035"/>
          </a:xfrm>
        </p:spPr>
        <p:txBody>
          <a:bodyPr/>
          <a:lstStyle/>
          <a:p>
            <a:pPr algn="ctr"/>
            <a:r>
              <a:rPr lang="en-US" dirty="0" err="1" smtClean="0">
                <a:solidFill>
                  <a:schemeClr val="accent2"/>
                </a:solidFill>
                <a:latin typeface="Times New Roman" panose="02020603050405020304" pitchFamily="18" charset="0"/>
                <a:cs typeface="Times New Roman" panose="02020603050405020304" pitchFamily="18" charset="0"/>
              </a:rPr>
              <a:t>TensorFlow</a:t>
            </a:r>
            <a:r>
              <a:rPr lang="en-US" dirty="0" smtClean="0">
                <a:solidFill>
                  <a:schemeClr val="accent2"/>
                </a:solidFill>
                <a:latin typeface="Times New Roman" panose="02020603050405020304" pitchFamily="18" charset="0"/>
                <a:cs typeface="Times New Roman" panose="02020603050405020304" pitchFamily="18" charset="0"/>
              </a:rPr>
              <a:t> Workflow</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b="1" dirty="0" smtClean="0">
                <a:latin typeface="Times New Roman" panose="02020603050405020304" pitchFamily="18" charset="0"/>
                <a:cs typeface="Times New Roman" panose="02020603050405020304" pitchFamily="18" charset="0"/>
              </a:rPr>
              <a:t>Define the Model: </a:t>
            </a:r>
            <a:r>
              <a:rPr lang="en-US" dirty="0" smtClean="0">
                <a:latin typeface="Times New Roman" panose="02020603050405020304" pitchFamily="18" charset="0"/>
                <a:cs typeface="Times New Roman" panose="02020603050405020304" pitchFamily="18" charset="0"/>
              </a:rPr>
              <a:t>Using the Sequential or Functional API in </a:t>
            </a:r>
            <a:r>
              <a:rPr lang="en-US" dirty="0" err="1" smtClean="0">
                <a:latin typeface="Times New Roman" panose="02020603050405020304" pitchFamily="18" charset="0"/>
                <a:cs typeface="Times New Roman" panose="02020603050405020304" pitchFamily="18" charset="0"/>
              </a:rPr>
              <a:t>tf.keras</a:t>
            </a:r>
            <a:r>
              <a:rPr lang="en-US" dirty="0" smtClean="0">
                <a:latin typeface="Times New Roman" panose="02020603050405020304" pitchFamily="18" charset="0"/>
                <a:cs typeface="Times New Roman" panose="02020603050405020304" pitchFamily="18" charset="0"/>
              </a:rPr>
              <a:t>.</a:t>
            </a:r>
          </a:p>
          <a:p>
            <a:pPr algn="just"/>
            <a:r>
              <a:rPr lang="en-US" b="1" dirty="0" smtClean="0">
                <a:latin typeface="Times New Roman" panose="02020603050405020304" pitchFamily="18" charset="0"/>
                <a:cs typeface="Times New Roman" panose="02020603050405020304" pitchFamily="18" charset="0"/>
              </a:rPr>
              <a:t>Compile the Model: </a:t>
            </a:r>
            <a:r>
              <a:rPr lang="en-US" dirty="0" smtClean="0">
                <a:latin typeface="Times New Roman" panose="02020603050405020304" pitchFamily="18" charset="0"/>
                <a:cs typeface="Times New Roman" panose="02020603050405020304" pitchFamily="18" charset="0"/>
              </a:rPr>
              <a:t>Specifying the optimizer, loss function, and evaluation metrics.</a:t>
            </a:r>
          </a:p>
          <a:p>
            <a:pPr algn="just"/>
            <a:r>
              <a:rPr lang="en-US" b="1" dirty="0" smtClean="0">
                <a:latin typeface="Times New Roman" panose="02020603050405020304" pitchFamily="18" charset="0"/>
                <a:cs typeface="Times New Roman" panose="02020603050405020304" pitchFamily="18" charset="0"/>
              </a:rPr>
              <a:t>Train the Model: </a:t>
            </a:r>
            <a:r>
              <a:rPr lang="en-US" dirty="0" smtClean="0">
                <a:latin typeface="Times New Roman" panose="02020603050405020304" pitchFamily="18" charset="0"/>
                <a:cs typeface="Times New Roman" panose="02020603050405020304" pitchFamily="18" charset="0"/>
              </a:rPr>
              <a:t>Using the fit() method to train the model on the dataset.</a:t>
            </a:r>
          </a:p>
          <a:p>
            <a:pPr algn="just"/>
            <a:r>
              <a:rPr lang="en-US" b="1" dirty="0" smtClean="0">
                <a:latin typeface="Times New Roman" panose="02020603050405020304" pitchFamily="18" charset="0"/>
                <a:cs typeface="Times New Roman" panose="02020603050405020304" pitchFamily="18" charset="0"/>
              </a:rPr>
              <a:t>Evaluate the Model: </a:t>
            </a:r>
            <a:r>
              <a:rPr lang="en-US" dirty="0" smtClean="0">
                <a:latin typeface="Times New Roman" panose="02020603050405020304" pitchFamily="18" charset="0"/>
                <a:cs typeface="Times New Roman" panose="02020603050405020304" pitchFamily="18" charset="0"/>
              </a:rPr>
              <a:t>Assessing performance on a test set using the evaluate() method.</a:t>
            </a:r>
          </a:p>
          <a:p>
            <a:pPr algn="just"/>
            <a:r>
              <a:rPr lang="en-US" b="1" dirty="0" smtClean="0">
                <a:latin typeface="Times New Roman" panose="02020603050405020304" pitchFamily="18" charset="0"/>
                <a:cs typeface="Times New Roman" panose="02020603050405020304" pitchFamily="18" charset="0"/>
              </a:rPr>
              <a:t>Save/Load the Model: </a:t>
            </a:r>
            <a:r>
              <a:rPr lang="en-US" dirty="0" smtClean="0">
                <a:latin typeface="Times New Roman" panose="02020603050405020304" pitchFamily="18" charset="0"/>
                <a:cs typeface="Times New Roman" panose="02020603050405020304" pitchFamily="18" charset="0"/>
              </a:rPr>
              <a:t>For reusability and deployment.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481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105"/>
            <a:ext cx="10515600" cy="732155"/>
          </a:xfrm>
        </p:spPr>
        <p:txBody>
          <a:bodyPr/>
          <a:lstStyle/>
          <a:p>
            <a:pPr algn="ctr"/>
            <a:r>
              <a:rPr lang="en-US" b="1" dirty="0" smtClean="0">
                <a:solidFill>
                  <a:schemeClr val="accent2"/>
                </a:solidFill>
                <a:latin typeface="Times New Roman" panose="02020603050405020304" pitchFamily="18" charset="0"/>
                <a:cs typeface="Times New Roman" panose="02020603050405020304" pitchFamily="18" charset="0"/>
              </a:rPr>
              <a:t>Tensors</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0500" y="1394460"/>
            <a:ext cx="12001500" cy="1969135"/>
          </a:xfrm>
        </p:spPr>
        <p:txBody>
          <a:bodyPr>
            <a:normAutofit/>
          </a:bodyPr>
          <a:lstStyle/>
          <a:p>
            <a:pPr marL="0" indent="0" algn="just">
              <a:buNone/>
            </a:pPr>
            <a:r>
              <a:rPr lang="en-US" dirty="0" smtClean="0">
                <a:latin typeface="Times New Roman" panose="02020603050405020304" pitchFamily="18" charset="0"/>
                <a:cs typeface="Times New Roman" panose="02020603050405020304" pitchFamily="18" charset="0"/>
              </a:rPr>
              <a:t>In </a:t>
            </a:r>
            <a:r>
              <a:rPr lang="en-US" dirty="0" err="1" smtClean="0">
                <a:latin typeface="Times New Roman" panose="02020603050405020304" pitchFamily="18" charset="0"/>
                <a:cs typeface="Times New Roman" panose="02020603050405020304" pitchFamily="18" charset="0"/>
              </a:rPr>
              <a:t>TensorFlow</a:t>
            </a:r>
            <a:r>
              <a:rPr lang="en-US" dirty="0" smtClean="0">
                <a:latin typeface="Times New Roman" panose="02020603050405020304" pitchFamily="18" charset="0"/>
                <a:cs typeface="Times New Roman" panose="02020603050405020304" pitchFamily="18" charset="0"/>
              </a:rPr>
              <a:t>, tensors are multi-dimensional arrays (or generalizations of vectors and matrices). These are the fundamental data structure in </a:t>
            </a:r>
            <a:r>
              <a:rPr lang="en-US" dirty="0" err="1" smtClean="0">
                <a:latin typeface="Times New Roman" panose="02020603050405020304" pitchFamily="18" charset="0"/>
                <a:cs typeface="Times New Roman" panose="02020603050405020304" pitchFamily="18" charset="0"/>
              </a:rPr>
              <a:t>TensorFlow</a:t>
            </a:r>
            <a:r>
              <a:rPr lang="en-US" dirty="0" smtClean="0">
                <a:latin typeface="Times New Roman" panose="02020603050405020304" pitchFamily="18" charset="0"/>
                <a:cs typeface="Times New Roman" panose="02020603050405020304" pitchFamily="18" charset="0"/>
              </a:rPr>
              <a:t> and are used to represent data, which can be anything from a scalar (a single number) to a high-dimensional dataset (such as images or sequences).</a:t>
            </a: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80060" y="3363595"/>
            <a:ext cx="11170920" cy="2677656"/>
          </a:xfrm>
          <a:prstGeom prst="rect">
            <a:avLst/>
          </a:prstGeom>
          <a:noFill/>
        </p:spPr>
        <p:txBody>
          <a:bodyPr wrap="square" rtlCol="0">
            <a:spAutoFit/>
          </a:bodyPr>
          <a:lstStyle/>
          <a:p>
            <a:pPr algn="just"/>
            <a:r>
              <a:rPr lang="en-US" sz="2800" dirty="0" smtClean="0">
                <a:latin typeface="Times New Roman" panose="02020603050405020304" pitchFamily="18" charset="0"/>
                <a:cs typeface="Times New Roman" panose="02020603050405020304" pitchFamily="18" charset="0"/>
              </a:rPr>
              <a:t>Tensors can be categorized based on their dimensions:</a:t>
            </a:r>
          </a:p>
          <a:p>
            <a:pPr algn="just"/>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Scalar:</a:t>
            </a:r>
            <a:r>
              <a:rPr lang="en-US" sz="2800" dirty="0" smtClean="0">
                <a:latin typeface="Times New Roman" panose="02020603050405020304" pitchFamily="18" charset="0"/>
                <a:cs typeface="Times New Roman" panose="02020603050405020304" pitchFamily="18" charset="0"/>
              </a:rPr>
              <a:t> A 0-dimensional tensor (single number). </a:t>
            </a:r>
            <a:r>
              <a:rPr lang="en-US" sz="2800" dirty="0" smtClean="0">
                <a:solidFill>
                  <a:schemeClr val="accent2"/>
                </a:solidFill>
                <a:latin typeface="Times New Roman" panose="02020603050405020304" pitchFamily="18" charset="0"/>
                <a:cs typeface="Times New Roman" panose="02020603050405020304" pitchFamily="18" charset="0"/>
              </a:rPr>
              <a:t>Example: </a:t>
            </a:r>
            <a:r>
              <a:rPr lang="en-US" sz="2800" dirty="0" err="1" smtClean="0">
                <a:solidFill>
                  <a:schemeClr val="accent2"/>
                </a:solidFill>
                <a:latin typeface="Times New Roman" panose="02020603050405020304" pitchFamily="18" charset="0"/>
                <a:cs typeface="Times New Roman" panose="02020603050405020304" pitchFamily="18" charset="0"/>
              </a:rPr>
              <a:t>tf.constant</a:t>
            </a:r>
            <a:r>
              <a:rPr lang="en-US" sz="2800" dirty="0" smtClean="0">
                <a:solidFill>
                  <a:schemeClr val="accent2"/>
                </a:solidFill>
                <a:latin typeface="Times New Roman" panose="02020603050405020304" pitchFamily="18" charset="0"/>
                <a:cs typeface="Times New Roman" panose="02020603050405020304" pitchFamily="18" charset="0"/>
              </a:rPr>
              <a:t>(5)</a:t>
            </a:r>
          </a:p>
          <a:p>
            <a:pPr marL="457200" indent="-457200" algn="just">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Vector:</a:t>
            </a:r>
            <a:r>
              <a:rPr lang="en-US" sz="2800" dirty="0" smtClean="0">
                <a:latin typeface="Times New Roman" panose="02020603050405020304" pitchFamily="18" charset="0"/>
                <a:cs typeface="Times New Roman" panose="02020603050405020304" pitchFamily="18" charset="0"/>
              </a:rPr>
              <a:t> A 1-dimensional tensor (array). </a:t>
            </a:r>
            <a:r>
              <a:rPr lang="en-US" sz="2800" dirty="0" smtClean="0">
                <a:solidFill>
                  <a:schemeClr val="accent2"/>
                </a:solidFill>
                <a:latin typeface="Times New Roman" panose="02020603050405020304" pitchFamily="18" charset="0"/>
                <a:cs typeface="Times New Roman" panose="02020603050405020304" pitchFamily="18" charset="0"/>
              </a:rPr>
              <a:t>Example: [1, 2, 3]</a:t>
            </a:r>
          </a:p>
          <a:p>
            <a:pPr marL="457200" indent="-457200" algn="just">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Matrix: </a:t>
            </a:r>
            <a:r>
              <a:rPr lang="en-US" sz="2800" dirty="0" smtClean="0">
                <a:latin typeface="Times New Roman" panose="02020603050405020304" pitchFamily="18" charset="0"/>
                <a:cs typeface="Times New Roman" panose="02020603050405020304" pitchFamily="18" charset="0"/>
              </a:rPr>
              <a:t>A 2-dimensional tensor (2D array). </a:t>
            </a:r>
            <a:r>
              <a:rPr lang="en-US" sz="2800" dirty="0" smtClean="0">
                <a:solidFill>
                  <a:schemeClr val="accent2"/>
                </a:solidFill>
                <a:latin typeface="Times New Roman" panose="02020603050405020304" pitchFamily="18" charset="0"/>
                <a:cs typeface="Times New Roman" panose="02020603050405020304" pitchFamily="18" charset="0"/>
              </a:rPr>
              <a:t>Example: [[1, 2], [3, 4]]</a:t>
            </a:r>
          </a:p>
          <a:p>
            <a:pPr marL="457200" indent="-457200" algn="just">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N-Dimensional Tensors: </a:t>
            </a:r>
            <a:r>
              <a:rPr lang="en-US" sz="2800" dirty="0" smtClean="0">
                <a:latin typeface="Times New Roman" panose="02020603050405020304" pitchFamily="18" charset="0"/>
                <a:cs typeface="Times New Roman" panose="02020603050405020304" pitchFamily="18" charset="0"/>
              </a:rPr>
              <a:t>Higher-dimensional arrays.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5962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777875"/>
          </a:xfrm>
        </p:spPr>
        <p:txBody>
          <a:bodyPr/>
          <a:lstStyle/>
          <a:p>
            <a:pPr algn="ctr"/>
            <a:r>
              <a:rPr lang="en-US" dirty="0" smtClean="0">
                <a:solidFill>
                  <a:schemeClr val="accent2"/>
                </a:solidFill>
                <a:latin typeface="Times New Roman" panose="02020603050405020304" pitchFamily="18" charset="0"/>
                <a:cs typeface="Times New Roman" panose="02020603050405020304" pitchFamily="18" charset="0"/>
              </a:rPr>
              <a:t>Creating Tensors</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54380" y="1002665"/>
            <a:ext cx="11193780" cy="1626235"/>
          </a:xfrm>
        </p:spPr>
        <p:txBody>
          <a:bodyPr/>
          <a:lstStyle/>
          <a:p>
            <a:pPr marL="0" indent="0">
              <a:buNone/>
            </a:pPr>
            <a:r>
              <a:rPr lang="en-US" dirty="0" smtClean="0">
                <a:latin typeface="Times New Roman" panose="02020603050405020304" pitchFamily="18" charset="0"/>
                <a:cs typeface="Times New Roman" panose="02020603050405020304" pitchFamily="18" charset="0"/>
              </a:rPr>
              <a:t>In </a:t>
            </a:r>
            <a:r>
              <a:rPr lang="en-US" dirty="0" err="1" smtClean="0">
                <a:latin typeface="Times New Roman" panose="02020603050405020304" pitchFamily="18" charset="0"/>
                <a:cs typeface="Times New Roman" panose="02020603050405020304" pitchFamily="18" charset="0"/>
              </a:rPr>
              <a:t>TensorFlow</a:t>
            </a:r>
            <a:r>
              <a:rPr lang="en-US" dirty="0" smtClean="0">
                <a:latin typeface="Times New Roman" panose="02020603050405020304" pitchFamily="18" charset="0"/>
                <a:cs typeface="Times New Roman" panose="02020603050405020304" pitchFamily="18" charset="0"/>
              </a:rPr>
              <a:t>, tensors can be created using various functions:</a:t>
            </a:r>
          </a:p>
          <a:p>
            <a:r>
              <a:rPr lang="en-US" dirty="0" err="1" smtClean="0">
                <a:latin typeface="Times New Roman" panose="02020603050405020304" pitchFamily="18" charset="0"/>
                <a:cs typeface="Times New Roman" panose="02020603050405020304" pitchFamily="18" charset="0"/>
              </a:rPr>
              <a:t>tf.constant</a:t>
            </a:r>
            <a:r>
              <a:rPr lang="en-US" dirty="0" smtClean="0">
                <a:latin typeface="Times New Roman" panose="02020603050405020304" pitchFamily="18" charset="0"/>
                <a:cs typeface="Times New Roman" panose="02020603050405020304" pitchFamily="18" charset="0"/>
              </a:rPr>
              <a:t>: Creates a tensor that cannot be changed (immutable).</a:t>
            </a:r>
          </a:p>
          <a:p>
            <a:r>
              <a:rPr lang="en-US" dirty="0" err="1" smtClean="0">
                <a:latin typeface="Times New Roman" panose="02020603050405020304" pitchFamily="18" charset="0"/>
                <a:cs typeface="Times New Roman" panose="02020603050405020304" pitchFamily="18" charset="0"/>
              </a:rPr>
              <a:t>tf.Variable</a:t>
            </a:r>
            <a:r>
              <a:rPr lang="en-US" dirty="0" smtClean="0">
                <a:latin typeface="Times New Roman" panose="02020603050405020304" pitchFamily="18" charset="0"/>
                <a:cs typeface="Times New Roman" panose="02020603050405020304" pitchFamily="18" charset="0"/>
              </a:rPr>
              <a:t>: Creates a tensor that can be modified (mutable).</a:t>
            </a:r>
          </a:p>
        </p:txBody>
      </p:sp>
      <p:pic>
        <p:nvPicPr>
          <p:cNvPr id="5" name="Picture 4"/>
          <p:cNvPicPr>
            <a:picLocks noChangeAspect="1"/>
          </p:cNvPicPr>
          <p:nvPr/>
        </p:nvPicPr>
        <p:blipFill>
          <a:blip r:embed="rId2"/>
          <a:stretch>
            <a:fillRect/>
          </a:stretch>
        </p:blipFill>
        <p:spPr>
          <a:xfrm>
            <a:off x="1783080" y="2717165"/>
            <a:ext cx="10165080" cy="3752216"/>
          </a:xfrm>
          <a:prstGeom prst="rect">
            <a:avLst/>
          </a:prstGeom>
        </p:spPr>
      </p:pic>
    </p:spTree>
    <p:extLst>
      <p:ext uri="{BB962C8B-B14F-4D97-AF65-F5344CB8AC3E}">
        <p14:creationId xmlns:p14="http://schemas.microsoft.com/office/powerpoint/2010/main" val="2997366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687"/>
            <a:ext cx="10515600" cy="724693"/>
          </a:xfrm>
        </p:spPr>
        <p:txBody>
          <a:bodyPr/>
          <a:lstStyle/>
          <a:p>
            <a:pPr algn="ctr"/>
            <a:r>
              <a:rPr lang="en-US" dirty="0" smtClean="0">
                <a:solidFill>
                  <a:schemeClr val="accent2"/>
                </a:solidFill>
                <a:latin typeface="Times New Roman" panose="02020603050405020304" pitchFamily="18" charset="0"/>
                <a:cs typeface="Times New Roman" panose="02020603050405020304" pitchFamily="18" charset="0"/>
              </a:rPr>
              <a:t>Tensors' Properties</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82979"/>
            <a:ext cx="10515600" cy="1691641"/>
          </a:xfrm>
        </p:spPr>
        <p:txBody>
          <a:bodyPr>
            <a:normAutofit fontScale="92500" lnSpcReduction="20000"/>
          </a:bodyPr>
          <a:lstStyle/>
          <a:p>
            <a:pPr marL="0" indent="0">
              <a:buNone/>
            </a:pPr>
            <a:r>
              <a:rPr lang="en-US" dirty="0" smtClean="0">
                <a:latin typeface="Times New Roman" panose="02020603050405020304" pitchFamily="18" charset="0"/>
                <a:cs typeface="Times New Roman" panose="02020603050405020304" pitchFamily="18" charset="0"/>
              </a:rPr>
              <a:t>Tensors have the following key properties:</a:t>
            </a:r>
          </a:p>
          <a:p>
            <a:r>
              <a:rPr lang="en-US" b="1" dirty="0" smtClean="0">
                <a:latin typeface="Times New Roman" panose="02020603050405020304" pitchFamily="18" charset="0"/>
                <a:cs typeface="Times New Roman" panose="02020603050405020304" pitchFamily="18" charset="0"/>
              </a:rPr>
              <a:t>Shape: </a:t>
            </a:r>
            <a:r>
              <a:rPr lang="en-US" dirty="0" smtClean="0">
                <a:latin typeface="Times New Roman" panose="02020603050405020304" pitchFamily="18" charset="0"/>
                <a:cs typeface="Times New Roman" panose="02020603050405020304" pitchFamily="18" charset="0"/>
              </a:rPr>
              <a:t>The dimensions of the tensor, represented as a tuple.</a:t>
            </a:r>
          </a:p>
          <a:p>
            <a:r>
              <a:rPr lang="en-US" b="1" dirty="0" smtClean="0">
                <a:latin typeface="Times New Roman" panose="02020603050405020304" pitchFamily="18" charset="0"/>
                <a:cs typeface="Times New Roman" panose="02020603050405020304" pitchFamily="18" charset="0"/>
              </a:rPr>
              <a:t>Rank: </a:t>
            </a:r>
            <a:r>
              <a:rPr lang="en-US" dirty="0" smtClean="0">
                <a:latin typeface="Times New Roman" panose="02020603050405020304" pitchFamily="18" charset="0"/>
                <a:cs typeface="Times New Roman" panose="02020603050405020304" pitchFamily="18" charset="0"/>
              </a:rPr>
              <a:t>The number of dimensions (axes) of the tensor.</a:t>
            </a:r>
          </a:p>
          <a:p>
            <a:r>
              <a:rPr lang="en-US" b="1" dirty="0" smtClean="0">
                <a:latin typeface="Times New Roman" panose="02020603050405020304" pitchFamily="18" charset="0"/>
                <a:cs typeface="Times New Roman" panose="02020603050405020304" pitchFamily="18" charset="0"/>
              </a:rPr>
              <a:t>Data Type: </a:t>
            </a:r>
            <a:r>
              <a:rPr lang="en-US" dirty="0" smtClean="0">
                <a:latin typeface="Times New Roman" panose="02020603050405020304" pitchFamily="18" charset="0"/>
                <a:cs typeface="Times New Roman" panose="02020603050405020304" pitchFamily="18" charset="0"/>
              </a:rPr>
              <a:t>The type of data stored in the tensor (e.g., float32, int32).</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148840" y="2674620"/>
            <a:ext cx="7863840" cy="3589020"/>
          </a:xfrm>
          <a:prstGeom prst="rect">
            <a:avLst/>
          </a:prstGeom>
        </p:spPr>
      </p:pic>
    </p:spTree>
    <p:extLst>
      <p:ext uri="{BB962C8B-B14F-4D97-AF65-F5344CB8AC3E}">
        <p14:creationId xmlns:p14="http://schemas.microsoft.com/office/powerpoint/2010/main" val="1898220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1587</TotalTime>
  <Words>2236</Words>
  <Application>Microsoft Office PowerPoint</Application>
  <PresentationFormat>Widescreen</PresentationFormat>
  <Paragraphs>146</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Times New Roman</vt:lpstr>
      <vt:lpstr>Office Theme</vt:lpstr>
      <vt:lpstr>TensorFlow</vt:lpstr>
      <vt:lpstr>Introduction to TensorFlow 2</vt:lpstr>
      <vt:lpstr>TensorFlow 1.x vs TensorFlow 2.x</vt:lpstr>
      <vt:lpstr>Step-by-Step Installation:</vt:lpstr>
      <vt:lpstr>TensorFlow 2 Architecture and Workflow</vt:lpstr>
      <vt:lpstr>TensorFlow Workflow</vt:lpstr>
      <vt:lpstr>Tensors</vt:lpstr>
      <vt:lpstr>Creating Tensors</vt:lpstr>
      <vt:lpstr>Tensors' Properties</vt:lpstr>
      <vt:lpstr>Basic Tensor Operations</vt:lpstr>
      <vt:lpstr>PowerPoint Presentation</vt:lpstr>
      <vt:lpstr>PowerPoint Presentation</vt:lpstr>
      <vt:lpstr>Indexing and Slicing</vt:lpstr>
      <vt:lpstr>Broadcasting in TensorFlow</vt:lpstr>
      <vt:lpstr>Eager Execution</vt:lpstr>
      <vt:lpstr>PowerPoint Presentation</vt:lpstr>
      <vt:lpstr>TensorFlow Variables</vt:lpstr>
      <vt:lpstr>Creating a Variable</vt:lpstr>
      <vt:lpstr>Gradient Tape</vt:lpstr>
      <vt:lpstr>PowerPoint Presentation</vt:lpstr>
      <vt:lpstr>Hands-On Exercise: Adjusting the Temperature</vt:lpstr>
      <vt:lpstr>PowerPoint Presentation</vt:lpstr>
      <vt:lpstr>PowerPoint Presentation</vt:lpstr>
      <vt:lpstr>Neural Network</vt:lpstr>
      <vt:lpstr>PowerPoint Presentation</vt:lpstr>
      <vt:lpstr>Simple Neural Network</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TensorFlow</dc:title>
  <dc:creator>USER</dc:creator>
  <cp:lastModifiedBy>USER</cp:lastModifiedBy>
  <cp:revision>42</cp:revision>
  <dcterms:created xsi:type="dcterms:W3CDTF">2024-09-06T03:17:06Z</dcterms:created>
  <dcterms:modified xsi:type="dcterms:W3CDTF">2024-09-07T05:44:32Z</dcterms:modified>
</cp:coreProperties>
</file>