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4"/>
  </p:notesMasterIdLst>
  <p:sldIdLst>
    <p:sldId id="256" r:id="rId2"/>
    <p:sldId id="731" r:id="rId3"/>
    <p:sldId id="730" r:id="rId4"/>
    <p:sldId id="716" r:id="rId5"/>
    <p:sldId id="735" r:id="rId6"/>
    <p:sldId id="732" r:id="rId7"/>
    <p:sldId id="728" r:id="rId8"/>
    <p:sldId id="718" r:id="rId9"/>
    <p:sldId id="719" r:id="rId10"/>
    <p:sldId id="726" r:id="rId11"/>
    <p:sldId id="727" r:id="rId12"/>
    <p:sldId id="721" r:id="rId13"/>
    <p:sldId id="734" r:id="rId14"/>
    <p:sldId id="733" r:id="rId15"/>
    <p:sldId id="736" r:id="rId16"/>
    <p:sldId id="725" r:id="rId17"/>
    <p:sldId id="720" r:id="rId18"/>
    <p:sldId id="722" r:id="rId19"/>
    <p:sldId id="723" r:id="rId20"/>
    <p:sldId id="724" r:id="rId21"/>
    <p:sldId id="711"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47" autoAdjust="0"/>
  </p:normalViewPr>
  <p:slideViewPr>
    <p:cSldViewPr snapToGrid="0">
      <p:cViewPr varScale="1">
        <p:scale>
          <a:sx n="61" d="100"/>
          <a:sy n="61" d="100"/>
        </p:scale>
        <p:origin x="1098" y="7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37250A-7B98-4623-8BCF-207FF9659CE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46C51B9C-7BC0-4FF3-A473-4EE7E1BCE7EC}">
      <dgm:prSet custT="1"/>
      <dgm:spPr/>
      <dgm:t>
        <a:bodyPr/>
        <a:lstStyle/>
        <a:p>
          <a:r>
            <a:rPr lang="en-IN" sz="3200" b="1" dirty="0"/>
            <a:t>Label Encoding for binary categories</a:t>
          </a:r>
          <a:endParaRPr lang="en-IN" sz="3200" dirty="0"/>
        </a:p>
      </dgm:t>
    </dgm:pt>
    <dgm:pt modelId="{72BC89CA-15D8-4CDC-A93B-D1B0CD4C1769}" type="parTrans" cxnId="{E65565F1-8827-4BE2-ADBC-0583125450FC}">
      <dgm:prSet/>
      <dgm:spPr/>
      <dgm:t>
        <a:bodyPr/>
        <a:lstStyle/>
        <a:p>
          <a:endParaRPr lang="en-IN"/>
        </a:p>
      </dgm:t>
    </dgm:pt>
    <dgm:pt modelId="{1CE71A23-7497-4A2A-8C0F-8D1655B2B15D}" type="sibTrans" cxnId="{E65565F1-8827-4BE2-ADBC-0583125450FC}">
      <dgm:prSet/>
      <dgm:spPr/>
      <dgm:t>
        <a:bodyPr/>
        <a:lstStyle/>
        <a:p>
          <a:endParaRPr lang="en-IN"/>
        </a:p>
      </dgm:t>
    </dgm:pt>
    <dgm:pt modelId="{E89CFA39-7994-4CDE-A945-4ACAEDD71C58}">
      <dgm:prSet custT="1"/>
      <dgm:spPr/>
      <dgm:t>
        <a:bodyPr/>
        <a:lstStyle/>
        <a:p>
          <a:r>
            <a:rPr lang="en-IN" sz="2400" dirty="0"/>
            <a:t>enrolled_university</a:t>
          </a:r>
        </a:p>
      </dgm:t>
    </dgm:pt>
    <dgm:pt modelId="{2BF7740C-73EB-4939-A7F3-24A9770141DC}" type="parTrans" cxnId="{1965CF0E-68B7-4EF7-B4D0-03A6BCE1AB9E}">
      <dgm:prSet/>
      <dgm:spPr/>
      <dgm:t>
        <a:bodyPr/>
        <a:lstStyle/>
        <a:p>
          <a:endParaRPr lang="en-IN"/>
        </a:p>
      </dgm:t>
    </dgm:pt>
    <dgm:pt modelId="{C4478B9A-7F11-46A6-92F6-DD3B647FFEE9}" type="sibTrans" cxnId="{1965CF0E-68B7-4EF7-B4D0-03A6BCE1AB9E}">
      <dgm:prSet/>
      <dgm:spPr/>
      <dgm:t>
        <a:bodyPr/>
        <a:lstStyle/>
        <a:p>
          <a:endParaRPr lang="en-IN"/>
        </a:p>
      </dgm:t>
    </dgm:pt>
    <dgm:pt modelId="{144E1038-AA8C-405E-8B66-F62FDCD98220}">
      <dgm:prSet custT="1"/>
      <dgm:spPr/>
      <dgm:t>
        <a:bodyPr/>
        <a:lstStyle/>
        <a:p>
          <a:r>
            <a:rPr lang="en-IN" sz="2400" dirty="0"/>
            <a:t>education_level</a:t>
          </a:r>
        </a:p>
      </dgm:t>
    </dgm:pt>
    <dgm:pt modelId="{6D260F6B-7A51-4645-80A9-660081C12FF3}" type="parTrans" cxnId="{2A25B9F3-1D62-4F2F-84A6-5FDEB32BCFA3}">
      <dgm:prSet/>
      <dgm:spPr/>
      <dgm:t>
        <a:bodyPr/>
        <a:lstStyle/>
        <a:p>
          <a:endParaRPr lang="en-IN"/>
        </a:p>
      </dgm:t>
    </dgm:pt>
    <dgm:pt modelId="{50185A0A-2D9C-4CD4-9215-00DAA40EA3A0}" type="sibTrans" cxnId="{2A25B9F3-1D62-4F2F-84A6-5FDEB32BCFA3}">
      <dgm:prSet/>
      <dgm:spPr/>
      <dgm:t>
        <a:bodyPr/>
        <a:lstStyle/>
        <a:p>
          <a:endParaRPr lang="en-IN"/>
        </a:p>
      </dgm:t>
    </dgm:pt>
    <dgm:pt modelId="{38B89B20-BF44-4BC1-A9D6-1D915553E3F6}">
      <dgm:prSet custT="1"/>
      <dgm:spPr/>
      <dgm:t>
        <a:bodyPr/>
        <a:lstStyle/>
        <a:p>
          <a:r>
            <a:rPr lang="en-IN" sz="2400" dirty="0"/>
            <a:t>company_type</a:t>
          </a:r>
        </a:p>
      </dgm:t>
    </dgm:pt>
    <dgm:pt modelId="{BF8B1418-2224-4BE2-9787-D5506014AD35}" type="parTrans" cxnId="{F2E8F1A6-AACD-423B-AC68-917BE3DC9909}">
      <dgm:prSet/>
      <dgm:spPr/>
      <dgm:t>
        <a:bodyPr/>
        <a:lstStyle/>
        <a:p>
          <a:endParaRPr lang="en-IN"/>
        </a:p>
      </dgm:t>
    </dgm:pt>
    <dgm:pt modelId="{66EEAD27-E893-4969-A089-BF6CA2F527F2}" type="sibTrans" cxnId="{F2E8F1A6-AACD-423B-AC68-917BE3DC9909}">
      <dgm:prSet/>
      <dgm:spPr/>
      <dgm:t>
        <a:bodyPr/>
        <a:lstStyle/>
        <a:p>
          <a:endParaRPr lang="en-IN"/>
        </a:p>
      </dgm:t>
    </dgm:pt>
    <dgm:pt modelId="{83318551-A0C9-4134-8B3A-5FEA649DCABC}">
      <dgm:prSet custT="1"/>
      <dgm:spPr/>
      <dgm:t>
        <a:bodyPr/>
        <a:lstStyle/>
        <a:p>
          <a:r>
            <a:rPr lang="en-IN" sz="2400" dirty="0"/>
            <a:t>major_discipline</a:t>
          </a:r>
        </a:p>
      </dgm:t>
    </dgm:pt>
    <dgm:pt modelId="{163DA5D4-A6C6-4942-8795-739D1029B0C4}" type="parTrans" cxnId="{B5F61C94-1488-4EDB-91E9-3843E9F4904C}">
      <dgm:prSet/>
      <dgm:spPr/>
      <dgm:t>
        <a:bodyPr/>
        <a:lstStyle/>
        <a:p>
          <a:endParaRPr lang="en-IN"/>
        </a:p>
      </dgm:t>
    </dgm:pt>
    <dgm:pt modelId="{29B7A2D3-BAD7-4311-BBEC-E7716A58AFD2}" type="sibTrans" cxnId="{B5F61C94-1488-4EDB-91E9-3843E9F4904C}">
      <dgm:prSet/>
      <dgm:spPr/>
      <dgm:t>
        <a:bodyPr/>
        <a:lstStyle/>
        <a:p>
          <a:endParaRPr lang="en-IN"/>
        </a:p>
      </dgm:t>
    </dgm:pt>
    <dgm:pt modelId="{76D27622-9D94-47CF-A518-0A39FFE2BFDC}" type="pres">
      <dgm:prSet presAssocID="{B537250A-7B98-4623-8BCF-207FF9659CED}" presName="Name0" presStyleCnt="0">
        <dgm:presLayoutVars>
          <dgm:dir/>
          <dgm:animLvl val="lvl"/>
          <dgm:resizeHandles val="exact"/>
        </dgm:presLayoutVars>
      </dgm:prSet>
      <dgm:spPr/>
    </dgm:pt>
    <dgm:pt modelId="{45772389-397E-44AF-AD2B-97F60F8EEE8F}" type="pres">
      <dgm:prSet presAssocID="{46C51B9C-7BC0-4FF3-A473-4EE7E1BCE7EC}" presName="linNode" presStyleCnt="0"/>
      <dgm:spPr/>
    </dgm:pt>
    <dgm:pt modelId="{0CB91774-4AEC-47CF-ADFC-478DD9208C24}" type="pres">
      <dgm:prSet presAssocID="{46C51B9C-7BC0-4FF3-A473-4EE7E1BCE7EC}" presName="parentText" presStyleLbl="node1" presStyleIdx="0" presStyleCnt="1">
        <dgm:presLayoutVars>
          <dgm:chMax val="1"/>
          <dgm:bulletEnabled val="1"/>
        </dgm:presLayoutVars>
      </dgm:prSet>
      <dgm:spPr/>
    </dgm:pt>
    <dgm:pt modelId="{6C2A8B03-AE5F-4467-8B0D-DAB79CCBD71D}" type="pres">
      <dgm:prSet presAssocID="{46C51B9C-7BC0-4FF3-A473-4EE7E1BCE7EC}" presName="descendantText" presStyleLbl="alignAccFollowNode1" presStyleIdx="0" presStyleCnt="1">
        <dgm:presLayoutVars>
          <dgm:bulletEnabled val="1"/>
        </dgm:presLayoutVars>
      </dgm:prSet>
      <dgm:spPr/>
    </dgm:pt>
  </dgm:ptLst>
  <dgm:cxnLst>
    <dgm:cxn modelId="{1965CF0E-68B7-4EF7-B4D0-03A6BCE1AB9E}" srcId="{46C51B9C-7BC0-4FF3-A473-4EE7E1BCE7EC}" destId="{E89CFA39-7994-4CDE-A945-4ACAEDD71C58}" srcOrd="0" destOrd="0" parTransId="{2BF7740C-73EB-4939-A7F3-24A9770141DC}" sibTransId="{C4478B9A-7F11-46A6-92F6-DD3B647FFEE9}"/>
    <dgm:cxn modelId="{A69F6847-70A5-4BA9-BCCC-39E410780BA7}" type="presOf" srcId="{E89CFA39-7994-4CDE-A945-4ACAEDD71C58}" destId="{6C2A8B03-AE5F-4467-8B0D-DAB79CCBD71D}" srcOrd="0" destOrd="0" presId="urn:microsoft.com/office/officeart/2005/8/layout/vList5"/>
    <dgm:cxn modelId="{16037853-994F-4672-933B-C97434B179C4}" type="presOf" srcId="{83318551-A0C9-4134-8B3A-5FEA649DCABC}" destId="{6C2A8B03-AE5F-4467-8B0D-DAB79CCBD71D}" srcOrd="0" destOrd="3" presId="urn:microsoft.com/office/officeart/2005/8/layout/vList5"/>
    <dgm:cxn modelId="{B5F61C94-1488-4EDB-91E9-3843E9F4904C}" srcId="{46C51B9C-7BC0-4FF3-A473-4EE7E1BCE7EC}" destId="{83318551-A0C9-4134-8B3A-5FEA649DCABC}" srcOrd="3" destOrd="0" parTransId="{163DA5D4-A6C6-4942-8795-739D1029B0C4}" sibTransId="{29B7A2D3-BAD7-4311-BBEC-E7716A58AFD2}"/>
    <dgm:cxn modelId="{29FC0B9F-9648-4BAD-9AA6-CC5C411FDB17}" type="presOf" srcId="{38B89B20-BF44-4BC1-A9D6-1D915553E3F6}" destId="{6C2A8B03-AE5F-4467-8B0D-DAB79CCBD71D}" srcOrd="0" destOrd="2" presId="urn:microsoft.com/office/officeart/2005/8/layout/vList5"/>
    <dgm:cxn modelId="{45546FA2-AB89-4092-AC09-217E9445BD69}" type="presOf" srcId="{B537250A-7B98-4623-8BCF-207FF9659CED}" destId="{76D27622-9D94-47CF-A518-0A39FFE2BFDC}" srcOrd="0" destOrd="0" presId="urn:microsoft.com/office/officeart/2005/8/layout/vList5"/>
    <dgm:cxn modelId="{F2E8F1A6-AACD-423B-AC68-917BE3DC9909}" srcId="{46C51B9C-7BC0-4FF3-A473-4EE7E1BCE7EC}" destId="{38B89B20-BF44-4BC1-A9D6-1D915553E3F6}" srcOrd="2" destOrd="0" parTransId="{BF8B1418-2224-4BE2-9787-D5506014AD35}" sibTransId="{66EEAD27-E893-4969-A089-BF6CA2F527F2}"/>
    <dgm:cxn modelId="{09D3F0E9-8A55-439A-99B3-8ADE8CEBAF90}" type="presOf" srcId="{46C51B9C-7BC0-4FF3-A473-4EE7E1BCE7EC}" destId="{0CB91774-4AEC-47CF-ADFC-478DD9208C24}" srcOrd="0" destOrd="0" presId="urn:microsoft.com/office/officeart/2005/8/layout/vList5"/>
    <dgm:cxn modelId="{E65565F1-8827-4BE2-ADBC-0583125450FC}" srcId="{B537250A-7B98-4623-8BCF-207FF9659CED}" destId="{46C51B9C-7BC0-4FF3-A473-4EE7E1BCE7EC}" srcOrd="0" destOrd="0" parTransId="{72BC89CA-15D8-4CDC-A93B-D1B0CD4C1769}" sibTransId="{1CE71A23-7497-4A2A-8C0F-8D1655B2B15D}"/>
    <dgm:cxn modelId="{2A25B9F3-1D62-4F2F-84A6-5FDEB32BCFA3}" srcId="{46C51B9C-7BC0-4FF3-A473-4EE7E1BCE7EC}" destId="{144E1038-AA8C-405E-8B66-F62FDCD98220}" srcOrd="1" destOrd="0" parTransId="{6D260F6B-7A51-4645-80A9-660081C12FF3}" sibTransId="{50185A0A-2D9C-4CD4-9215-00DAA40EA3A0}"/>
    <dgm:cxn modelId="{A7D936FE-A182-428F-A5D6-C33BDEA44EC8}" type="presOf" srcId="{144E1038-AA8C-405E-8B66-F62FDCD98220}" destId="{6C2A8B03-AE5F-4467-8B0D-DAB79CCBD71D}" srcOrd="0" destOrd="1" presId="urn:microsoft.com/office/officeart/2005/8/layout/vList5"/>
    <dgm:cxn modelId="{7B5FD915-7B70-4CE1-BFBF-E8274BCD6657}" type="presParOf" srcId="{76D27622-9D94-47CF-A518-0A39FFE2BFDC}" destId="{45772389-397E-44AF-AD2B-97F60F8EEE8F}" srcOrd="0" destOrd="0" presId="urn:microsoft.com/office/officeart/2005/8/layout/vList5"/>
    <dgm:cxn modelId="{5BA912BB-5B60-46E9-8B2A-547AEF33A654}" type="presParOf" srcId="{45772389-397E-44AF-AD2B-97F60F8EEE8F}" destId="{0CB91774-4AEC-47CF-ADFC-478DD9208C24}" srcOrd="0" destOrd="0" presId="urn:microsoft.com/office/officeart/2005/8/layout/vList5"/>
    <dgm:cxn modelId="{9F33D8D7-49E9-488A-BB49-1EA1B0797F6F}" type="presParOf" srcId="{45772389-397E-44AF-AD2B-97F60F8EEE8F}" destId="{6C2A8B03-AE5F-4467-8B0D-DAB79CCBD71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72FA9E-062A-4203-AC48-386BE686684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F11BDFB1-DA52-4FCF-B5F6-5A2614F80630}">
      <dgm:prSet custT="1"/>
      <dgm:spPr/>
      <dgm:t>
        <a:bodyPr/>
        <a:lstStyle/>
        <a:p>
          <a:r>
            <a:rPr lang="en-IN" sz="3200" b="1" dirty="0"/>
            <a:t>One-Hot Encoding for nominal categorical features</a:t>
          </a:r>
          <a:endParaRPr lang="en-IN" sz="3200" dirty="0"/>
        </a:p>
      </dgm:t>
    </dgm:pt>
    <dgm:pt modelId="{FDCCBA29-EB7A-4CB4-968E-E02D1DCE3BB3}" type="parTrans" cxnId="{BABE8C8B-F86B-4D58-AA8D-9804749BEC12}">
      <dgm:prSet/>
      <dgm:spPr/>
      <dgm:t>
        <a:bodyPr/>
        <a:lstStyle/>
        <a:p>
          <a:endParaRPr lang="en-IN"/>
        </a:p>
      </dgm:t>
    </dgm:pt>
    <dgm:pt modelId="{E95673C2-FA3C-479E-BDC4-D169B6914692}" type="sibTrans" cxnId="{BABE8C8B-F86B-4D58-AA8D-9804749BEC12}">
      <dgm:prSet/>
      <dgm:spPr/>
      <dgm:t>
        <a:bodyPr/>
        <a:lstStyle/>
        <a:p>
          <a:endParaRPr lang="en-IN"/>
        </a:p>
      </dgm:t>
    </dgm:pt>
    <dgm:pt modelId="{359D82C9-5908-49F9-9A8C-9BC5B0900A36}">
      <dgm:prSet custT="1"/>
      <dgm:spPr/>
      <dgm:t>
        <a:bodyPr/>
        <a:lstStyle/>
        <a:p>
          <a:r>
            <a:rPr lang="en-IN" sz="2400"/>
            <a:t>gender</a:t>
          </a:r>
        </a:p>
      </dgm:t>
    </dgm:pt>
    <dgm:pt modelId="{56635479-AB40-4264-87D1-8448075A4893}" type="parTrans" cxnId="{DA050F14-A409-40B5-B6E8-996CC1A9E411}">
      <dgm:prSet/>
      <dgm:spPr/>
      <dgm:t>
        <a:bodyPr/>
        <a:lstStyle/>
        <a:p>
          <a:endParaRPr lang="en-IN"/>
        </a:p>
      </dgm:t>
    </dgm:pt>
    <dgm:pt modelId="{50081F01-D813-4285-BDAB-FF8840A02E24}" type="sibTrans" cxnId="{DA050F14-A409-40B5-B6E8-996CC1A9E411}">
      <dgm:prSet/>
      <dgm:spPr/>
      <dgm:t>
        <a:bodyPr/>
        <a:lstStyle/>
        <a:p>
          <a:endParaRPr lang="en-IN"/>
        </a:p>
      </dgm:t>
    </dgm:pt>
    <dgm:pt modelId="{02236F76-2965-40FA-866D-54D2DBB8E995}">
      <dgm:prSet custT="1"/>
      <dgm:spPr/>
      <dgm:t>
        <a:bodyPr/>
        <a:lstStyle/>
        <a:p>
          <a:r>
            <a:rPr lang="en-IN" sz="2400" dirty="0"/>
            <a:t>relevent_experience</a:t>
          </a:r>
        </a:p>
      </dgm:t>
    </dgm:pt>
    <dgm:pt modelId="{CA3B531E-9280-48EC-AAD2-B6AE731EEC60}" type="parTrans" cxnId="{60C7986C-EC91-4769-96BC-E3F4FA9A95A2}">
      <dgm:prSet/>
      <dgm:spPr/>
      <dgm:t>
        <a:bodyPr/>
        <a:lstStyle/>
        <a:p>
          <a:endParaRPr lang="en-IN"/>
        </a:p>
      </dgm:t>
    </dgm:pt>
    <dgm:pt modelId="{7EBDD512-6755-4877-B5B4-A5D22A34B581}" type="sibTrans" cxnId="{60C7986C-EC91-4769-96BC-E3F4FA9A95A2}">
      <dgm:prSet/>
      <dgm:spPr/>
      <dgm:t>
        <a:bodyPr/>
        <a:lstStyle/>
        <a:p>
          <a:endParaRPr lang="en-IN"/>
        </a:p>
      </dgm:t>
    </dgm:pt>
    <dgm:pt modelId="{3A6D62E0-324D-4FA5-82F4-8F824E7DEF4F}" type="pres">
      <dgm:prSet presAssocID="{9872FA9E-062A-4203-AC48-386BE686684A}" presName="Name0" presStyleCnt="0">
        <dgm:presLayoutVars>
          <dgm:dir/>
          <dgm:animLvl val="lvl"/>
          <dgm:resizeHandles val="exact"/>
        </dgm:presLayoutVars>
      </dgm:prSet>
      <dgm:spPr/>
    </dgm:pt>
    <dgm:pt modelId="{EB0BDE60-8082-4DCC-94AD-8A079DCE339E}" type="pres">
      <dgm:prSet presAssocID="{F11BDFB1-DA52-4FCF-B5F6-5A2614F80630}" presName="linNode" presStyleCnt="0"/>
      <dgm:spPr/>
    </dgm:pt>
    <dgm:pt modelId="{AFD38E59-6784-4894-ACAE-63F478D613A2}" type="pres">
      <dgm:prSet presAssocID="{F11BDFB1-DA52-4FCF-B5F6-5A2614F80630}" presName="parentText" presStyleLbl="node1" presStyleIdx="0" presStyleCnt="1">
        <dgm:presLayoutVars>
          <dgm:chMax val="1"/>
          <dgm:bulletEnabled val="1"/>
        </dgm:presLayoutVars>
      </dgm:prSet>
      <dgm:spPr/>
    </dgm:pt>
    <dgm:pt modelId="{E68D5052-21E7-4AE5-9E8C-9498B0BB3E94}" type="pres">
      <dgm:prSet presAssocID="{F11BDFB1-DA52-4FCF-B5F6-5A2614F80630}" presName="descendantText" presStyleLbl="alignAccFollowNode1" presStyleIdx="0" presStyleCnt="1">
        <dgm:presLayoutVars>
          <dgm:bulletEnabled val="1"/>
        </dgm:presLayoutVars>
      </dgm:prSet>
      <dgm:spPr/>
    </dgm:pt>
  </dgm:ptLst>
  <dgm:cxnLst>
    <dgm:cxn modelId="{DA050F14-A409-40B5-B6E8-996CC1A9E411}" srcId="{F11BDFB1-DA52-4FCF-B5F6-5A2614F80630}" destId="{359D82C9-5908-49F9-9A8C-9BC5B0900A36}" srcOrd="0" destOrd="0" parTransId="{56635479-AB40-4264-87D1-8448075A4893}" sibTransId="{50081F01-D813-4285-BDAB-FF8840A02E24}"/>
    <dgm:cxn modelId="{8E083D5C-2192-4F4A-AB57-A65B7261B92C}" type="presOf" srcId="{9872FA9E-062A-4203-AC48-386BE686684A}" destId="{3A6D62E0-324D-4FA5-82F4-8F824E7DEF4F}" srcOrd="0" destOrd="0" presId="urn:microsoft.com/office/officeart/2005/8/layout/vList5"/>
    <dgm:cxn modelId="{D30D9746-80B1-423A-A50F-36E4ED084A62}" type="presOf" srcId="{359D82C9-5908-49F9-9A8C-9BC5B0900A36}" destId="{E68D5052-21E7-4AE5-9E8C-9498B0BB3E94}" srcOrd="0" destOrd="0" presId="urn:microsoft.com/office/officeart/2005/8/layout/vList5"/>
    <dgm:cxn modelId="{60C7986C-EC91-4769-96BC-E3F4FA9A95A2}" srcId="{F11BDFB1-DA52-4FCF-B5F6-5A2614F80630}" destId="{02236F76-2965-40FA-866D-54D2DBB8E995}" srcOrd="1" destOrd="0" parTransId="{CA3B531E-9280-48EC-AAD2-B6AE731EEC60}" sibTransId="{7EBDD512-6755-4877-B5B4-A5D22A34B581}"/>
    <dgm:cxn modelId="{BC58D884-FC85-4FC7-A880-4B594956DD51}" type="presOf" srcId="{F11BDFB1-DA52-4FCF-B5F6-5A2614F80630}" destId="{AFD38E59-6784-4894-ACAE-63F478D613A2}" srcOrd="0" destOrd="0" presId="urn:microsoft.com/office/officeart/2005/8/layout/vList5"/>
    <dgm:cxn modelId="{BABE8C8B-F86B-4D58-AA8D-9804749BEC12}" srcId="{9872FA9E-062A-4203-AC48-386BE686684A}" destId="{F11BDFB1-DA52-4FCF-B5F6-5A2614F80630}" srcOrd="0" destOrd="0" parTransId="{FDCCBA29-EB7A-4CB4-968E-E02D1DCE3BB3}" sibTransId="{E95673C2-FA3C-479E-BDC4-D169B6914692}"/>
    <dgm:cxn modelId="{8DA0869F-0E10-42A4-98A8-126D68FED061}" type="presOf" srcId="{02236F76-2965-40FA-866D-54D2DBB8E995}" destId="{E68D5052-21E7-4AE5-9E8C-9498B0BB3E94}" srcOrd="0" destOrd="1" presId="urn:microsoft.com/office/officeart/2005/8/layout/vList5"/>
    <dgm:cxn modelId="{C1E6DF27-9F4D-4731-B342-1450A70D332A}" type="presParOf" srcId="{3A6D62E0-324D-4FA5-82F4-8F824E7DEF4F}" destId="{EB0BDE60-8082-4DCC-94AD-8A079DCE339E}" srcOrd="0" destOrd="0" presId="urn:microsoft.com/office/officeart/2005/8/layout/vList5"/>
    <dgm:cxn modelId="{2BA413D1-E034-4331-A897-99C27CDBFDD6}" type="presParOf" srcId="{EB0BDE60-8082-4DCC-94AD-8A079DCE339E}" destId="{AFD38E59-6784-4894-ACAE-63F478D613A2}" srcOrd="0" destOrd="0" presId="urn:microsoft.com/office/officeart/2005/8/layout/vList5"/>
    <dgm:cxn modelId="{658A8B50-A7F9-4F93-ACDB-904A3EC53E5D}" type="presParOf" srcId="{EB0BDE60-8082-4DCC-94AD-8A079DCE339E}" destId="{E68D5052-21E7-4AE5-9E8C-9498B0BB3E94}"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DC4362-839E-4502-9F81-C1A63B8A9E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3EAC2A8-6964-4EF0-B4D2-7F6F9F663D79}">
      <dgm:prSet/>
      <dgm:spPr/>
      <dgm:t>
        <a:bodyPr/>
        <a:lstStyle/>
        <a:p>
          <a:r>
            <a:rPr lang="en-IN" dirty="0"/>
            <a:t>Missing value handling using SimpleImputer</a:t>
          </a:r>
        </a:p>
      </dgm:t>
    </dgm:pt>
    <dgm:pt modelId="{3C26962F-5D6F-47E8-936F-5E2D71C622EC}" type="parTrans" cxnId="{2FD1C965-21AC-4D27-A62B-ABE94030DA5F}">
      <dgm:prSet/>
      <dgm:spPr/>
      <dgm:t>
        <a:bodyPr/>
        <a:lstStyle/>
        <a:p>
          <a:endParaRPr lang="en-IN"/>
        </a:p>
      </dgm:t>
    </dgm:pt>
    <dgm:pt modelId="{064D12D9-EDB2-4892-9D98-77813E7D3B6F}" type="sibTrans" cxnId="{2FD1C965-21AC-4D27-A62B-ABE94030DA5F}">
      <dgm:prSet/>
      <dgm:spPr/>
      <dgm:t>
        <a:bodyPr/>
        <a:lstStyle/>
        <a:p>
          <a:endParaRPr lang="en-IN"/>
        </a:p>
      </dgm:t>
    </dgm:pt>
    <dgm:pt modelId="{32E2CE60-5C3A-4E9E-B10C-50B3AEBC39EB}" type="pres">
      <dgm:prSet presAssocID="{8BDC4362-839E-4502-9F81-C1A63B8A9EF9}" presName="linear" presStyleCnt="0">
        <dgm:presLayoutVars>
          <dgm:animLvl val="lvl"/>
          <dgm:resizeHandles val="exact"/>
        </dgm:presLayoutVars>
      </dgm:prSet>
      <dgm:spPr/>
    </dgm:pt>
    <dgm:pt modelId="{E5640501-A7DD-4F2E-BE6B-64901318D8F1}" type="pres">
      <dgm:prSet presAssocID="{D3EAC2A8-6964-4EF0-B4D2-7F6F9F663D79}" presName="parentText" presStyleLbl="node1" presStyleIdx="0" presStyleCnt="1" custLinFactNeighborX="93791" custLinFactNeighborY="4688">
        <dgm:presLayoutVars>
          <dgm:chMax val="0"/>
          <dgm:bulletEnabled val="1"/>
        </dgm:presLayoutVars>
      </dgm:prSet>
      <dgm:spPr/>
    </dgm:pt>
  </dgm:ptLst>
  <dgm:cxnLst>
    <dgm:cxn modelId="{55C36411-3A05-4897-85D6-CDBA4834A05E}" type="presOf" srcId="{D3EAC2A8-6964-4EF0-B4D2-7F6F9F663D79}" destId="{E5640501-A7DD-4F2E-BE6B-64901318D8F1}" srcOrd="0" destOrd="0" presId="urn:microsoft.com/office/officeart/2005/8/layout/vList2"/>
    <dgm:cxn modelId="{2FD1C965-21AC-4D27-A62B-ABE94030DA5F}" srcId="{8BDC4362-839E-4502-9F81-C1A63B8A9EF9}" destId="{D3EAC2A8-6964-4EF0-B4D2-7F6F9F663D79}" srcOrd="0" destOrd="0" parTransId="{3C26962F-5D6F-47E8-936F-5E2D71C622EC}" sibTransId="{064D12D9-EDB2-4892-9D98-77813E7D3B6F}"/>
    <dgm:cxn modelId="{1A9428A3-0AEA-4CB2-8794-C32F1E41FA80}" type="presOf" srcId="{8BDC4362-839E-4502-9F81-C1A63B8A9EF9}" destId="{32E2CE60-5C3A-4E9E-B10C-50B3AEBC39EB}" srcOrd="0" destOrd="0" presId="urn:microsoft.com/office/officeart/2005/8/layout/vList2"/>
    <dgm:cxn modelId="{F75822A5-087C-4657-9A69-352C09E9A8A5}" type="presParOf" srcId="{32E2CE60-5C3A-4E9E-B10C-50B3AEBC39EB}" destId="{E5640501-A7DD-4F2E-BE6B-64901318D8F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C74B23-CEEC-4118-A909-E3FF45D20BFC}"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IN"/>
        </a:p>
      </dgm:t>
    </dgm:pt>
    <dgm:pt modelId="{A9105243-30AF-4D17-B2A4-5310DF98F3A5}">
      <dgm:prSet/>
      <dgm:spPr/>
      <dgm:t>
        <a:bodyPr/>
        <a:lstStyle/>
        <a:p>
          <a:r>
            <a:rPr lang="en-IN"/>
            <a:t>Logistic Regression</a:t>
          </a:r>
        </a:p>
      </dgm:t>
    </dgm:pt>
    <dgm:pt modelId="{C296853A-077A-4575-9DB5-6280C4B0006F}" type="parTrans" cxnId="{433AF528-37E6-4338-9FB4-2F5D5F4F1412}">
      <dgm:prSet/>
      <dgm:spPr/>
      <dgm:t>
        <a:bodyPr/>
        <a:lstStyle/>
        <a:p>
          <a:endParaRPr lang="en-IN"/>
        </a:p>
      </dgm:t>
    </dgm:pt>
    <dgm:pt modelId="{FADDEE59-9156-4117-ABBB-4EEEE583A203}" type="sibTrans" cxnId="{433AF528-37E6-4338-9FB4-2F5D5F4F1412}">
      <dgm:prSet/>
      <dgm:spPr/>
      <dgm:t>
        <a:bodyPr/>
        <a:lstStyle/>
        <a:p>
          <a:endParaRPr lang="en-IN"/>
        </a:p>
      </dgm:t>
    </dgm:pt>
    <dgm:pt modelId="{5271EAAD-F57F-4353-9286-3F36E7D0B0C7}">
      <dgm:prSet/>
      <dgm:spPr/>
      <dgm:t>
        <a:bodyPr/>
        <a:lstStyle/>
        <a:p>
          <a:r>
            <a:rPr lang="en-IN"/>
            <a:t>Random Forest</a:t>
          </a:r>
        </a:p>
      </dgm:t>
    </dgm:pt>
    <dgm:pt modelId="{A96AD2D1-DB6D-494A-9A19-5E0B7846AC41}" type="parTrans" cxnId="{993765F9-E353-459D-9B29-E87C8DE4A30C}">
      <dgm:prSet/>
      <dgm:spPr/>
      <dgm:t>
        <a:bodyPr/>
        <a:lstStyle/>
        <a:p>
          <a:endParaRPr lang="en-IN"/>
        </a:p>
      </dgm:t>
    </dgm:pt>
    <dgm:pt modelId="{D6CB3623-B2A1-44BE-BA8D-61FE3FD51733}" type="sibTrans" cxnId="{993765F9-E353-459D-9B29-E87C8DE4A30C}">
      <dgm:prSet/>
      <dgm:spPr/>
      <dgm:t>
        <a:bodyPr/>
        <a:lstStyle/>
        <a:p>
          <a:endParaRPr lang="en-IN"/>
        </a:p>
      </dgm:t>
    </dgm:pt>
    <dgm:pt modelId="{F5349966-093E-48F5-81C6-8489C0AE3C8C}">
      <dgm:prSet/>
      <dgm:spPr/>
      <dgm:t>
        <a:bodyPr/>
        <a:lstStyle/>
        <a:p>
          <a:r>
            <a:rPr lang="en-IN"/>
            <a:t>XGBoost</a:t>
          </a:r>
        </a:p>
      </dgm:t>
    </dgm:pt>
    <dgm:pt modelId="{FC1E17FA-07DF-46B5-A5DE-87C89C572A21}" type="parTrans" cxnId="{B77D3146-7189-4098-8EE8-A796F03DD1FE}">
      <dgm:prSet/>
      <dgm:spPr/>
      <dgm:t>
        <a:bodyPr/>
        <a:lstStyle/>
        <a:p>
          <a:endParaRPr lang="en-IN"/>
        </a:p>
      </dgm:t>
    </dgm:pt>
    <dgm:pt modelId="{D5D31C22-80DF-4855-89F1-D9267BAD4AE3}" type="sibTrans" cxnId="{B77D3146-7189-4098-8EE8-A796F03DD1FE}">
      <dgm:prSet/>
      <dgm:spPr/>
      <dgm:t>
        <a:bodyPr/>
        <a:lstStyle/>
        <a:p>
          <a:endParaRPr lang="en-IN"/>
        </a:p>
      </dgm:t>
    </dgm:pt>
    <dgm:pt modelId="{22D9A41C-DF99-47F3-B39B-1AC1123E8E21}">
      <dgm:prSet/>
      <dgm:spPr/>
      <dgm:t>
        <a:bodyPr/>
        <a:lstStyle/>
        <a:p>
          <a:r>
            <a:rPr lang="en-IN"/>
            <a:t>LightGBM</a:t>
          </a:r>
        </a:p>
      </dgm:t>
    </dgm:pt>
    <dgm:pt modelId="{2FCD8F63-5F24-4F9A-AB3C-5A732F916E58}" type="parTrans" cxnId="{E36617BB-A3E7-4138-802E-A420400A7C7A}">
      <dgm:prSet/>
      <dgm:spPr/>
      <dgm:t>
        <a:bodyPr/>
        <a:lstStyle/>
        <a:p>
          <a:endParaRPr lang="en-IN"/>
        </a:p>
      </dgm:t>
    </dgm:pt>
    <dgm:pt modelId="{49AF2F23-DC82-4DF5-A5C0-825898A08510}" type="sibTrans" cxnId="{E36617BB-A3E7-4138-802E-A420400A7C7A}">
      <dgm:prSet/>
      <dgm:spPr/>
      <dgm:t>
        <a:bodyPr/>
        <a:lstStyle/>
        <a:p>
          <a:endParaRPr lang="en-IN"/>
        </a:p>
      </dgm:t>
    </dgm:pt>
    <dgm:pt modelId="{3C087E42-E2AA-42BC-BD61-0C1CB5C7FF5D}" type="pres">
      <dgm:prSet presAssocID="{CCC74B23-CEEC-4118-A909-E3FF45D20BFC}" presName="matrix" presStyleCnt="0">
        <dgm:presLayoutVars>
          <dgm:chMax val="1"/>
          <dgm:dir/>
          <dgm:resizeHandles val="exact"/>
        </dgm:presLayoutVars>
      </dgm:prSet>
      <dgm:spPr/>
    </dgm:pt>
    <dgm:pt modelId="{D65A2437-B698-47CB-B7A8-42A012FAE1A3}" type="pres">
      <dgm:prSet presAssocID="{CCC74B23-CEEC-4118-A909-E3FF45D20BFC}" presName="diamond" presStyleLbl="bgShp" presStyleIdx="0" presStyleCnt="1"/>
      <dgm:spPr/>
    </dgm:pt>
    <dgm:pt modelId="{D42C856D-A3A5-4305-BB06-79911CCC70F8}" type="pres">
      <dgm:prSet presAssocID="{CCC74B23-CEEC-4118-A909-E3FF45D20BFC}" presName="quad1" presStyleLbl="node1" presStyleIdx="0" presStyleCnt="4">
        <dgm:presLayoutVars>
          <dgm:chMax val="0"/>
          <dgm:chPref val="0"/>
          <dgm:bulletEnabled val="1"/>
        </dgm:presLayoutVars>
      </dgm:prSet>
      <dgm:spPr/>
    </dgm:pt>
    <dgm:pt modelId="{491658F2-B1EE-4C6C-8012-971094818BAA}" type="pres">
      <dgm:prSet presAssocID="{CCC74B23-CEEC-4118-A909-E3FF45D20BFC}" presName="quad2" presStyleLbl="node1" presStyleIdx="1" presStyleCnt="4">
        <dgm:presLayoutVars>
          <dgm:chMax val="0"/>
          <dgm:chPref val="0"/>
          <dgm:bulletEnabled val="1"/>
        </dgm:presLayoutVars>
      </dgm:prSet>
      <dgm:spPr/>
    </dgm:pt>
    <dgm:pt modelId="{A39B6504-5794-441B-9256-9EBE1A0A53E9}" type="pres">
      <dgm:prSet presAssocID="{CCC74B23-CEEC-4118-A909-E3FF45D20BFC}" presName="quad3" presStyleLbl="node1" presStyleIdx="2" presStyleCnt="4">
        <dgm:presLayoutVars>
          <dgm:chMax val="0"/>
          <dgm:chPref val="0"/>
          <dgm:bulletEnabled val="1"/>
        </dgm:presLayoutVars>
      </dgm:prSet>
      <dgm:spPr/>
    </dgm:pt>
    <dgm:pt modelId="{BEEE6BBE-5D4A-4637-883A-298622837A2A}" type="pres">
      <dgm:prSet presAssocID="{CCC74B23-CEEC-4118-A909-E3FF45D20BFC}" presName="quad4" presStyleLbl="node1" presStyleIdx="3" presStyleCnt="4">
        <dgm:presLayoutVars>
          <dgm:chMax val="0"/>
          <dgm:chPref val="0"/>
          <dgm:bulletEnabled val="1"/>
        </dgm:presLayoutVars>
      </dgm:prSet>
      <dgm:spPr/>
    </dgm:pt>
  </dgm:ptLst>
  <dgm:cxnLst>
    <dgm:cxn modelId="{433AF528-37E6-4338-9FB4-2F5D5F4F1412}" srcId="{CCC74B23-CEEC-4118-A909-E3FF45D20BFC}" destId="{A9105243-30AF-4D17-B2A4-5310DF98F3A5}" srcOrd="0" destOrd="0" parTransId="{C296853A-077A-4575-9DB5-6280C4B0006F}" sibTransId="{FADDEE59-9156-4117-ABBB-4EEEE583A203}"/>
    <dgm:cxn modelId="{7D85052B-0247-442A-9A1B-8223DDBED442}" type="presOf" srcId="{22D9A41C-DF99-47F3-B39B-1AC1123E8E21}" destId="{BEEE6BBE-5D4A-4637-883A-298622837A2A}" srcOrd="0" destOrd="0" presId="urn:microsoft.com/office/officeart/2005/8/layout/matrix3"/>
    <dgm:cxn modelId="{B77D3146-7189-4098-8EE8-A796F03DD1FE}" srcId="{CCC74B23-CEEC-4118-A909-E3FF45D20BFC}" destId="{F5349966-093E-48F5-81C6-8489C0AE3C8C}" srcOrd="2" destOrd="0" parTransId="{FC1E17FA-07DF-46B5-A5DE-87C89C572A21}" sibTransId="{D5D31C22-80DF-4855-89F1-D9267BAD4AE3}"/>
    <dgm:cxn modelId="{1957CB4B-5481-43AD-9868-5631607308E2}" type="presOf" srcId="{A9105243-30AF-4D17-B2A4-5310DF98F3A5}" destId="{D42C856D-A3A5-4305-BB06-79911CCC70F8}" srcOrd="0" destOrd="0" presId="urn:microsoft.com/office/officeart/2005/8/layout/matrix3"/>
    <dgm:cxn modelId="{36D59690-0CB5-40F5-972A-427277A6AAD5}" type="presOf" srcId="{F5349966-093E-48F5-81C6-8489C0AE3C8C}" destId="{A39B6504-5794-441B-9256-9EBE1A0A53E9}" srcOrd="0" destOrd="0" presId="urn:microsoft.com/office/officeart/2005/8/layout/matrix3"/>
    <dgm:cxn modelId="{4697519F-0F9C-4F4D-8D6F-BB483D532615}" type="presOf" srcId="{5271EAAD-F57F-4353-9286-3F36E7D0B0C7}" destId="{491658F2-B1EE-4C6C-8012-971094818BAA}" srcOrd="0" destOrd="0" presId="urn:microsoft.com/office/officeart/2005/8/layout/matrix3"/>
    <dgm:cxn modelId="{E36617BB-A3E7-4138-802E-A420400A7C7A}" srcId="{CCC74B23-CEEC-4118-A909-E3FF45D20BFC}" destId="{22D9A41C-DF99-47F3-B39B-1AC1123E8E21}" srcOrd="3" destOrd="0" parTransId="{2FCD8F63-5F24-4F9A-AB3C-5A732F916E58}" sibTransId="{49AF2F23-DC82-4DF5-A5C0-825898A08510}"/>
    <dgm:cxn modelId="{0AE2FBED-A0FC-41D0-9008-A3E00F85F689}" type="presOf" srcId="{CCC74B23-CEEC-4118-A909-E3FF45D20BFC}" destId="{3C087E42-E2AA-42BC-BD61-0C1CB5C7FF5D}" srcOrd="0" destOrd="0" presId="urn:microsoft.com/office/officeart/2005/8/layout/matrix3"/>
    <dgm:cxn modelId="{993765F9-E353-459D-9B29-E87C8DE4A30C}" srcId="{CCC74B23-CEEC-4118-A909-E3FF45D20BFC}" destId="{5271EAAD-F57F-4353-9286-3F36E7D0B0C7}" srcOrd="1" destOrd="0" parTransId="{A96AD2D1-DB6D-494A-9A19-5E0B7846AC41}" sibTransId="{D6CB3623-B2A1-44BE-BA8D-61FE3FD51733}"/>
    <dgm:cxn modelId="{1BA2EF9D-F3AB-4AFC-A4D0-C376E6A728DE}" type="presParOf" srcId="{3C087E42-E2AA-42BC-BD61-0C1CB5C7FF5D}" destId="{D65A2437-B698-47CB-B7A8-42A012FAE1A3}" srcOrd="0" destOrd="0" presId="urn:microsoft.com/office/officeart/2005/8/layout/matrix3"/>
    <dgm:cxn modelId="{372EC08E-6B2D-4DB9-BE85-5365BF0F2F65}" type="presParOf" srcId="{3C087E42-E2AA-42BC-BD61-0C1CB5C7FF5D}" destId="{D42C856D-A3A5-4305-BB06-79911CCC70F8}" srcOrd="1" destOrd="0" presId="urn:microsoft.com/office/officeart/2005/8/layout/matrix3"/>
    <dgm:cxn modelId="{5BA3770C-9CE5-4DD3-AB9A-7BFE0BF4228A}" type="presParOf" srcId="{3C087E42-E2AA-42BC-BD61-0C1CB5C7FF5D}" destId="{491658F2-B1EE-4C6C-8012-971094818BAA}" srcOrd="2" destOrd="0" presId="urn:microsoft.com/office/officeart/2005/8/layout/matrix3"/>
    <dgm:cxn modelId="{73463286-3738-4600-A084-4D94425B5BAE}" type="presParOf" srcId="{3C087E42-E2AA-42BC-BD61-0C1CB5C7FF5D}" destId="{A39B6504-5794-441B-9256-9EBE1A0A53E9}" srcOrd="3" destOrd="0" presId="urn:microsoft.com/office/officeart/2005/8/layout/matrix3"/>
    <dgm:cxn modelId="{80777BB1-14AE-418B-8291-47A37E4B46EA}" type="presParOf" srcId="{3C087E42-E2AA-42BC-BD61-0C1CB5C7FF5D}" destId="{BEEE6BBE-5D4A-4637-883A-298622837A2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A8B03-AE5F-4467-8B0D-DAB79CCBD71D}">
      <dsp:nvSpPr>
        <dsp:cNvPr id="0" name=""/>
        <dsp:cNvSpPr/>
      </dsp:nvSpPr>
      <dsp:spPr>
        <a:xfrm rot="5400000">
          <a:off x="6571071" y="-2470722"/>
          <a:ext cx="1592414" cy="693390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enrolled_university</a:t>
          </a:r>
        </a:p>
        <a:p>
          <a:pPr marL="228600" lvl="1" indent="-228600" algn="l" defTabSz="1066800">
            <a:lnSpc>
              <a:spcPct val="90000"/>
            </a:lnSpc>
            <a:spcBef>
              <a:spcPct val="0"/>
            </a:spcBef>
            <a:spcAft>
              <a:spcPct val="15000"/>
            </a:spcAft>
            <a:buChar char="•"/>
          </a:pPr>
          <a:r>
            <a:rPr lang="en-IN" sz="2400" kern="1200" dirty="0"/>
            <a:t>education_level</a:t>
          </a:r>
        </a:p>
        <a:p>
          <a:pPr marL="228600" lvl="1" indent="-228600" algn="l" defTabSz="1066800">
            <a:lnSpc>
              <a:spcPct val="90000"/>
            </a:lnSpc>
            <a:spcBef>
              <a:spcPct val="0"/>
            </a:spcBef>
            <a:spcAft>
              <a:spcPct val="15000"/>
            </a:spcAft>
            <a:buChar char="•"/>
          </a:pPr>
          <a:r>
            <a:rPr lang="en-IN" sz="2400" kern="1200" dirty="0"/>
            <a:t>company_type</a:t>
          </a:r>
        </a:p>
        <a:p>
          <a:pPr marL="228600" lvl="1" indent="-228600" algn="l" defTabSz="1066800">
            <a:lnSpc>
              <a:spcPct val="90000"/>
            </a:lnSpc>
            <a:spcBef>
              <a:spcPct val="0"/>
            </a:spcBef>
            <a:spcAft>
              <a:spcPct val="15000"/>
            </a:spcAft>
            <a:buChar char="•"/>
          </a:pPr>
          <a:r>
            <a:rPr lang="en-IN" sz="2400" kern="1200" dirty="0"/>
            <a:t>major_discipline</a:t>
          </a:r>
        </a:p>
      </dsp:txBody>
      <dsp:txXfrm rot="-5400000">
        <a:off x="3900324" y="277760"/>
        <a:ext cx="6856174" cy="1436944"/>
      </dsp:txXfrm>
    </dsp:sp>
    <dsp:sp modelId="{0CB91774-4AEC-47CF-ADFC-478DD9208C24}">
      <dsp:nvSpPr>
        <dsp:cNvPr id="0" name=""/>
        <dsp:cNvSpPr/>
      </dsp:nvSpPr>
      <dsp:spPr>
        <a:xfrm>
          <a:off x="0" y="972"/>
          <a:ext cx="3900324" cy="19905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Label Encoding for binary categories</a:t>
          </a:r>
          <a:endParaRPr lang="en-IN" sz="3200" kern="1200" dirty="0"/>
        </a:p>
      </dsp:txBody>
      <dsp:txXfrm>
        <a:off x="97169" y="98141"/>
        <a:ext cx="3705986" cy="1796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D5052-21E7-4AE5-9E8C-9498B0BB3E94}">
      <dsp:nvSpPr>
        <dsp:cNvPr id="0" name=""/>
        <dsp:cNvSpPr/>
      </dsp:nvSpPr>
      <dsp:spPr>
        <a:xfrm rot="5400000">
          <a:off x="6570293" y="-2470722"/>
          <a:ext cx="1593971" cy="693390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a:t>gender</a:t>
          </a:r>
        </a:p>
        <a:p>
          <a:pPr marL="228600" lvl="1" indent="-228600" algn="l" defTabSz="1066800">
            <a:lnSpc>
              <a:spcPct val="90000"/>
            </a:lnSpc>
            <a:spcBef>
              <a:spcPct val="0"/>
            </a:spcBef>
            <a:spcAft>
              <a:spcPct val="15000"/>
            </a:spcAft>
            <a:buChar char="•"/>
          </a:pPr>
          <a:r>
            <a:rPr lang="en-IN" sz="2400" kern="1200" dirty="0"/>
            <a:t>relevent_experience</a:t>
          </a:r>
        </a:p>
      </dsp:txBody>
      <dsp:txXfrm rot="-5400000">
        <a:off x="3900325" y="277057"/>
        <a:ext cx="6856098" cy="1438349"/>
      </dsp:txXfrm>
    </dsp:sp>
    <dsp:sp modelId="{AFD38E59-6784-4894-ACAE-63F478D613A2}">
      <dsp:nvSpPr>
        <dsp:cNvPr id="0" name=""/>
        <dsp:cNvSpPr/>
      </dsp:nvSpPr>
      <dsp:spPr>
        <a:xfrm>
          <a:off x="0" y="0"/>
          <a:ext cx="3900324" cy="19924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One-Hot Encoding for nominal categorical features</a:t>
          </a:r>
          <a:endParaRPr lang="en-IN" sz="3200" kern="1200" dirty="0"/>
        </a:p>
      </dsp:txBody>
      <dsp:txXfrm>
        <a:off x="97264" y="97264"/>
        <a:ext cx="3705796" cy="17979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40501-A7DD-4F2E-BE6B-64901318D8F1}">
      <dsp:nvSpPr>
        <dsp:cNvPr id="0" name=""/>
        <dsp:cNvSpPr/>
      </dsp:nvSpPr>
      <dsp:spPr>
        <a:xfrm>
          <a:off x="0" y="29955"/>
          <a:ext cx="5393923" cy="2969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IN" sz="5400" kern="1200" dirty="0"/>
            <a:t>Missing value handling using SimpleImputer</a:t>
          </a:r>
        </a:p>
      </dsp:txBody>
      <dsp:txXfrm>
        <a:off x="144957" y="174912"/>
        <a:ext cx="5104009" cy="2679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A2437-B698-47CB-B7A8-42A012FAE1A3}">
      <dsp:nvSpPr>
        <dsp:cNvPr id="0" name=""/>
        <dsp:cNvSpPr/>
      </dsp:nvSpPr>
      <dsp:spPr>
        <a:xfrm>
          <a:off x="3218083" y="0"/>
          <a:ext cx="4398066" cy="4398066"/>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C856D-A3A5-4305-BB06-79911CCC70F8}">
      <dsp:nvSpPr>
        <dsp:cNvPr id="0" name=""/>
        <dsp:cNvSpPr/>
      </dsp:nvSpPr>
      <dsp:spPr>
        <a:xfrm>
          <a:off x="3635900" y="417816"/>
          <a:ext cx="1715245" cy="17152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Logistic Regression</a:t>
          </a:r>
        </a:p>
      </dsp:txBody>
      <dsp:txXfrm>
        <a:off x="3719631" y="501547"/>
        <a:ext cx="1547783" cy="1547783"/>
      </dsp:txXfrm>
    </dsp:sp>
    <dsp:sp modelId="{491658F2-B1EE-4C6C-8012-971094818BAA}">
      <dsp:nvSpPr>
        <dsp:cNvPr id="0" name=""/>
        <dsp:cNvSpPr/>
      </dsp:nvSpPr>
      <dsp:spPr>
        <a:xfrm>
          <a:off x="5483087" y="417816"/>
          <a:ext cx="1715245" cy="17152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Random Forest</a:t>
          </a:r>
        </a:p>
      </dsp:txBody>
      <dsp:txXfrm>
        <a:off x="5566818" y="501547"/>
        <a:ext cx="1547783" cy="1547783"/>
      </dsp:txXfrm>
    </dsp:sp>
    <dsp:sp modelId="{A39B6504-5794-441B-9256-9EBE1A0A53E9}">
      <dsp:nvSpPr>
        <dsp:cNvPr id="0" name=""/>
        <dsp:cNvSpPr/>
      </dsp:nvSpPr>
      <dsp:spPr>
        <a:xfrm>
          <a:off x="3635900" y="2265003"/>
          <a:ext cx="1715245" cy="17152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XGBoost</a:t>
          </a:r>
        </a:p>
      </dsp:txBody>
      <dsp:txXfrm>
        <a:off x="3719631" y="2348734"/>
        <a:ext cx="1547783" cy="1547783"/>
      </dsp:txXfrm>
    </dsp:sp>
    <dsp:sp modelId="{BEEE6BBE-5D4A-4637-883A-298622837A2A}">
      <dsp:nvSpPr>
        <dsp:cNvPr id="0" name=""/>
        <dsp:cNvSpPr/>
      </dsp:nvSpPr>
      <dsp:spPr>
        <a:xfrm>
          <a:off x="5483087" y="2265003"/>
          <a:ext cx="1715245" cy="17152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LightGBM</a:t>
          </a:r>
        </a:p>
      </dsp:txBody>
      <dsp:txXfrm>
        <a:off x="5566818" y="2348734"/>
        <a:ext cx="1547783" cy="15477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21-06-2025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45/2939672.2939785" TargetMode="External"/><Relationship Id="rId2" Type="http://schemas.openxmlformats.org/officeDocument/2006/relationships/hyperlink" Target="https://arxiv.org/abs/1106.1813" TargetMode="External"/><Relationship Id="rId1" Type="http://schemas.openxmlformats.org/officeDocument/2006/relationships/slideLayout" Target="../slideLayouts/slideLayout2.xml"/><Relationship Id="rId6" Type="http://schemas.openxmlformats.org/officeDocument/2006/relationships/hyperlink" Target="https://scikit-learn.org/stable/user_guide.html" TargetMode="External"/><Relationship Id="rId5" Type="http://schemas.openxmlformats.org/officeDocument/2006/relationships/hyperlink" Target="https://github.com/slundberg/shap" TargetMode="External"/><Relationship Id="rId4" Type="http://schemas.openxmlformats.org/officeDocument/2006/relationships/hyperlink" Target="https://papers.nips.cc/paper_files/paper/2017/hash/6449f44a102fde848669bdd9eb6b76fa-Abstract.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023239"/>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t>Employee Retention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2D2C-BFCD-3C14-2687-A213E91CB930}"/>
              </a:ext>
            </a:extLst>
          </p:cNvPr>
          <p:cNvSpPr>
            <a:spLocks noGrp="1"/>
          </p:cNvSpPr>
          <p:nvPr>
            <p:ph type="title"/>
          </p:nvPr>
        </p:nvSpPr>
        <p:spPr/>
        <p:txBody>
          <a:bodyPr>
            <a:noAutofit/>
          </a:bodyPr>
          <a:lstStyle/>
          <a:p>
            <a:pPr algn="ctr"/>
            <a:r>
              <a:rPr lang="en-IN" sz="7200" u="sng" dirty="0"/>
              <a:t>EDA</a:t>
            </a:r>
          </a:p>
        </p:txBody>
      </p:sp>
      <p:pic>
        <p:nvPicPr>
          <p:cNvPr id="5" name="Content Placeholder 4">
            <a:extLst>
              <a:ext uri="{FF2B5EF4-FFF2-40B4-BE49-F238E27FC236}">
                <a16:creationId xmlns:a16="http://schemas.microsoft.com/office/drawing/2014/main" id="{A7D32A76-FC9F-3DED-C196-E8ABAD15A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7145" y="1465886"/>
            <a:ext cx="5527005" cy="4788448"/>
          </a:xfrm>
        </p:spPr>
      </p:pic>
      <p:pic>
        <p:nvPicPr>
          <p:cNvPr id="9" name="Picture 8">
            <a:extLst>
              <a:ext uri="{FF2B5EF4-FFF2-40B4-BE49-F238E27FC236}">
                <a16:creationId xmlns:a16="http://schemas.microsoft.com/office/drawing/2014/main" id="{36141D21-D537-9A00-EAC0-DE281545B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75" y="1658418"/>
            <a:ext cx="4432333" cy="4595916"/>
          </a:xfrm>
          <a:prstGeom prst="rect">
            <a:avLst/>
          </a:prstGeom>
        </p:spPr>
      </p:pic>
    </p:spTree>
    <p:extLst>
      <p:ext uri="{BB962C8B-B14F-4D97-AF65-F5344CB8AC3E}">
        <p14:creationId xmlns:p14="http://schemas.microsoft.com/office/powerpoint/2010/main" val="404140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B18B85-BC29-E562-B83C-E2A8660A9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7" y="198052"/>
            <a:ext cx="3846444" cy="2971361"/>
          </a:xfrm>
          <a:prstGeom prst="rect">
            <a:avLst/>
          </a:prstGeom>
        </p:spPr>
      </p:pic>
      <p:pic>
        <p:nvPicPr>
          <p:cNvPr id="8" name="Picture 7">
            <a:extLst>
              <a:ext uri="{FF2B5EF4-FFF2-40B4-BE49-F238E27FC236}">
                <a16:creationId xmlns:a16="http://schemas.microsoft.com/office/drawing/2014/main" id="{BACE5731-9DD5-F33A-6934-9B6140CCA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477" y="198052"/>
            <a:ext cx="3707338" cy="3187922"/>
          </a:xfrm>
          <a:prstGeom prst="rect">
            <a:avLst/>
          </a:prstGeom>
        </p:spPr>
      </p:pic>
      <p:pic>
        <p:nvPicPr>
          <p:cNvPr id="10" name="Picture 9">
            <a:extLst>
              <a:ext uri="{FF2B5EF4-FFF2-40B4-BE49-F238E27FC236}">
                <a16:creationId xmlns:a16="http://schemas.microsoft.com/office/drawing/2014/main" id="{6F1A35E6-08D5-6705-0DD2-58136D532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51" y="3301179"/>
            <a:ext cx="3536795" cy="2863419"/>
          </a:xfrm>
          <a:prstGeom prst="rect">
            <a:avLst/>
          </a:prstGeom>
        </p:spPr>
      </p:pic>
      <p:pic>
        <p:nvPicPr>
          <p:cNvPr id="12" name="Picture 11">
            <a:extLst>
              <a:ext uri="{FF2B5EF4-FFF2-40B4-BE49-F238E27FC236}">
                <a16:creationId xmlns:a16="http://schemas.microsoft.com/office/drawing/2014/main" id="{F26E1900-2C09-B7AA-6D52-B427FA42D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2517" y="3429000"/>
            <a:ext cx="3471258" cy="2766064"/>
          </a:xfrm>
          <a:prstGeom prst="rect">
            <a:avLst/>
          </a:prstGeom>
        </p:spPr>
      </p:pic>
      <p:pic>
        <p:nvPicPr>
          <p:cNvPr id="14" name="Picture 13">
            <a:extLst>
              <a:ext uri="{FF2B5EF4-FFF2-40B4-BE49-F238E27FC236}">
                <a16:creationId xmlns:a16="http://schemas.microsoft.com/office/drawing/2014/main" id="{6CDA40B3-054F-C4D8-FDAC-0EE764070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0820" y="198052"/>
            <a:ext cx="3885625" cy="2971360"/>
          </a:xfrm>
          <a:prstGeom prst="rect">
            <a:avLst/>
          </a:prstGeom>
        </p:spPr>
      </p:pic>
      <p:pic>
        <p:nvPicPr>
          <p:cNvPr id="16" name="Picture 15">
            <a:extLst>
              <a:ext uri="{FF2B5EF4-FFF2-40B4-BE49-F238E27FC236}">
                <a16:creationId xmlns:a16="http://schemas.microsoft.com/office/drawing/2014/main" id="{86742099-60B7-93F4-C41E-7201C3DF70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7342" y="3528391"/>
            <a:ext cx="3272580" cy="2567282"/>
          </a:xfrm>
          <a:prstGeom prst="rect">
            <a:avLst/>
          </a:prstGeom>
        </p:spPr>
      </p:pic>
    </p:spTree>
    <p:extLst>
      <p:ext uri="{BB962C8B-B14F-4D97-AF65-F5344CB8AC3E}">
        <p14:creationId xmlns:p14="http://schemas.microsoft.com/office/powerpoint/2010/main" val="280665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3037D-F77E-A170-5E62-81DBEF0A9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CF20D9-F3AF-AF46-0301-920B02504710}"/>
              </a:ext>
            </a:extLst>
          </p:cNvPr>
          <p:cNvSpPr>
            <a:spLocks noGrp="1"/>
          </p:cNvSpPr>
          <p:nvPr>
            <p:ph type="title"/>
          </p:nvPr>
        </p:nvSpPr>
        <p:spPr>
          <a:xfrm>
            <a:off x="350892" y="375066"/>
            <a:ext cx="11162225" cy="612775"/>
          </a:xfrm>
        </p:spPr>
        <p:txBody>
          <a:bodyPr>
            <a:noAutofit/>
          </a:bodyPr>
          <a:lstStyle/>
          <a:p>
            <a:pPr algn="ctr"/>
            <a:r>
              <a:rPr lang="en-IN" sz="5400" u="sng" dirty="0"/>
              <a:t>Data Preprocessing</a:t>
            </a:r>
          </a:p>
        </p:txBody>
      </p:sp>
      <p:sp>
        <p:nvSpPr>
          <p:cNvPr id="4" name="Content Placeholder 3">
            <a:extLst>
              <a:ext uri="{FF2B5EF4-FFF2-40B4-BE49-F238E27FC236}">
                <a16:creationId xmlns:a16="http://schemas.microsoft.com/office/drawing/2014/main" id="{B5045512-0131-949D-7D3D-0082EF17E2C0}"/>
              </a:ext>
            </a:extLst>
          </p:cNvPr>
          <p:cNvSpPr>
            <a:spLocks noGrp="1"/>
          </p:cNvSpPr>
          <p:nvPr>
            <p:ph idx="1"/>
          </p:nvPr>
        </p:nvSpPr>
        <p:spPr/>
        <p:txBody>
          <a:bodyPr/>
          <a:lstStyle/>
          <a:p>
            <a:r>
              <a:rPr lang="en-IN" dirty="0"/>
              <a:t>Label Encoding for binary categories</a:t>
            </a:r>
          </a:p>
          <a:p>
            <a:r>
              <a:rPr lang="en-IN" dirty="0"/>
              <a:t>One-Hot Encoding for nominal categorical features</a:t>
            </a:r>
          </a:p>
          <a:p>
            <a:r>
              <a:rPr lang="en-IN" dirty="0"/>
              <a:t>Standardization using StandardScaler</a:t>
            </a:r>
          </a:p>
          <a:p>
            <a:r>
              <a:rPr lang="en-IN" dirty="0"/>
              <a:t>Imbalanced data handled using SMOTE</a:t>
            </a:r>
          </a:p>
          <a:p>
            <a:endParaRPr lang="en-IN" dirty="0"/>
          </a:p>
        </p:txBody>
      </p:sp>
    </p:spTree>
    <p:extLst>
      <p:ext uri="{BB962C8B-B14F-4D97-AF65-F5344CB8AC3E}">
        <p14:creationId xmlns:p14="http://schemas.microsoft.com/office/powerpoint/2010/main" val="189472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97600D4-6835-AE65-4CCB-FDC65FE61F9A}"/>
              </a:ext>
            </a:extLst>
          </p:cNvPr>
          <p:cNvGraphicFramePr>
            <a:graphicFrameLocks noGrp="1"/>
          </p:cNvGraphicFramePr>
          <p:nvPr>
            <p:ph idx="1"/>
            <p:extLst>
              <p:ext uri="{D42A27DB-BD31-4B8C-83A1-F6EECF244321}">
                <p14:modId xmlns:p14="http://schemas.microsoft.com/office/powerpoint/2010/main" val="1889368911"/>
              </p:ext>
            </p:extLst>
          </p:nvPr>
        </p:nvGraphicFramePr>
        <p:xfrm>
          <a:off x="599371" y="472440"/>
          <a:ext cx="10834234" cy="1992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E18F35D-7D36-0D4B-5DAD-B35A16F8351C}"/>
              </a:ext>
            </a:extLst>
          </p:cNvPr>
          <p:cNvGraphicFramePr/>
          <p:nvPr>
            <p:extLst>
              <p:ext uri="{D42A27DB-BD31-4B8C-83A1-F6EECF244321}">
                <p14:modId xmlns:p14="http://schemas.microsoft.com/office/powerpoint/2010/main" val="1460459282"/>
              </p:ext>
            </p:extLst>
          </p:nvPr>
        </p:nvGraphicFramePr>
        <p:xfrm>
          <a:off x="678883" y="3199075"/>
          <a:ext cx="10834234" cy="1992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9262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019F8A75-F807-D20C-08A8-7109F94F0F4F}"/>
              </a:ext>
            </a:extLst>
          </p:cNvPr>
          <p:cNvGraphicFramePr>
            <a:graphicFrameLocks noGrp="1"/>
          </p:cNvGraphicFramePr>
          <p:nvPr>
            <p:ph idx="1"/>
            <p:extLst>
              <p:ext uri="{D42A27DB-BD31-4B8C-83A1-F6EECF244321}">
                <p14:modId xmlns:p14="http://schemas.microsoft.com/office/powerpoint/2010/main" val="140892270"/>
              </p:ext>
            </p:extLst>
          </p:nvPr>
        </p:nvGraphicFramePr>
        <p:xfrm>
          <a:off x="6016346" y="1602629"/>
          <a:ext cx="5393924" cy="2999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51D8DF8-A1EB-4B39-B844-466A767680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730" y="329535"/>
            <a:ext cx="2932190" cy="5711396"/>
          </a:xfrm>
          <a:prstGeom prst="rect">
            <a:avLst/>
          </a:prstGeom>
        </p:spPr>
      </p:pic>
      <p:sp>
        <p:nvSpPr>
          <p:cNvPr id="8" name="Arrow: Left 7">
            <a:extLst>
              <a:ext uri="{FF2B5EF4-FFF2-40B4-BE49-F238E27FC236}">
                <a16:creationId xmlns:a16="http://schemas.microsoft.com/office/drawing/2014/main" id="{B89E2A44-6093-7080-0FBF-835C7C143ADB}"/>
              </a:ext>
            </a:extLst>
          </p:cNvPr>
          <p:cNvSpPr/>
          <p:nvPr/>
        </p:nvSpPr>
        <p:spPr>
          <a:xfrm>
            <a:off x="3926220" y="1702016"/>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173F0D97-D795-CF27-0846-B2F4764DC0CF}"/>
              </a:ext>
            </a:extLst>
          </p:cNvPr>
          <p:cNvSpPr/>
          <p:nvPr/>
        </p:nvSpPr>
        <p:spPr>
          <a:xfrm>
            <a:off x="3926219" y="2921333"/>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Left 9">
            <a:extLst>
              <a:ext uri="{FF2B5EF4-FFF2-40B4-BE49-F238E27FC236}">
                <a16:creationId xmlns:a16="http://schemas.microsoft.com/office/drawing/2014/main" id="{DC520FAB-134E-00BB-08C0-EA4FA0217261}"/>
              </a:ext>
            </a:extLst>
          </p:cNvPr>
          <p:cNvSpPr/>
          <p:nvPr/>
        </p:nvSpPr>
        <p:spPr>
          <a:xfrm>
            <a:off x="3932291" y="2468759"/>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D209B2F5-58FD-C148-BEB2-FEB7C8E9D4C1}"/>
              </a:ext>
            </a:extLst>
          </p:cNvPr>
          <p:cNvSpPr/>
          <p:nvPr/>
        </p:nvSpPr>
        <p:spPr>
          <a:xfrm>
            <a:off x="3926218" y="3304761"/>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D8BB4907-1917-DB76-FD7E-59F6C61CE07B}"/>
              </a:ext>
            </a:extLst>
          </p:cNvPr>
          <p:cNvSpPr/>
          <p:nvPr/>
        </p:nvSpPr>
        <p:spPr>
          <a:xfrm>
            <a:off x="3926217" y="4456597"/>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C9D33353-2240-E605-40D9-1C24046B82EF}"/>
              </a:ext>
            </a:extLst>
          </p:cNvPr>
          <p:cNvSpPr/>
          <p:nvPr/>
        </p:nvSpPr>
        <p:spPr>
          <a:xfrm>
            <a:off x="3927934" y="4105156"/>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F202AECD-1B34-353E-8D43-EA1AEAAE1A3D}"/>
              </a:ext>
            </a:extLst>
          </p:cNvPr>
          <p:cNvSpPr/>
          <p:nvPr/>
        </p:nvSpPr>
        <p:spPr>
          <a:xfrm>
            <a:off x="3926217" y="3688189"/>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C06D013A-23B9-93E7-241C-78ABE26CF603}"/>
              </a:ext>
            </a:extLst>
          </p:cNvPr>
          <p:cNvSpPr/>
          <p:nvPr/>
        </p:nvSpPr>
        <p:spPr>
          <a:xfrm>
            <a:off x="3926217" y="4876222"/>
            <a:ext cx="1013791" cy="2484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8393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36FD-D824-ADB3-030E-4DDE8F4B51FD}"/>
              </a:ext>
            </a:extLst>
          </p:cNvPr>
          <p:cNvSpPr>
            <a:spLocks noGrp="1"/>
          </p:cNvSpPr>
          <p:nvPr>
            <p:ph type="title"/>
          </p:nvPr>
        </p:nvSpPr>
        <p:spPr/>
        <p:txBody>
          <a:bodyPr>
            <a:normAutofit/>
          </a:bodyPr>
          <a:lstStyle/>
          <a:p>
            <a:pPr algn="ctr"/>
            <a:r>
              <a:rPr lang="en-IN" sz="4400" u="sng" dirty="0"/>
              <a:t>Standard Scaling</a:t>
            </a:r>
            <a:r>
              <a:rPr lang="en-US" sz="4400" u="sng" dirty="0"/>
              <a:t>(Standardization)</a:t>
            </a:r>
            <a:endParaRPr lang="en-IN" sz="4400" u="sng" dirty="0"/>
          </a:p>
        </p:txBody>
      </p:sp>
      <p:sp>
        <p:nvSpPr>
          <p:cNvPr id="3" name="Content Placeholder 2">
            <a:extLst>
              <a:ext uri="{FF2B5EF4-FFF2-40B4-BE49-F238E27FC236}">
                <a16:creationId xmlns:a16="http://schemas.microsoft.com/office/drawing/2014/main" id="{38FD8233-46B6-55DE-6B08-74BCC0B9A61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665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E765-6857-4881-C943-31E0CDA4559B}"/>
              </a:ext>
            </a:extLst>
          </p:cNvPr>
          <p:cNvSpPr>
            <a:spLocks noGrp="1"/>
          </p:cNvSpPr>
          <p:nvPr>
            <p:ph type="title"/>
          </p:nvPr>
        </p:nvSpPr>
        <p:spPr/>
        <p:txBody>
          <a:bodyPr>
            <a:noAutofit/>
          </a:bodyPr>
          <a:lstStyle/>
          <a:p>
            <a:pPr algn="ctr"/>
            <a:r>
              <a:rPr lang="en-IN" sz="7200" u="sng" dirty="0"/>
              <a:t>Models</a:t>
            </a:r>
          </a:p>
        </p:txBody>
      </p:sp>
      <p:graphicFrame>
        <p:nvGraphicFramePr>
          <p:cNvPr id="4" name="Content Placeholder 3">
            <a:extLst>
              <a:ext uri="{FF2B5EF4-FFF2-40B4-BE49-F238E27FC236}">
                <a16:creationId xmlns:a16="http://schemas.microsoft.com/office/drawing/2014/main" id="{A6073270-4269-825B-03EB-CB7F67EF1E01}"/>
              </a:ext>
            </a:extLst>
          </p:cNvPr>
          <p:cNvGraphicFramePr>
            <a:graphicFrameLocks noGrp="1"/>
          </p:cNvGraphicFramePr>
          <p:nvPr>
            <p:ph idx="1"/>
            <p:extLst>
              <p:ext uri="{D42A27DB-BD31-4B8C-83A1-F6EECF244321}">
                <p14:modId xmlns:p14="http://schemas.microsoft.com/office/powerpoint/2010/main" val="1095434510"/>
              </p:ext>
            </p:extLst>
          </p:nvPr>
        </p:nvGraphicFramePr>
        <p:xfrm>
          <a:off x="678884" y="1675075"/>
          <a:ext cx="10834234"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796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72BBD-FC4E-3E79-E76F-C651892984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DBA3C-53C5-9253-C87E-D6ECA83AB203}"/>
              </a:ext>
            </a:extLst>
          </p:cNvPr>
          <p:cNvSpPr>
            <a:spLocks noGrp="1"/>
          </p:cNvSpPr>
          <p:nvPr>
            <p:ph type="title"/>
          </p:nvPr>
        </p:nvSpPr>
        <p:spPr>
          <a:xfrm>
            <a:off x="350892" y="375066"/>
            <a:ext cx="11162225" cy="612775"/>
          </a:xfrm>
        </p:spPr>
        <p:txBody>
          <a:bodyPr>
            <a:noAutofit/>
          </a:bodyPr>
          <a:lstStyle/>
          <a:p>
            <a:pPr algn="ctr"/>
            <a:r>
              <a:rPr lang="en-IN" sz="5400" u="sng" dirty="0"/>
              <a:t>Performance metrics used</a:t>
            </a:r>
          </a:p>
        </p:txBody>
      </p:sp>
      <p:sp>
        <p:nvSpPr>
          <p:cNvPr id="4" name="Content Placeholder 3">
            <a:extLst>
              <a:ext uri="{FF2B5EF4-FFF2-40B4-BE49-F238E27FC236}">
                <a16:creationId xmlns:a16="http://schemas.microsoft.com/office/drawing/2014/main" id="{0A3C7E0E-EA08-1E1D-3307-BF09855FFD7C}"/>
              </a:ext>
            </a:extLst>
          </p:cNvPr>
          <p:cNvSpPr>
            <a:spLocks noGrp="1"/>
          </p:cNvSpPr>
          <p:nvPr>
            <p:ph idx="1"/>
          </p:nvPr>
        </p:nvSpPr>
        <p:spPr/>
        <p:txBody>
          <a:bodyPr/>
          <a:lstStyle/>
          <a:p>
            <a:r>
              <a:rPr lang="en-US" dirty="0"/>
              <a:t>ROC-AUC Score: To evaluate model's ability to distinguish classes</a:t>
            </a:r>
          </a:p>
          <a:p>
            <a:r>
              <a:rPr lang="en-US" dirty="0"/>
              <a:t>Confusion Matrix: To analyze true/false positives and negatives</a:t>
            </a:r>
          </a:p>
          <a:p>
            <a:r>
              <a:rPr lang="en-US" dirty="0"/>
              <a:t>Classification Report: Precision, Recall, F1-Score</a:t>
            </a:r>
          </a:p>
          <a:p>
            <a:r>
              <a:rPr lang="en-US" dirty="0"/>
              <a:t>Feature Importance (Model &amp; SHAP): To understand feature contribution</a:t>
            </a:r>
          </a:p>
          <a:p>
            <a:endParaRPr lang="en-IN" dirty="0"/>
          </a:p>
        </p:txBody>
      </p:sp>
    </p:spTree>
    <p:extLst>
      <p:ext uri="{BB962C8B-B14F-4D97-AF65-F5344CB8AC3E}">
        <p14:creationId xmlns:p14="http://schemas.microsoft.com/office/powerpoint/2010/main" val="338687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B954-3ECC-D18D-E863-DDC21497BE1B}"/>
              </a:ext>
            </a:extLst>
          </p:cNvPr>
          <p:cNvSpPr>
            <a:spLocks noGrp="1"/>
          </p:cNvSpPr>
          <p:nvPr>
            <p:ph type="title"/>
          </p:nvPr>
        </p:nvSpPr>
        <p:spPr>
          <a:xfrm>
            <a:off x="241563" y="784859"/>
            <a:ext cx="10834234" cy="612775"/>
          </a:xfrm>
        </p:spPr>
        <p:txBody>
          <a:bodyPr>
            <a:noAutofit/>
          </a:bodyPr>
          <a:lstStyle/>
          <a:p>
            <a:r>
              <a:rPr lang="en-IN" sz="3200" u="sng" dirty="0"/>
              <a:t>Model Comparison Summary</a:t>
            </a:r>
            <a:r>
              <a:rPr lang="en-IN" sz="3200" b="0" u="sng" dirty="0"/>
              <a:t> </a:t>
            </a:r>
            <a:br>
              <a:rPr lang="en-IN" sz="3200" b="0" u="sng" dirty="0"/>
            </a:br>
            <a:r>
              <a:rPr lang="en-IN" sz="3200" b="0" u="sng" dirty="0"/>
              <a:t>(Model ROC-AUC Score)</a:t>
            </a:r>
            <a:endParaRPr lang="en-IN" sz="3200" u="sng" dirty="0"/>
          </a:p>
        </p:txBody>
      </p:sp>
      <p:sp>
        <p:nvSpPr>
          <p:cNvPr id="3" name="Content Placeholder 2">
            <a:extLst>
              <a:ext uri="{FF2B5EF4-FFF2-40B4-BE49-F238E27FC236}">
                <a16:creationId xmlns:a16="http://schemas.microsoft.com/office/drawing/2014/main" id="{F91D8188-D139-8DED-6EBA-D132FE50744D}"/>
              </a:ext>
            </a:extLst>
          </p:cNvPr>
          <p:cNvSpPr>
            <a:spLocks noGrp="1"/>
          </p:cNvSpPr>
          <p:nvPr>
            <p:ph idx="1"/>
          </p:nvPr>
        </p:nvSpPr>
        <p:spPr>
          <a:xfrm>
            <a:off x="380710" y="2172032"/>
            <a:ext cx="10834234" cy="4398066"/>
          </a:xfrm>
        </p:spPr>
        <p:txBody>
          <a:bodyPr/>
          <a:lstStyle/>
          <a:p>
            <a:r>
              <a:rPr lang="en-US" dirty="0"/>
              <a:t>Logistic Regression 0.76</a:t>
            </a:r>
          </a:p>
          <a:p>
            <a:r>
              <a:rPr lang="en-US" dirty="0"/>
              <a:t>Random Forest 0.78</a:t>
            </a:r>
          </a:p>
          <a:p>
            <a:r>
              <a:rPr lang="en-US" dirty="0" err="1"/>
              <a:t>XGBoost</a:t>
            </a:r>
            <a:r>
              <a:rPr lang="en-US" dirty="0"/>
              <a:t> 0.80</a:t>
            </a:r>
          </a:p>
          <a:p>
            <a:r>
              <a:rPr lang="en-US" dirty="0" err="1"/>
              <a:t>LightGBM</a:t>
            </a:r>
            <a:r>
              <a:rPr lang="en-US" dirty="0"/>
              <a:t> </a:t>
            </a:r>
            <a:r>
              <a:rPr lang="en-US" b="1" dirty="0"/>
              <a:t>0.81</a:t>
            </a:r>
            <a:endParaRPr lang="en-US" dirty="0"/>
          </a:p>
          <a:p>
            <a:endParaRPr lang="en-IN" dirty="0"/>
          </a:p>
        </p:txBody>
      </p:sp>
      <p:pic>
        <p:nvPicPr>
          <p:cNvPr id="1028" name="Picture 4">
            <a:extLst>
              <a:ext uri="{FF2B5EF4-FFF2-40B4-BE49-F238E27FC236}">
                <a16:creationId xmlns:a16="http://schemas.microsoft.com/office/drawing/2014/main" id="{C940E1B7-AC72-8929-C62E-E256DB1C2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5920" y="784859"/>
            <a:ext cx="6285808" cy="502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40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831B-AACC-0115-9E03-090DE93CC612}"/>
              </a:ext>
            </a:extLst>
          </p:cNvPr>
          <p:cNvSpPr>
            <a:spLocks noGrp="1"/>
          </p:cNvSpPr>
          <p:nvPr>
            <p:ph type="title"/>
          </p:nvPr>
        </p:nvSpPr>
        <p:spPr/>
        <p:txBody>
          <a:bodyPr>
            <a:noAutofit/>
          </a:bodyPr>
          <a:lstStyle/>
          <a:p>
            <a:r>
              <a:rPr lang="en-IN" sz="6600" u="sng" dirty="0"/>
              <a:t>Future Scope</a:t>
            </a:r>
          </a:p>
        </p:txBody>
      </p:sp>
      <p:sp>
        <p:nvSpPr>
          <p:cNvPr id="3" name="Content Placeholder 2">
            <a:extLst>
              <a:ext uri="{FF2B5EF4-FFF2-40B4-BE49-F238E27FC236}">
                <a16:creationId xmlns:a16="http://schemas.microsoft.com/office/drawing/2014/main" id="{16E1C0FA-4B16-ACB9-1080-E6B3C514D163}"/>
              </a:ext>
            </a:extLst>
          </p:cNvPr>
          <p:cNvSpPr>
            <a:spLocks noGrp="1"/>
          </p:cNvSpPr>
          <p:nvPr>
            <p:ph idx="1"/>
          </p:nvPr>
        </p:nvSpPr>
        <p:spPr>
          <a:xfrm>
            <a:off x="678883" y="1675075"/>
            <a:ext cx="11248073" cy="4189012"/>
          </a:xfrm>
        </p:spPr>
        <p:txBody>
          <a:bodyPr>
            <a:normAutofit/>
          </a:bodyPr>
          <a:lstStyle/>
          <a:p>
            <a:r>
              <a:rPr lang="en-US" sz="1800" b="1" dirty="0"/>
              <a:t>Model Deployment in Real-Time HR Systems- </a:t>
            </a:r>
            <a:r>
              <a:rPr lang="en-US" sz="1800" dirty="0"/>
              <a:t>Integrate the model into HR tools to provide instant predictions about which employees are at risk of leaving, enabling proactive retention strategies.</a:t>
            </a:r>
          </a:p>
          <a:p>
            <a:r>
              <a:rPr lang="en-IN" sz="1800" b="1" dirty="0"/>
              <a:t>More Sophisticated Feature Engineering- </a:t>
            </a:r>
            <a:r>
              <a:rPr lang="en-US" sz="1800" dirty="0"/>
              <a:t>Generate interaction features (e.g., experience × company size). Use NLP techniques on job descriptions (if available) for richer inputs. Time-based features for modeling employee tenure more accurately.</a:t>
            </a:r>
          </a:p>
          <a:p>
            <a:r>
              <a:rPr lang="en-IN" sz="1800" b="1" dirty="0"/>
              <a:t>Ensemble Stacking or Blending- </a:t>
            </a:r>
            <a:r>
              <a:rPr lang="en-US" sz="1800" dirty="0"/>
              <a:t>Improve prediction accuracy by combining multiple models (e.g., stacking Logistic Regression, XGBoost, and LightGBM).</a:t>
            </a:r>
            <a:endParaRPr lang="en-US" sz="1800" b="1" dirty="0"/>
          </a:p>
          <a:p>
            <a:r>
              <a:rPr lang="en-IN" sz="1800" b="1" dirty="0"/>
              <a:t>Continuous Model Retraining- </a:t>
            </a:r>
            <a:r>
              <a:rPr lang="en-US" sz="1800" dirty="0"/>
              <a:t>Set up automated retraining pipelines as new data (e.g., from employee feedback or exit surveys) becomes available.</a:t>
            </a:r>
          </a:p>
          <a:p>
            <a:r>
              <a:rPr lang="en-US" sz="1800" b="1" dirty="0"/>
              <a:t>Geographic or Department-Wise Risk Segmentation- </a:t>
            </a:r>
            <a:r>
              <a:rPr lang="en-US" sz="1800" dirty="0"/>
              <a:t>Extend the model to give department- or location-specific attrition risks and recommendations.</a:t>
            </a:r>
          </a:p>
          <a:p>
            <a:r>
              <a:rPr lang="en-IN" sz="1800" b="1" dirty="0"/>
              <a:t>Integration with External Datasets- </a:t>
            </a:r>
            <a:r>
              <a:rPr lang="en-US" sz="1800" dirty="0"/>
              <a:t>Include external job market trends, company reviews (e.g., Glassdoor), or macroeconomic factors that influence employee decisions.</a:t>
            </a:r>
            <a:endParaRPr lang="en-IN" sz="1800" dirty="0"/>
          </a:p>
        </p:txBody>
      </p:sp>
    </p:spTree>
    <p:extLst>
      <p:ext uri="{BB962C8B-B14F-4D97-AF65-F5344CB8AC3E}">
        <p14:creationId xmlns:p14="http://schemas.microsoft.com/office/powerpoint/2010/main" val="66134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7E5D-12D3-8016-0979-23D8B035A89B}"/>
              </a:ext>
            </a:extLst>
          </p:cNvPr>
          <p:cNvSpPr>
            <a:spLocks noGrp="1"/>
          </p:cNvSpPr>
          <p:nvPr>
            <p:ph type="title"/>
          </p:nvPr>
        </p:nvSpPr>
        <p:spPr/>
        <p:txBody>
          <a:bodyPr>
            <a:noAutofit/>
          </a:bodyPr>
          <a:lstStyle/>
          <a:p>
            <a:r>
              <a:rPr lang="en-IN" sz="6600" u="sng" dirty="0"/>
              <a:t>WHAT-</a:t>
            </a:r>
          </a:p>
        </p:txBody>
      </p:sp>
      <p:sp>
        <p:nvSpPr>
          <p:cNvPr id="3" name="Content Placeholder 2">
            <a:extLst>
              <a:ext uri="{FF2B5EF4-FFF2-40B4-BE49-F238E27FC236}">
                <a16:creationId xmlns:a16="http://schemas.microsoft.com/office/drawing/2014/main" id="{0DCBB96D-307C-8118-2DC7-7D79E6969AB3}"/>
              </a:ext>
            </a:extLst>
          </p:cNvPr>
          <p:cNvSpPr>
            <a:spLocks noGrp="1"/>
          </p:cNvSpPr>
          <p:nvPr>
            <p:ph idx="1"/>
          </p:nvPr>
        </p:nvSpPr>
        <p:spPr/>
        <p:txBody>
          <a:bodyPr/>
          <a:lstStyle/>
          <a:p>
            <a:pPr algn="just"/>
            <a:r>
              <a:rPr lang="en-US" dirty="0"/>
              <a:t>In today’s competitive job market, retaining skilled employees—especially in fast-growing fields(like data science)—is a significant challenge for companies. Hiring and training new employees is costly and time-consuming. Therefore, predicting which employees are likely to leave their jobs can help HR departments take proactive measures to improve retention.</a:t>
            </a:r>
          </a:p>
          <a:p>
            <a:pPr algn="just"/>
            <a:r>
              <a:rPr lang="en-US" dirty="0"/>
              <a:t>This project aims to build a predictive model that determines the likelihood of a data scientist switching jobs. Using machine learning techniques, we analyze various features like education level, experience, training hours, company type, etc., to make an informed prediction.</a:t>
            </a:r>
          </a:p>
          <a:p>
            <a:pPr algn="just"/>
            <a:endParaRPr lang="en-IN" dirty="0"/>
          </a:p>
        </p:txBody>
      </p:sp>
    </p:spTree>
    <p:extLst>
      <p:ext uri="{BB962C8B-B14F-4D97-AF65-F5344CB8AC3E}">
        <p14:creationId xmlns:p14="http://schemas.microsoft.com/office/powerpoint/2010/main" val="115198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F12A-8508-7963-920C-1B5426EFCFAA}"/>
              </a:ext>
            </a:extLst>
          </p:cNvPr>
          <p:cNvSpPr>
            <a:spLocks noGrp="1"/>
          </p:cNvSpPr>
          <p:nvPr>
            <p:ph type="title"/>
          </p:nvPr>
        </p:nvSpPr>
        <p:spPr/>
        <p:txBody>
          <a:bodyPr>
            <a:noAutofit/>
          </a:bodyPr>
          <a:lstStyle/>
          <a:p>
            <a:r>
              <a:rPr lang="en-IN" sz="5400" u="sng" dirty="0"/>
              <a:t>References</a:t>
            </a:r>
          </a:p>
        </p:txBody>
      </p:sp>
      <p:sp>
        <p:nvSpPr>
          <p:cNvPr id="3" name="Content Placeholder 2">
            <a:extLst>
              <a:ext uri="{FF2B5EF4-FFF2-40B4-BE49-F238E27FC236}">
                <a16:creationId xmlns:a16="http://schemas.microsoft.com/office/drawing/2014/main" id="{FE237B96-8B8D-8B87-1923-2D395549E93A}"/>
              </a:ext>
            </a:extLst>
          </p:cNvPr>
          <p:cNvSpPr>
            <a:spLocks noGrp="1"/>
          </p:cNvSpPr>
          <p:nvPr>
            <p:ph idx="1"/>
          </p:nvPr>
        </p:nvSpPr>
        <p:spPr>
          <a:xfrm>
            <a:off x="339442" y="1250125"/>
            <a:ext cx="11513116" cy="4717220"/>
          </a:xfrm>
        </p:spPr>
        <p:txBody>
          <a:bodyPr>
            <a:noAutofit/>
          </a:bodyPr>
          <a:lstStyle/>
          <a:p>
            <a:r>
              <a:rPr lang="en-IN" sz="1200" dirty="0"/>
              <a:t>SMOTE: Synthetic Minority Over-sampling Technique</a:t>
            </a:r>
          </a:p>
          <a:p>
            <a:pPr marL="0" indent="0">
              <a:buNone/>
            </a:pPr>
            <a:r>
              <a:rPr lang="en-IN" sz="1200" dirty="0"/>
              <a:t>Chawla, N.V., Bowyer, K.W., Hall, L.O., &amp; </a:t>
            </a:r>
            <a:r>
              <a:rPr lang="en-IN" sz="1200" dirty="0" err="1"/>
              <a:t>Kegelmeyer</a:t>
            </a:r>
            <a:r>
              <a:rPr lang="en-IN" sz="1200" dirty="0"/>
              <a:t>, W.P. (2002). SMOTE: Synthetic Minority Over-sampling Technique. Journal of Artificial Intelligence Research, 16, 321-357.</a:t>
            </a:r>
          </a:p>
          <a:p>
            <a:pPr marL="0" indent="0">
              <a:buNone/>
            </a:pPr>
            <a:r>
              <a:rPr lang="en-IN" sz="1200" dirty="0">
                <a:hlinkClick r:id="rId2"/>
              </a:rPr>
              <a:t>https://arxiv.org/abs/1106.1813</a:t>
            </a:r>
            <a:endParaRPr lang="en-IN" sz="1200" dirty="0"/>
          </a:p>
          <a:p>
            <a:r>
              <a:rPr lang="en-IN" sz="1200" dirty="0"/>
              <a:t>XGBoost</a:t>
            </a:r>
          </a:p>
          <a:p>
            <a:pPr marL="0" indent="0">
              <a:buNone/>
            </a:pPr>
            <a:r>
              <a:rPr lang="en-IN" sz="1200" dirty="0"/>
              <a:t>Chen, T., &amp; </a:t>
            </a:r>
            <a:r>
              <a:rPr lang="en-IN" sz="1200" dirty="0" err="1"/>
              <a:t>Guestrin</a:t>
            </a:r>
            <a:r>
              <a:rPr lang="en-IN" sz="1200" dirty="0"/>
              <a:t>, C. (2016). XGBoost: A Scalable Tree Boosting System. Proceedings of the 22nd ACM SIGKDD International Conference on Knowledge Discovery and Data Mining.</a:t>
            </a:r>
          </a:p>
          <a:p>
            <a:pPr marL="0" indent="0">
              <a:buNone/>
            </a:pPr>
            <a:r>
              <a:rPr lang="en-IN" sz="1200" dirty="0">
                <a:hlinkClick r:id="rId3"/>
              </a:rPr>
              <a:t>https://doi.org/10.1145/2939672.2939785</a:t>
            </a:r>
            <a:endParaRPr lang="en-IN" sz="1200" dirty="0"/>
          </a:p>
          <a:p>
            <a:r>
              <a:rPr lang="en-IN" sz="1200" dirty="0"/>
              <a:t>LightGBM</a:t>
            </a:r>
          </a:p>
          <a:p>
            <a:pPr marL="0" indent="0">
              <a:buNone/>
            </a:pPr>
            <a:r>
              <a:rPr lang="en-IN" sz="1200" dirty="0"/>
              <a:t>Ke, G., Meng, Q., Finley, T., Wang, T., Chen, W., Ma, W., ... &amp; Liu, T.Y. (2017). LightGBM: A Highly Efficient Gradient Boosting Decision Tree. </a:t>
            </a:r>
            <a:r>
              <a:rPr lang="en-IN" sz="1200" dirty="0" err="1"/>
              <a:t>NeurIPS</a:t>
            </a:r>
            <a:r>
              <a:rPr lang="en-IN" sz="1200" dirty="0"/>
              <a:t>.</a:t>
            </a:r>
            <a:br>
              <a:rPr lang="en-IN" sz="1200" dirty="0"/>
            </a:br>
            <a:r>
              <a:rPr lang="en-IN" sz="1200" dirty="0">
                <a:hlinkClick r:id="rId4"/>
              </a:rPr>
              <a:t>https://papers.nips.cc/paper_files/paper/2017/hash/6449f44a102fde848669bdd9eb6b76fa-Abstract.html</a:t>
            </a:r>
            <a:endParaRPr lang="en-IN" sz="1200" dirty="0"/>
          </a:p>
          <a:p>
            <a:r>
              <a:rPr lang="en-IN" sz="1200" dirty="0"/>
              <a:t>SHAP (</a:t>
            </a:r>
            <a:r>
              <a:rPr lang="en-IN" sz="1200" dirty="0" err="1"/>
              <a:t>SHapley</a:t>
            </a:r>
            <a:r>
              <a:rPr lang="en-IN" sz="1200" dirty="0"/>
              <a:t> Additive </a:t>
            </a:r>
            <a:r>
              <a:rPr lang="en-IN" sz="1200" dirty="0" err="1"/>
              <a:t>exPlanations</a:t>
            </a:r>
            <a:r>
              <a:rPr lang="en-IN" sz="1200" dirty="0"/>
              <a:t>)</a:t>
            </a:r>
          </a:p>
          <a:p>
            <a:pPr marL="0" indent="0">
              <a:buNone/>
            </a:pPr>
            <a:r>
              <a:rPr lang="en-IN" sz="1200" dirty="0"/>
              <a:t>Lundberg, S.M., &amp; Lee, S.I. (2017). A Unified Approach to Interpreting Model Predictions. Advances in Neural Information Processing Systems.</a:t>
            </a:r>
          </a:p>
          <a:p>
            <a:pPr marL="0" indent="0">
              <a:buNone/>
            </a:pPr>
            <a:r>
              <a:rPr lang="en-IN" sz="1200" dirty="0">
                <a:hlinkClick r:id="rId5"/>
              </a:rPr>
              <a:t>https://github.com/slundberg/shap</a:t>
            </a:r>
            <a:endParaRPr lang="en-IN" sz="1200" dirty="0"/>
          </a:p>
          <a:p>
            <a:r>
              <a:rPr lang="en-IN" sz="1200" dirty="0"/>
              <a:t>Scikit-learn Documentation</a:t>
            </a:r>
          </a:p>
          <a:p>
            <a:pPr marL="0" indent="0">
              <a:buNone/>
            </a:pPr>
            <a:r>
              <a:rPr lang="en-IN" sz="1200" dirty="0">
                <a:hlinkClick r:id="rId6"/>
              </a:rPr>
              <a:t>https://scikit-learn.org/stable/user_guide.html</a:t>
            </a:r>
            <a:br>
              <a:rPr lang="en-IN" sz="1200" dirty="0"/>
            </a:br>
            <a:endParaRPr lang="en-IN" sz="1200" dirty="0"/>
          </a:p>
          <a:p>
            <a:pPr marL="0" indent="0">
              <a:buNone/>
            </a:pPr>
            <a:r>
              <a:rPr lang="en-IN" sz="1200" dirty="0"/>
              <a:t>Source for machine learning algorithms, pipelines, preprocessing, evaluation metrics</a:t>
            </a:r>
          </a:p>
          <a:p>
            <a:endParaRPr lang="en-IN" sz="1200" dirty="0"/>
          </a:p>
        </p:txBody>
      </p:sp>
    </p:spTree>
    <p:extLst>
      <p:ext uri="{BB962C8B-B14F-4D97-AF65-F5344CB8AC3E}">
        <p14:creationId xmlns:p14="http://schemas.microsoft.com/office/powerpoint/2010/main" val="18528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678883" y="1709739"/>
            <a:ext cx="10834234" cy="1719262"/>
          </a:xfrm>
        </p:spPr>
        <p:txBody>
          <a:bodyPr>
            <a:normAutofit/>
          </a:bodyPr>
          <a:lstStyle/>
          <a:p>
            <a:pPr algn="ctr"/>
            <a:r>
              <a:rPr lang="en-IN" sz="7200" dirty="0"/>
              <a:t>Questions ?</a:t>
            </a:r>
          </a:p>
        </p:txBody>
      </p:sp>
    </p:spTree>
    <p:extLst>
      <p:ext uri="{BB962C8B-B14F-4D97-AF65-F5344CB8AC3E}">
        <p14:creationId xmlns:p14="http://schemas.microsoft.com/office/powerpoint/2010/main" val="117386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73B1-447F-F0C9-89CE-B25EBB520738}"/>
              </a:ext>
            </a:extLst>
          </p:cNvPr>
          <p:cNvSpPr>
            <a:spLocks noGrp="1"/>
          </p:cNvSpPr>
          <p:nvPr>
            <p:ph type="title"/>
          </p:nvPr>
        </p:nvSpPr>
        <p:spPr/>
        <p:txBody>
          <a:bodyPr>
            <a:noAutofit/>
          </a:bodyPr>
          <a:lstStyle/>
          <a:p>
            <a:r>
              <a:rPr lang="en-IN" sz="6600" u="sng" dirty="0"/>
              <a:t>WHY</a:t>
            </a:r>
          </a:p>
        </p:txBody>
      </p:sp>
      <p:sp>
        <p:nvSpPr>
          <p:cNvPr id="3" name="Content Placeholder 2">
            <a:extLst>
              <a:ext uri="{FF2B5EF4-FFF2-40B4-BE49-F238E27FC236}">
                <a16:creationId xmlns:a16="http://schemas.microsoft.com/office/drawing/2014/main" id="{90792270-22DA-80F3-3AC2-7232C0C65965}"/>
              </a:ext>
            </a:extLst>
          </p:cNvPr>
          <p:cNvSpPr>
            <a:spLocks noGrp="1"/>
          </p:cNvSpPr>
          <p:nvPr>
            <p:ph idx="1"/>
          </p:nvPr>
        </p:nvSpPr>
        <p:spPr/>
        <p:txBody>
          <a:bodyPr>
            <a:normAutofit fontScale="85000" lnSpcReduction="10000"/>
          </a:bodyPr>
          <a:lstStyle/>
          <a:p>
            <a:pPr marL="0" indent="0" algn="just">
              <a:buNone/>
            </a:pPr>
            <a:r>
              <a:rPr lang="en-US" b="1" dirty="0"/>
              <a:t>Business Need</a:t>
            </a:r>
            <a:endParaRPr lang="en-US" dirty="0"/>
          </a:p>
          <a:p>
            <a:pPr algn="just"/>
            <a:r>
              <a:rPr lang="en-US" dirty="0"/>
              <a:t>Reduce attrition costs: Losing employees disrupts productivity and is expensive.</a:t>
            </a:r>
          </a:p>
          <a:p>
            <a:pPr algn="just"/>
            <a:r>
              <a:rPr lang="en-US" dirty="0"/>
              <a:t>Targeted retention efforts: HR can focus on employees most likely to leave.</a:t>
            </a:r>
          </a:p>
          <a:p>
            <a:pPr algn="just"/>
            <a:r>
              <a:rPr lang="en-US" dirty="0"/>
              <a:t>Better hiring decisions: Understand which candidate profiles are likely to stay long-term.</a:t>
            </a:r>
          </a:p>
          <a:p>
            <a:pPr marL="0" indent="0" algn="just">
              <a:buNone/>
            </a:pPr>
            <a:r>
              <a:rPr lang="en-US" b="1" dirty="0"/>
              <a:t>Academic and Technical Goals</a:t>
            </a:r>
            <a:endParaRPr lang="en-US" dirty="0"/>
          </a:p>
          <a:p>
            <a:pPr algn="just"/>
            <a:r>
              <a:rPr lang="en-US" dirty="0"/>
              <a:t>Apply a full ML pipeline: From EDA and preprocessing to model selection and deployment.</a:t>
            </a:r>
          </a:p>
          <a:p>
            <a:pPr algn="just"/>
            <a:r>
              <a:rPr lang="en-US" dirty="0"/>
              <a:t>Handle class imbalance using SMOTE.</a:t>
            </a:r>
          </a:p>
          <a:p>
            <a:pPr algn="just"/>
            <a:r>
              <a:rPr lang="en-US" dirty="0"/>
              <a:t>Use advanced algorithms like Logistic Regression, XGBoost, LightGBM.</a:t>
            </a:r>
          </a:p>
          <a:p>
            <a:pPr algn="just"/>
            <a:r>
              <a:rPr lang="en-US" dirty="0"/>
              <a:t>Perform feature engineering, model evaluation, and SHAP-based interpretability.</a:t>
            </a:r>
          </a:p>
          <a:p>
            <a:pPr algn="just"/>
            <a:endParaRPr lang="en-IN" dirty="0"/>
          </a:p>
        </p:txBody>
      </p:sp>
    </p:spTree>
    <p:extLst>
      <p:ext uri="{BB962C8B-B14F-4D97-AF65-F5344CB8AC3E}">
        <p14:creationId xmlns:p14="http://schemas.microsoft.com/office/powerpoint/2010/main" val="245684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7230-25FA-9128-3882-61C2E98F2DC1}"/>
              </a:ext>
            </a:extLst>
          </p:cNvPr>
          <p:cNvSpPr>
            <a:spLocks noGrp="1"/>
          </p:cNvSpPr>
          <p:nvPr>
            <p:ph type="title"/>
          </p:nvPr>
        </p:nvSpPr>
        <p:spPr>
          <a:xfrm>
            <a:off x="678884" y="531096"/>
            <a:ext cx="10834234" cy="1071409"/>
          </a:xfrm>
        </p:spPr>
        <p:txBody>
          <a:bodyPr>
            <a:noAutofit/>
          </a:bodyPr>
          <a:lstStyle/>
          <a:p>
            <a:pPr algn="ctr"/>
            <a:r>
              <a:rPr lang="en-US" sz="2800" dirty="0"/>
              <a:t>Utilizing predictive analytics to enhance employee satisfaction and reduce turnover rates</a:t>
            </a:r>
            <a:endParaRPr lang="en-IN" sz="2800" dirty="0"/>
          </a:p>
        </p:txBody>
      </p:sp>
      <p:sp>
        <p:nvSpPr>
          <p:cNvPr id="3" name="Content Placeholder 2">
            <a:extLst>
              <a:ext uri="{FF2B5EF4-FFF2-40B4-BE49-F238E27FC236}">
                <a16:creationId xmlns:a16="http://schemas.microsoft.com/office/drawing/2014/main" id="{6965FD20-D994-22A4-D05A-428B8A278F9E}"/>
              </a:ext>
            </a:extLst>
          </p:cNvPr>
          <p:cNvSpPr>
            <a:spLocks noGrp="1"/>
          </p:cNvSpPr>
          <p:nvPr>
            <p:ph idx="1"/>
          </p:nvPr>
        </p:nvSpPr>
        <p:spPr/>
        <p:txBody>
          <a:bodyPr numCol="2">
            <a:normAutofit/>
          </a:bodyPr>
          <a:lstStyle/>
          <a:p>
            <a:pPr marL="0" indent="0">
              <a:buNone/>
            </a:pPr>
            <a:r>
              <a:rPr lang="en-US" sz="1600" b="1" dirty="0"/>
              <a:t>Predictive Analytics Utilizing </a:t>
            </a:r>
          </a:p>
          <a:p>
            <a:pPr marL="0" indent="0">
              <a:buNone/>
            </a:pPr>
            <a:r>
              <a:rPr lang="en-US" sz="1600" dirty="0"/>
              <a:t>predictive analytics to enhance employee satisfaction and reduce turnover rates Predictive analytics harnesses historical data to identify trends and patterns that can indicate potential employee turnover. This proactive approach aids organizations in making data-driven decisions. </a:t>
            </a:r>
          </a:p>
          <a:p>
            <a:pPr marL="0" indent="0">
              <a:buNone/>
            </a:pPr>
            <a:r>
              <a:rPr lang="en-US" sz="1600" b="1" dirty="0"/>
              <a:t>Machine Learning Utilizing </a:t>
            </a:r>
          </a:p>
          <a:p>
            <a:pPr marL="0" indent="0">
              <a:buNone/>
            </a:pPr>
            <a:r>
              <a:rPr lang="en-US" sz="1600" dirty="0"/>
              <a:t>Machine learning algorithms enables the analysis of vast datasets, allowing HR teams to effectively pinpoint factors influencing employee retention and dissatisfaction. </a:t>
            </a:r>
          </a:p>
          <a:p>
            <a:pPr marL="0" indent="0">
              <a:buNone/>
            </a:pPr>
            <a:r>
              <a:rPr lang="en-US" sz="1600" b="1" dirty="0"/>
              <a:t>Statistical Analysis</a:t>
            </a:r>
          </a:p>
          <a:p>
            <a:pPr marL="0" indent="0">
              <a:buNone/>
            </a:pPr>
            <a:r>
              <a:rPr lang="en-US" sz="1600" dirty="0"/>
              <a:t>Statistical analysis</a:t>
            </a:r>
            <a:r>
              <a:rPr lang="en-US" sz="1600" b="1" dirty="0"/>
              <a:t> </a:t>
            </a:r>
            <a:r>
              <a:rPr lang="en-US" sz="1600" dirty="0"/>
              <a:t>of employee data helps organizations to uncover hidden correlations between various factors and turnover rates, leading to better retention strategies. </a:t>
            </a:r>
          </a:p>
          <a:p>
            <a:pPr marL="0" indent="0">
              <a:buNone/>
            </a:pPr>
            <a:endParaRPr lang="en-US" sz="1600" dirty="0"/>
          </a:p>
          <a:p>
            <a:pPr marL="0" indent="0">
              <a:buNone/>
            </a:pPr>
            <a:r>
              <a:rPr lang="en-US" sz="1600" b="1" dirty="0"/>
              <a:t>Proactive Decision-Making </a:t>
            </a:r>
          </a:p>
          <a:p>
            <a:pPr marL="0" indent="0">
              <a:buNone/>
            </a:pPr>
            <a:r>
              <a:rPr lang="en-US" sz="1600" dirty="0"/>
              <a:t>By implementing insights from data science, HR can engage in proactive decision-making, addressing issues before they escalate and improving employee morale. </a:t>
            </a:r>
          </a:p>
          <a:p>
            <a:pPr marL="0" indent="0">
              <a:buNone/>
            </a:pPr>
            <a:r>
              <a:rPr lang="en-US" sz="1600" b="1" dirty="0"/>
              <a:t>Enhanced Employee Satisfaction </a:t>
            </a:r>
          </a:p>
          <a:p>
            <a:pPr marL="0" indent="0">
              <a:buNone/>
            </a:pPr>
            <a:r>
              <a:rPr lang="en-US" sz="1600" dirty="0"/>
              <a:t>Ultimately, leveraging data science can lead to enhanced employee satisfaction, as organizations tailor their strategies based on predictive insights and employee feedback.</a:t>
            </a:r>
            <a:endParaRPr lang="en-IN" sz="1600" dirty="0"/>
          </a:p>
        </p:txBody>
      </p:sp>
    </p:spTree>
    <p:extLst>
      <p:ext uri="{BB962C8B-B14F-4D97-AF65-F5344CB8AC3E}">
        <p14:creationId xmlns:p14="http://schemas.microsoft.com/office/powerpoint/2010/main" val="1523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7F50C3FE-BF25-2462-E696-D4AD96A016F1}"/>
              </a:ext>
            </a:extLst>
          </p:cNvPr>
          <p:cNvGrpSpPr/>
          <p:nvPr/>
        </p:nvGrpSpPr>
        <p:grpSpPr>
          <a:xfrm>
            <a:off x="267951" y="589936"/>
            <a:ext cx="11766733" cy="5678128"/>
            <a:chOff x="164712" y="545691"/>
            <a:chExt cx="11815893" cy="5766618"/>
          </a:xfrm>
        </p:grpSpPr>
        <p:sp>
          <p:nvSpPr>
            <p:cNvPr id="14" name="Arrow: Circular 13">
              <a:extLst>
                <a:ext uri="{FF2B5EF4-FFF2-40B4-BE49-F238E27FC236}">
                  <a16:creationId xmlns:a16="http://schemas.microsoft.com/office/drawing/2014/main" id="{CD179992-477E-EF52-27FB-175D34F6E616}"/>
                </a:ext>
              </a:extLst>
            </p:cNvPr>
            <p:cNvSpPr/>
            <p:nvPr/>
          </p:nvSpPr>
          <p:spPr>
            <a:xfrm rot="16200000">
              <a:off x="3089790" y="494070"/>
              <a:ext cx="5766618" cy="5869860"/>
            </a:xfrm>
            <a:prstGeom prst="circularArrow">
              <a:avLst>
                <a:gd name="adj1" fmla="val 4984"/>
                <a:gd name="adj2" fmla="val 2095437"/>
                <a:gd name="adj3" fmla="val 20277165"/>
                <a:gd name="adj4" fmla="val 1272814"/>
                <a:gd name="adj5" fmla="val 8602"/>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TextBox 14">
              <a:extLst>
                <a:ext uri="{FF2B5EF4-FFF2-40B4-BE49-F238E27FC236}">
                  <a16:creationId xmlns:a16="http://schemas.microsoft.com/office/drawing/2014/main" id="{38DECA90-3DB7-C697-2F79-2978E92CCD9F}"/>
                </a:ext>
              </a:extLst>
            </p:cNvPr>
            <p:cNvSpPr txBox="1"/>
            <p:nvPr/>
          </p:nvSpPr>
          <p:spPr>
            <a:xfrm>
              <a:off x="4100053" y="2477728"/>
              <a:ext cx="3746090" cy="1631216"/>
            </a:xfrm>
            <a:prstGeom prst="rect">
              <a:avLst/>
            </a:prstGeom>
            <a:noFill/>
          </p:spPr>
          <p:txBody>
            <a:bodyPr wrap="square" rtlCol="0">
              <a:spAutoFit/>
            </a:bodyPr>
            <a:lstStyle/>
            <a:p>
              <a:pPr algn="ctr"/>
              <a:r>
                <a:rPr lang="en-US" sz="2600" b="1" dirty="0"/>
                <a:t>Key Features Influencing Employee Retention</a:t>
              </a:r>
            </a:p>
            <a:p>
              <a:pPr algn="ctr"/>
              <a:r>
                <a:rPr lang="en-IN" sz="1600" dirty="0"/>
                <a:t>Understanding Important factors that enhances employee retention and reduce turnover rates</a:t>
              </a:r>
            </a:p>
          </p:txBody>
        </p:sp>
        <p:sp>
          <p:nvSpPr>
            <p:cNvPr id="16" name="TextBox 15">
              <a:extLst>
                <a:ext uri="{FF2B5EF4-FFF2-40B4-BE49-F238E27FC236}">
                  <a16:creationId xmlns:a16="http://schemas.microsoft.com/office/drawing/2014/main" id="{BC1A31C7-CF9E-3BE1-9DF0-A7083C76A26F}"/>
                </a:ext>
              </a:extLst>
            </p:cNvPr>
            <p:cNvSpPr txBox="1"/>
            <p:nvPr/>
          </p:nvSpPr>
          <p:spPr>
            <a:xfrm>
              <a:off x="8696623" y="1613762"/>
              <a:ext cx="3185652" cy="1200329"/>
            </a:xfrm>
            <a:prstGeom prst="rect">
              <a:avLst/>
            </a:prstGeom>
            <a:noFill/>
          </p:spPr>
          <p:txBody>
            <a:bodyPr wrap="square" rtlCol="0">
              <a:spAutoFit/>
            </a:bodyPr>
            <a:lstStyle/>
            <a:p>
              <a:r>
                <a:rPr lang="en-US" b="1" dirty="0"/>
                <a:t>Job Satisfaction</a:t>
              </a:r>
            </a:p>
            <a:p>
              <a:r>
                <a:rPr lang="en-IN" dirty="0"/>
                <a:t>Job Satisfaction significantly impacts retention, as happy employee are less likely to leave</a:t>
              </a:r>
            </a:p>
          </p:txBody>
        </p:sp>
        <p:sp>
          <p:nvSpPr>
            <p:cNvPr id="17" name="TextBox 16">
              <a:extLst>
                <a:ext uri="{FF2B5EF4-FFF2-40B4-BE49-F238E27FC236}">
                  <a16:creationId xmlns:a16="http://schemas.microsoft.com/office/drawing/2014/main" id="{ACD51279-6C44-0177-80DE-5FFAF08CB312}"/>
                </a:ext>
              </a:extLst>
            </p:cNvPr>
            <p:cNvSpPr txBox="1"/>
            <p:nvPr/>
          </p:nvSpPr>
          <p:spPr>
            <a:xfrm>
              <a:off x="8794953" y="4007462"/>
              <a:ext cx="3185652" cy="1477328"/>
            </a:xfrm>
            <a:prstGeom prst="rect">
              <a:avLst/>
            </a:prstGeom>
            <a:noFill/>
          </p:spPr>
          <p:txBody>
            <a:bodyPr wrap="square" rtlCol="0">
              <a:spAutoFit/>
            </a:bodyPr>
            <a:lstStyle/>
            <a:p>
              <a:r>
                <a:rPr lang="en-US" b="1" dirty="0"/>
                <a:t>Career Development</a:t>
              </a:r>
            </a:p>
            <a:p>
              <a:r>
                <a:rPr lang="en-IN" dirty="0"/>
                <a:t>Offering Carrer Development opportunities encourages employees to grow with in the organization.</a:t>
              </a:r>
            </a:p>
          </p:txBody>
        </p:sp>
        <p:sp>
          <p:nvSpPr>
            <p:cNvPr id="18" name="TextBox 17">
              <a:extLst>
                <a:ext uri="{FF2B5EF4-FFF2-40B4-BE49-F238E27FC236}">
                  <a16:creationId xmlns:a16="http://schemas.microsoft.com/office/drawing/2014/main" id="{A1EF3CFB-3074-3D1C-048B-FAE7933D3D7F}"/>
                </a:ext>
              </a:extLst>
            </p:cNvPr>
            <p:cNvSpPr txBox="1"/>
            <p:nvPr/>
          </p:nvSpPr>
          <p:spPr>
            <a:xfrm>
              <a:off x="164712" y="1540901"/>
              <a:ext cx="3185652" cy="1200329"/>
            </a:xfrm>
            <a:prstGeom prst="rect">
              <a:avLst/>
            </a:prstGeom>
            <a:noFill/>
          </p:spPr>
          <p:txBody>
            <a:bodyPr wrap="square" rtlCol="0">
              <a:spAutoFit/>
            </a:bodyPr>
            <a:lstStyle/>
            <a:p>
              <a:pPr algn="r"/>
              <a:r>
                <a:rPr lang="en-US" b="1" dirty="0"/>
                <a:t>Tailored strategies</a:t>
              </a:r>
            </a:p>
            <a:p>
              <a:pPr algn="r"/>
              <a:r>
                <a:rPr lang="en-IN" dirty="0"/>
                <a:t>Implementing tailored strategies based on the factors can improve retention rates</a:t>
              </a:r>
            </a:p>
          </p:txBody>
        </p:sp>
        <p:sp>
          <p:nvSpPr>
            <p:cNvPr id="19" name="TextBox 18">
              <a:extLst>
                <a:ext uri="{FF2B5EF4-FFF2-40B4-BE49-F238E27FC236}">
                  <a16:creationId xmlns:a16="http://schemas.microsoft.com/office/drawing/2014/main" id="{455A1A73-A681-60F3-B78A-D3A17CD71845}"/>
                </a:ext>
              </a:extLst>
            </p:cNvPr>
            <p:cNvSpPr txBox="1"/>
            <p:nvPr/>
          </p:nvSpPr>
          <p:spPr>
            <a:xfrm>
              <a:off x="226144" y="4145961"/>
              <a:ext cx="3185652" cy="1200329"/>
            </a:xfrm>
            <a:prstGeom prst="rect">
              <a:avLst/>
            </a:prstGeom>
            <a:noFill/>
          </p:spPr>
          <p:txBody>
            <a:bodyPr wrap="square" rtlCol="0">
              <a:spAutoFit/>
            </a:bodyPr>
            <a:lstStyle/>
            <a:p>
              <a:pPr algn="r"/>
              <a:r>
                <a:rPr lang="en-US" b="1" dirty="0"/>
                <a:t>Workplace Culture</a:t>
              </a:r>
            </a:p>
            <a:p>
              <a:pPr algn="r"/>
              <a:r>
                <a:rPr lang="en-IN" dirty="0"/>
                <a:t>A positive workplace culture fosters loyalty and commitment among employees </a:t>
              </a:r>
            </a:p>
          </p:txBody>
        </p:sp>
        <p:sp>
          <p:nvSpPr>
            <p:cNvPr id="22" name="Oval 21">
              <a:extLst>
                <a:ext uri="{FF2B5EF4-FFF2-40B4-BE49-F238E27FC236}">
                  <a16:creationId xmlns:a16="http://schemas.microsoft.com/office/drawing/2014/main" id="{35A73AAD-773F-CCB8-11B9-21E62674D855}"/>
                </a:ext>
              </a:extLst>
            </p:cNvPr>
            <p:cNvSpPr/>
            <p:nvPr/>
          </p:nvSpPr>
          <p:spPr>
            <a:xfrm>
              <a:off x="3436383" y="1618107"/>
              <a:ext cx="943888" cy="987534"/>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Aperture with solid fill">
              <a:extLst>
                <a:ext uri="{FF2B5EF4-FFF2-40B4-BE49-F238E27FC236}">
                  <a16:creationId xmlns:a16="http://schemas.microsoft.com/office/drawing/2014/main" id="{5370F983-CF51-AA7D-5355-04844C8F00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8513" y="1649104"/>
              <a:ext cx="914400" cy="914400"/>
            </a:xfrm>
            <a:prstGeom prst="rect">
              <a:avLst/>
            </a:prstGeom>
          </p:spPr>
        </p:pic>
        <p:sp>
          <p:nvSpPr>
            <p:cNvPr id="23" name="Oval 22">
              <a:extLst>
                <a:ext uri="{FF2B5EF4-FFF2-40B4-BE49-F238E27FC236}">
                  <a16:creationId xmlns:a16="http://schemas.microsoft.com/office/drawing/2014/main" id="{4F64F94A-E771-4463-F3F7-11C6EA6BD5A3}"/>
                </a:ext>
              </a:extLst>
            </p:cNvPr>
            <p:cNvSpPr/>
            <p:nvPr/>
          </p:nvSpPr>
          <p:spPr>
            <a:xfrm>
              <a:off x="3436383" y="4252359"/>
              <a:ext cx="943888" cy="987534"/>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BB29F748-CC4A-0C46-50F1-D4A3681A3649}"/>
                </a:ext>
              </a:extLst>
            </p:cNvPr>
            <p:cNvSpPr/>
            <p:nvPr/>
          </p:nvSpPr>
          <p:spPr>
            <a:xfrm>
              <a:off x="7708494" y="4108944"/>
              <a:ext cx="943888" cy="987534"/>
            </a:xfrm>
            <a:prstGeom prst="ellipse">
              <a:avLst/>
            </a:prstGeom>
            <a:solidFill>
              <a:schemeClr val="tx1">
                <a:lumMod val="25000"/>
                <a:lumOff val="75000"/>
              </a:schemeClr>
            </a:solidFill>
            <a:ln>
              <a:solidFill>
                <a:schemeClr val="tx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4957B709-A084-D5CD-1A5D-44EFB36F52B0}"/>
                </a:ext>
              </a:extLst>
            </p:cNvPr>
            <p:cNvSpPr/>
            <p:nvPr/>
          </p:nvSpPr>
          <p:spPr>
            <a:xfrm>
              <a:off x="7536436" y="1647299"/>
              <a:ext cx="943888" cy="987534"/>
            </a:xfrm>
            <a:prstGeom prst="ellipse">
              <a:avLst/>
            </a:prstGeom>
            <a:solidFill>
              <a:schemeClr val="tx1">
                <a:lumMod val="25000"/>
                <a:lumOff val="75000"/>
              </a:schemeClr>
            </a:solidFill>
            <a:ln>
              <a:solidFill>
                <a:schemeClr val="tx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Graphic 26" descr="Brainstorm with solid fill">
              <a:extLst>
                <a:ext uri="{FF2B5EF4-FFF2-40B4-BE49-F238E27FC236}">
                  <a16:creationId xmlns:a16="http://schemas.microsoft.com/office/drawing/2014/main" id="{859CC25E-9369-EE23-8133-E31551D6A7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2569" y="4153188"/>
              <a:ext cx="914400" cy="914400"/>
            </a:xfrm>
            <a:prstGeom prst="rect">
              <a:avLst/>
            </a:prstGeom>
          </p:spPr>
        </p:pic>
        <p:pic>
          <p:nvPicPr>
            <p:cNvPr id="29" name="Graphic 28" descr="Business Growth with solid fill">
              <a:extLst>
                <a:ext uri="{FF2B5EF4-FFF2-40B4-BE49-F238E27FC236}">
                  <a16:creationId xmlns:a16="http://schemas.microsoft.com/office/drawing/2014/main" id="{94194788-3886-9935-29A6-E3F662DF80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571" y="4335627"/>
              <a:ext cx="820996" cy="820996"/>
            </a:xfrm>
            <a:prstGeom prst="rect">
              <a:avLst/>
            </a:prstGeom>
          </p:spPr>
        </p:pic>
        <p:pic>
          <p:nvPicPr>
            <p:cNvPr id="37" name="Graphic 36" descr="Work from home desk with solid fill">
              <a:extLst>
                <a:ext uri="{FF2B5EF4-FFF2-40B4-BE49-F238E27FC236}">
                  <a16:creationId xmlns:a16="http://schemas.microsoft.com/office/drawing/2014/main" id="{A270EF1B-A944-AB37-E272-DA29D961E3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7883" y="1710907"/>
              <a:ext cx="820994" cy="820994"/>
            </a:xfrm>
            <a:prstGeom prst="rect">
              <a:avLst/>
            </a:prstGeom>
          </p:spPr>
        </p:pic>
      </p:grpSp>
    </p:spTree>
    <p:extLst>
      <p:ext uri="{BB962C8B-B14F-4D97-AF65-F5344CB8AC3E}">
        <p14:creationId xmlns:p14="http://schemas.microsoft.com/office/powerpoint/2010/main" val="261809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DE37-BB7E-8F2F-4F23-2A50C567F0F5}"/>
              </a:ext>
            </a:extLst>
          </p:cNvPr>
          <p:cNvSpPr>
            <a:spLocks noGrp="1"/>
          </p:cNvSpPr>
          <p:nvPr>
            <p:ph type="title"/>
          </p:nvPr>
        </p:nvSpPr>
        <p:spPr/>
        <p:txBody>
          <a:bodyPr/>
          <a:lstStyle/>
          <a:p>
            <a:r>
              <a:rPr lang="en-IN" dirty="0"/>
              <a:t>HOW</a:t>
            </a:r>
          </a:p>
        </p:txBody>
      </p:sp>
      <p:sp>
        <p:nvSpPr>
          <p:cNvPr id="3" name="Content Placeholder 2">
            <a:extLst>
              <a:ext uri="{FF2B5EF4-FFF2-40B4-BE49-F238E27FC236}">
                <a16:creationId xmlns:a16="http://schemas.microsoft.com/office/drawing/2014/main" id="{045CF069-65AB-1A50-655A-52F015DC6742}"/>
              </a:ext>
            </a:extLst>
          </p:cNvPr>
          <p:cNvSpPr>
            <a:spLocks noGrp="1"/>
          </p:cNvSpPr>
          <p:nvPr>
            <p:ph idx="1"/>
          </p:nvPr>
        </p:nvSpPr>
        <p:spPr/>
        <p:txBody>
          <a:bodyPr/>
          <a:lstStyle/>
          <a:p>
            <a:r>
              <a:rPr lang="en-IN" dirty="0"/>
              <a:t>Now we will be looking at our project in detail to discuss how we have achieved it.</a:t>
            </a:r>
          </a:p>
          <a:p>
            <a:endParaRPr lang="en-IN" dirty="0"/>
          </a:p>
          <a:p>
            <a:r>
              <a:rPr lang="en-IN" dirty="0"/>
              <a:t>By analysing the dataset and performing EDA we will be building up a model using various classification algorithms.</a:t>
            </a:r>
          </a:p>
          <a:p>
            <a:endParaRPr lang="en-IN" dirty="0"/>
          </a:p>
          <a:p>
            <a:endParaRPr lang="en-IN" dirty="0"/>
          </a:p>
        </p:txBody>
      </p:sp>
    </p:spTree>
    <p:extLst>
      <p:ext uri="{BB962C8B-B14F-4D97-AF65-F5344CB8AC3E}">
        <p14:creationId xmlns:p14="http://schemas.microsoft.com/office/powerpoint/2010/main" val="276365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4082-93E2-8098-62AA-B59E65ED4285}"/>
              </a:ext>
            </a:extLst>
          </p:cNvPr>
          <p:cNvSpPr>
            <a:spLocks noGrp="1"/>
          </p:cNvSpPr>
          <p:nvPr>
            <p:ph type="title"/>
          </p:nvPr>
        </p:nvSpPr>
        <p:spPr/>
        <p:txBody>
          <a:bodyPr>
            <a:noAutofit/>
          </a:bodyPr>
          <a:lstStyle/>
          <a:p>
            <a:r>
              <a:rPr lang="en-IN" sz="7200" u="sng" dirty="0"/>
              <a:t>INDEX</a:t>
            </a:r>
          </a:p>
        </p:txBody>
      </p:sp>
      <p:sp>
        <p:nvSpPr>
          <p:cNvPr id="3" name="Content Placeholder 2">
            <a:extLst>
              <a:ext uri="{FF2B5EF4-FFF2-40B4-BE49-F238E27FC236}">
                <a16:creationId xmlns:a16="http://schemas.microsoft.com/office/drawing/2014/main" id="{9275957E-14E1-B28B-E6D4-E24F0C51AB4F}"/>
              </a:ext>
            </a:extLst>
          </p:cNvPr>
          <p:cNvSpPr>
            <a:spLocks noGrp="1"/>
          </p:cNvSpPr>
          <p:nvPr>
            <p:ph idx="1"/>
          </p:nvPr>
        </p:nvSpPr>
        <p:spPr/>
        <p:txBody>
          <a:bodyPr>
            <a:normAutofit lnSpcReduction="10000"/>
          </a:bodyPr>
          <a:lstStyle/>
          <a:p>
            <a:r>
              <a:rPr lang="en-IN" dirty="0"/>
              <a:t>Dataset Description</a:t>
            </a:r>
          </a:p>
          <a:p>
            <a:r>
              <a:rPr lang="en-IN" dirty="0"/>
              <a:t>Tools and Techniques</a:t>
            </a:r>
          </a:p>
          <a:p>
            <a:r>
              <a:rPr lang="en-IN" dirty="0"/>
              <a:t>EDA</a:t>
            </a:r>
          </a:p>
          <a:p>
            <a:r>
              <a:rPr lang="en-IN" dirty="0"/>
              <a:t>Data Preprocessing</a:t>
            </a:r>
          </a:p>
          <a:p>
            <a:r>
              <a:rPr lang="en-IN" dirty="0"/>
              <a:t>Models</a:t>
            </a:r>
          </a:p>
          <a:p>
            <a:r>
              <a:rPr lang="en-IN" dirty="0"/>
              <a:t>Performance metrices used</a:t>
            </a:r>
          </a:p>
          <a:p>
            <a:r>
              <a:rPr lang="en-IN" dirty="0"/>
              <a:t>Model Comparison</a:t>
            </a:r>
          </a:p>
          <a:p>
            <a:r>
              <a:rPr lang="en-IN" dirty="0"/>
              <a:t>Future Scope</a:t>
            </a:r>
          </a:p>
          <a:p>
            <a:r>
              <a:rPr lang="en-IN" dirty="0"/>
              <a:t>References</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08543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B8CC9-E060-97D8-1C24-3830799B0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4C456-F6CB-C9E7-E031-26E1C216C5F2}"/>
              </a:ext>
            </a:extLst>
          </p:cNvPr>
          <p:cNvSpPr>
            <a:spLocks noGrp="1"/>
          </p:cNvSpPr>
          <p:nvPr>
            <p:ph type="title"/>
          </p:nvPr>
        </p:nvSpPr>
        <p:spPr>
          <a:xfrm>
            <a:off x="350893" y="375066"/>
            <a:ext cx="10834234" cy="612775"/>
          </a:xfrm>
        </p:spPr>
        <p:txBody>
          <a:bodyPr>
            <a:noAutofit/>
          </a:bodyPr>
          <a:lstStyle/>
          <a:p>
            <a:r>
              <a:rPr lang="en-IN" sz="5400" u="sng" dirty="0"/>
              <a:t>Dataset Description</a:t>
            </a:r>
          </a:p>
        </p:txBody>
      </p:sp>
      <p:pic>
        <p:nvPicPr>
          <p:cNvPr id="5" name="Content Placeholder 4">
            <a:extLst>
              <a:ext uri="{FF2B5EF4-FFF2-40B4-BE49-F238E27FC236}">
                <a16:creationId xmlns:a16="http://schemas.microsoft.com/office/drawing/2014/main" id="{111C3BAC-106A-1492-3E2E-25EBC4EF5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573" y="1341783"/>
            <a:ext cx="5644769" cy="4686223"/>
          </a:xfrm>
        </p:spPr>
      </p:pic>
      <p:sp>
        <p:nvSpPr>
          <p:cNvPr id="6" name="TextBox 5">
            <a:extLst>
              <a:ext uri="{FF2B5EF4-FFF2-40B4-BE49-F238E27FC236}">
                <a16:creationId xmlns:a16="http://schemas.microsoft.com/office/drawing/2014/main" id="{378575C4-A9BF-9D5C-FA5B-2F48254126CB}"/>
              </a:ext>
            </a:extLst>
          </p:cNvPr>
          <p:cNvSpPr txBox="1"/>
          <p:nvPr/>
        </p:nvSpPr>
        <p:spPr>
          <a:xfrm>
            <a:off x="6411454" y="352567"/>
            <a:ext cx="5780546"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t>Enrollee_id </a:t>
            </a:r>
            <a:r>
              <a:rPr lang="en-US" dirty="0"/>
              <a:t>: Unique ID for enrollee</a:t>
            </a:r>
          </a:p>
          <a:p>
            <a:pPr marL="285750" indent="-285750">
              <a:buFont typeface="Arial" panose="020B0604020202020204" pitchFamily="34" charset="0"/>
              <a:buChar char="•"/>
            </a:pPr>
            <a:r>
              <a:rPr lang="en-US" b="1" dirty="0"/>
              <a:t>City</a:t>
            </a:r>
            <a:r>
              <a:rPr lang="en-US" dirty="0"/>
              <a:t>: City code</a:t>
            </a:r>
          </a:p>
          <a:p>
            <a:pPr marL="285750" indent="-285750">
              <a:buFont typeface="Arial" panose="020B0604020202020204" pitchFamily="34" charset="0"/>
              <a:buChar char="•"/>
            </a:pPr>
            <a:r>
              <a:rPr lang="en-US" b="1" dirty="0"/>
              <a:t>Citydevelopmentindex</a:t>
            </a:r>
            <a:r>
              <a:rPr lang="en-US" dirty="0"/>
              <a:t>: Development index of the city</a:t>
            </a:r>
          </a:p>
          <a:p>
            <a:pPr marL="285750" indent="-285750">
              <a:buFont typeface="Arial" panose="020B0604020202020204" pitchFamily="34" charset="0"/>
              <a:buChar char="•"/>
            </a:pPr>
            <a:r>
              <a:rPr lang="en-US" b="1" dirty="0"/>
              <a:t>Gender</a:t>
            </a:r>
            <a:r>
              <a:rPr lang="en-US" dirty="0"/>
              <a:t>: Gender of enrollee</a:t>
            </a:r>
          </a:p>
          <a:p>
            <a:pPr marL="285750" indent="-285750">
              <a:buFont typeface="Arial" panose="020B0604020202020204" pitchFamily="34" charset="0"/>
              <a:buChar char="•"/>
            </a:pPr>
            <a:r>
              <a:rPr lang="en-US" b="1" dirty="0"/>
              <a:t>Relevent_experience</a:t>
            </a:r>
            <a:r>
              <a:rPr lang="en-US" dirty="0"/>
              <a:t>: Relevant experience of enrollee</a:t>
            </a:r>
          </a:p>
          <a:p>
            <a:pPr marL="285750" indent="-285750">
              <a:buFont typeface="Arial" panose="020B0604020202020204" pitchFamily="34" charset="0"/>
              <a:buChar char="•"/>
            </a:pPr>
            <a:r>
              <a:rPr lang="en-US" b="1" dirty="0"/>
              <a:t>Enrolled_university</a:t>
            </a:r>
            <a:r>
              <a:rPr lang="en-US" dirty="0"/>
              <a:t>: Type of University course enrolled</a:t>
            </a:r>
          </a:p>
          <a:p>
            <a:pPr marL="285750" indent="-285750">
              <a:buFont typeface="Arial" panose="020B0604020202020204" pitchFamily="34" charset="0"/>
              <a:buChar char="•"/>
            </a:pPr>
            <a:r>
              <a:rPr lang="en-US" b="1" dirty="0" err="1"/>
              <a:t>Education_level</a:t>
            </a:r>
            <a:r>
              <a:rPr lang="en-US" dirty="0"/>
              <a:t>: Education level of enrollee</a:t>
            </a:r>
          </a:p>
          <a:p>
            <a:pPr marL="285750" indent="-285750">
              <a:buFont typeface="Arial" panose="020B0604020202020204" pitchFamily="34" charset="0"/>
              <a:buChar char="•"/>
            </a:pPr>
            <a:r>
              <a:rPr lang="en-US" b="1" dirty="0"/>
              <a:t>Major_discipline </a:t>
            </a:r>
            <a:r>
              <a:rPr lang="en-US" dirty="0"/>
              <a:t>:Education major discipline of enrollee</a:t>
            </a:r>
          </a:p>
          <a:p>
            <a:pPr marL="285750" indent="-285750">
              <a:buFont typeface="Arial" panose="020B0604020202020204" pitchFamily="34" charset="0"/>
              <a:buChar char="•"/>
            </a:pPr>
            <a:r>
              <a:rPr lang="en-US" b="1" dirty="0"/>
              <a:t>Experience</a:t>
            </a:r>
            <a:r>
              <a:rPr lang="en-US" dirty="0"/>
              <a:t>: Enrollee total experience in years</a:t>
            </a:r>
          </a:p>
          <a:p>
            <a:pPr marL="285750" indent="-285750">
              <a:buFont typeface="Arial" panose="020B0604020202020204" pitchFamily="34" charset="0"/>
              <a:buChar char="•"/>
            </a:pPr>
            <a:r>
              <a:rPr lang="en-US" b="1" dirty="0"/>
              <a:t>Company_size</a:t>
            </a:r>
            <a:r>
              <a:rPr lang="en-US" dirty="0"/>
              <a:t>: No of employees in current employer's company</a:t>
            </a:r>
          </a:p>
          <a:p>
            <a:pPr marL="285750" indent="-285750">
              <a:buFont typeface="Arial" panose="020B0604020202020204" pitchFamily="34" charset="0"/>
              <a:buChar char="•"/>
            </a:pPr>
            <a:r>
              <a:rPr lang="en-US" b="1" dirty="0"/>
              <a:t>Company_type </a:t>
            </a:r>
            <a:r>
              <a:rPr lang="en-US" dirty="0"/>
              <a:t>: Type of current employer</a:t>
            </a:r>
          </a:p>
          <a:p>
            <a:pPr marL="285750" indent="-285750">
              <a:buFont typeface="Arial" panose="020B0604020202020204" pitchFamily="34" charset="0"/>
              <a:buChar char="•"/>
            </a:pPr>
            <a:r>
              <a:rPr lang="en-US" b="1" dirty="0"/>
              <a:t>Lastnewjob</a:t>
            </a:r>
            <a:r>
              <a:rPr lang="en-US" dirty="0"/>
              <a:t>: Difference in years between previous job and current job</a:t>
            </a:r>
          </a:p>
          <a:p>
            <a:pPr marL="285750" indent="-285750">
              <a:buFont typeface="Arial" panose="020B0604020202020204" pitchFamily="34" charset="0"/>
              <a:buChar char="•"/>
            </a:pPr>
            <a:r>
              <a:rPr lang="en-US" b="1" dirty="0"/>
              <a:t>Training_hours</a:t>
            </a:r>
            <a:r>
              <a:rPr lang="en-US" dirty="0"/>
              <a:t>: training hours completed</a:t>
            </a:r>
          </a:p>
          <a:p>
            <a:pPr marL="285750" indent="-285750">
              <a:buFont typeface="Arial" panose="020B0604020202020204" pitchFamily="34" charset="0"/>
              <a:buChar char="•"/>
            </a:pPr>
            <a:r>
              <a:rPr lang="en-US" b="1" dirty="0"/>
              <a:t>Target</a:t>
            </a:r>
            <a:r>
              <a:rPr lang="en-US" dirty="0"/>
              <a:t>:</a:t>
            </a:r>
          </a:p>
          <a:p>
            <a:pPr marL="742950" lvl="1" indent="-285750">
              <a:buFont typeface="Courier New" panose="02070309020205020404" pitchFamily="49" charset="0"/>
              <a:buChar char="o"/>
            </a:pPr>
            <a:r>
              <a:rPr lang="en-US" dirty="0"/>
              <a:t>0 – Not looking for job change,</a:t>
            </a:r>
          </a:p>
          <a:p>
            <a:pPr marL="742950" lvl="1" indent="-285750">
              <a:buFont typeface="Courier New" panose="02070309020205020404" pitchFamily="49" charset="0"/>
              <a:buChar char="o"/>
            </a:pPr>
            <a:r>
              <a:rPr lang="en-US" dirty="0"/>
              <a:t>1 – Looking for a job change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2665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AEEDC-3C04-A075-35D1-E29B5EA69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EDF4A-496F-9181-9BAA-CEFC1DC010FA}"/>
              </a:ext>
            </a:extLst>
          </p:cNvPr>
          <p:cNvSpPr>
            <a:spLocks noGrp="1"/>
          </p:cNvSpPr>
          <p:nvPr>
            <p:ph type="title"/>
          </p:nvPr>
        </p:nvSpPr>
        <p:spPr>
          <a:xfrm>
            <a:off x="350892" y="375066"/>
            <a:ext cx="11162225" cy="612775"/>
          </a:xfrm>
        </p:spPr>
        <p:txBody>
          <a:bodyPr>
            <a:noAutofit/>
          </a:bodyPr>
          <a:lstStyle/>
          <a:p>
            <a:pPr algn="ctr"/>
            <a:r>
              <a:rPr lang="en-IN" sz="5400" u="sng" dirty="0"/>
              <a:t>Tools and Techniques</a:t>
            </a:r>
          </a:p>
        </p:txBody>
      </p:sp>
      <p:sp>
        <p:nvSpPr>
          <p:cNvPr id="4" name="Content Placeholder 3">
            <a:extLst>
              <a:ext uri="{FF2B5EF4-FFF2-40B4-BE49-F238E27FC236}">
                <a16:creationId xmlns:a16="http://schemas.microsoft.com/office/drawing/2014/main" id="{2C39C9EC-0D02-A306-0F07-FC723FD800FC}"/>
              </a:ext>
            </a:extLst>
          </p:cNvPr>
          <p:cNvSpPr>
            <a:spLocks noGrp="1"/>
          </p:cNvSpPr>
          <p:nvPr>
            <p:ph idx="1"/>
          </p:nvPr>
        </p:nvSpPr>
        <p:spPr/>
        <p:txBody>
          <a:bodyPr/>
          <a:lstStyle/>
          <a:p>
            <a:r>
              <a:rPr lang="en-IN" dirty="0"/>
              <a:t>Python (Pandas, NumPy, Scikit-learn, Imbalanced-learn)</a:t>
            </a:r>
          </a:p>
          <a:p>
            <a:r>
              <a:rPr lang="en-IN" dirty="0"/>
              <a:t>Machine Learning: Logistic Regression, Random Forest, XGBoost, LightGBM</a:t>
            </a:r>
          </a:p>
          <a:p>
            <a:r>
              <a:rPr lang="en-IN" dirty="0"/>
              <a:t>Hyperparameter Tuning: GridSearchCV</a:t>
            </a:r>
          </a:p>
          <a:p>
            <a:r>
              <a:rPr lang="en-IN" dirty="0"/>
              <a:t>Model Explainability: SHAP</a:t>
            </a:r>
          </a:p>
          <a:p>
            <a:r>
              <a:rPr lang="en-IN" dirty="0"/>
              <a:t>Deployment: Flask (for optional web app)</a:t>
            </a:r>
          </a:p>
          <a:p>
            <a:r>
              <a:rPr lang="en-IN" dirty="0"/>
              <a:t>EDA &amp; Visualization: Seaborn, Matplotlib</a:t>
            </a:r>
          </a:p>
          <a:p>
            <a:endParaRPr lang="en-IN" dirty="0"/>
          </a:p>
        </p:txBody>
      </p:sp>
    </p:spTree>
    <p:extLst>
      <p:ext uri="{BB962C8B-B14F-4D97-AF65-F5344CB8AC3E}">
        <p14:creationId xmlns:p14="http://schemas.microsoft.com/office/powerpoint/2010/main" val="2874390430"/>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8165</TotalTime>
  <Words>1205</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BIA Template</vt:lpstr>
      <vt:lpstr>PowerPoint Presentation</vt:lpstr>
      <vt:lpstr>WHAT-</vt:lpstr>
      <vt:lpstr>WHY</vt:lpstr>
      <vt:lpstr>Utilizing predictive analytics to enhance employee satisfaction and reduce turnover rates</vt:lpstr>
      <vt:lpstr>PowerPoint Presentation</vt:lpstr>
      <vt:lpstr>HOW</vt:lpstr>
      <vt:lpstr>INDEX</vt:lpstr>
      <vt:lpstr>Dataset Description</vt:lpstr>
      <vt:lpstr>Tools and Techniques</vt:lpstr>
      <vt:lpstr>EDA</vt:lpstr>
      <vt:lpstr>PowerPoint Presentation</vt:lpstr>
      <vt:lpstr>Data Preprocessing</vt:lpstr>
      <vt:lpstr>PowerPoint Presentation</vt:lpstr>
      <vt:lpstr>PowerPoint Presentation</vt:lpstr>
      <vt:lpstr>Standard Scaling(Standardization)</vt:lpstr>
      <vt:lpstr>Models</vt:lpstr>
      <vt:lpstr>Performance metrics used</vt:lpstr>
      <vt:lpstr>Model Comparison Summary  (Model ROC-AUC Score)</vt:lpstr>
      <vt:lpstr>Future Scope</vt:lpstr>
      <vt:lpstr>References</vt:lpstr>
      <vt:lpstr>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Priyanshu Singh</cp:lastModifiedBy>
  <cp:revision>2260</cp:revision>
  <dcterms:created xsi:type="dcterms:W3CDTF">2020-12-23T13:36:00Z</dcterms:created>
  <dcterms:modified xsi:type="dcterms:W3CDTF">2025-06-21T06:41:28Z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