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1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73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4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2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0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45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54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2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12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6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7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4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93915BF-FC6F-4D42-ACC4-31E3259DB12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8C2C8E-E226-491C-A878-EEC6F3471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963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hRaj09" TargetMode="External"/><Relationship Id="rId2" Type="http://schemas.openxmlformats.org/officeDocument/2006/relationships/hyperlink" Target="http://www.linkedin.com/in/raj-the-analys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nghRaj09/StellarMart-Retail-Analytics/tree/main/1.%20Datas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72B454-537D-98DE-339F-48CACECC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        </a:t>
            </a:r>
            <a:r>
              <a:rPr lang="en-IN" sz="3600" b="1" dirty="0">
                <a:solidFill>
                  <a:schemeClr val="accent4"/>
                </a:solidFill>
              </a:rPr>
              <a:t>Sales Analysis Report</a:t>
            </a:r>
          </a:p>
          <a:p>
            <a:pPr algn="l"/>
            <a:r>
              <a:rPr lang="en-IN" sz="3200" b="1" dirty="0">
                <a:solidFill>
                  <a:schemeClr val="accent4"/>
                </a:solidFill>
              </a:rPr>
              <a:t>      Excel Dashboard &amp; Insights</a:t>
            </a:r>
          </a:p>
          <a:p>
            <a:pPr algn="l"/>
            <a:r>
              <a:rPr lang="en-US" dirty="0"/>
              <a:t> 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</a:t>
            </a:r>
            <a:r>
              <a:rPr lang="en-US" sz="2400" b="1" dirty="0"/>
              <a:t>By Raj Singh</a:t>
            </a:r>
          </a:p>
          <a:p>
            <a:pPr algn="l"/>
            <a:r>
              <a:rPr lang="en-US" sz="2400" b="1" dirty="0">
                <a:solidFill>
                  <a:schemeClr val="accent4"/>
                </a:solidFill>
              </a:rPr>
              <a:t>	    </a:t>
            </a:r>
            <a:r>
              <a:rPr lang="en-US" sz="2400" b="1" dirty="0">
                <a:solidFill>
                  <a:schemeClr val="tx1"/>
                </a:solidFill>
              </a:rPr>
              <a:t>LinkedIn: </a:t>
            </a:r>
            <a:r>
              <a:rPr lang="en-IN" sz="2000" b="1" dirty="0">
                <a:effectLst/>
                <a:hlinkClick r:id="rId2"/>
              </a:rPr>
              <a:t>www.linkedin.com/in/raj-the-analyst</a:t>
            </a:r>
            <a:endParaRPr lang="en-US" sz="2800" b="1" dirty="0">
              <a:solidFill>
                <a:schemeClr val="accent4"/>
              </a:solidFill>
            </a:endParaRPr>
          </a:p>
          <a:p>
            <a:pPr algn="l"/>
            <a:r>
              <a:rPr lang="en-US" sz="2400" b="1" dirty="0">
                <a:solidFill>
                  <a:schemeClr val="accent4"/>
                </a:solidFill>
              </a:rPr>
              <a:t>	    </a:t>
            </a:r>
            <a:r>
              <a:rPr lang="en-US" sz="2400" b="1" dirty="0">
                <a:solidFill>
                  <a:schemeClr val="tx1"/>
                </a:solidFill>
              </a:rPr>
              <a:t>GitHub: </a:t>
            </a:r>
            <a:r>
              <a:rPr lang="en-US" sz="2000" b="1" dirty="0">
                <a:solidFill>
                  <a:schemeClr val="tx1"/>
                </a:solidFill>
                <a:hlinkClick r:id="rId3"/>
              </a:rPr>
              <a:t>https://github.com/SinghRaj09</a:t>
            </a:r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1CAFD-64A5-B017-4671-49042C1A78F2}"/>
              </a:ext>
            </a:extLst>
          </p:cNvPr>
          <p:cNvSpPr txBox="1"/>
          <p:nvPr/>
        </p:nvSpPr>
        <p:spPr>
          <a:xfrm>
            <a:off x="424205" y="838986"/>
            <a:ext cx="6400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StellarMart </a:t>
            </a:r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3BBE67DF-3713-8C35-8668-8EF28019E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5253" y="4046455"/>
            <a:ext cx="2600227" cy="2600227"/>
          </a:xfrm>
          <a:prstGeom prst="rect">
            <a:avLst/>
          </a:prstGeom>
        </p:spPr>
      </p:pic>
      <p:pic>
        <p:nvPicPr>
          <p:cNvPr id="7" name="Graphic 6" descr="Shopping cart with solid fill">
            <a:extLst>
              <a:ext uri="{FF2B5EF4-FFF2-40B4-BE49-F238E27FC236}">
                <a16:creationId xmlns:a16="http://schemas.microsoft.com/office/drawing/2014/main" id="{8BA7AB64-F592-AF00-5511-212D8607C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6049" y="4046455"/>
            <a:ext cx="2600227" cy="26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0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9C164CC0-BE95-8E19-FE80-64E4BCE1B29F}"/>
              </a:ext>
            </a:extLst>
          </p:cNvPr>
          <p:cNvSpPr txBox="1"/>
          <p:nvPr/>
        </p:nvSpPr>
        <p:spPr>
          <a:xfrm>
            <a:off x="92436" y="195142"/>
            <a:ext cx="10528744" cy="10858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IN" sz="2000" b="1" dirty="0">
                <a:solidFill>
                  <a:schemeClr val="tx1"/>
                </a:solidFill>
              </a:rPr>
              <a:t>3. </a:t>
            </a:r>
            <a:r>
              <a:rPr lang="en-IN" sz="2000" b="1" u="sng" dirty="0">
                <a:solidFill>
                  <a:schemeClr val="tx1"/>
                </a:solidFill>
              </a:rPr>
              <a:t>Quantity &amp; Pricing Insights</a:t>
            </a:r>
          </a:p>
          <a:p>
            <a:pPr lvl="0" defTabSz="914400">
              <a:defRPr/>
            </a:pPr>
            <a:endParaRPr lang="en-IN" sz="1800" b="1" u="sng" dirty="0">
              <a:solidFill>
                <a:schemeClr val="tx1"/>
              </a:solidFill>
            </a:endParaRPr>
          </a:p>
          <a:p>
            <a:pPr lvl="0" defTabSz="914400">
              <a:defRPr/>
            </a:pPr>
            <a:r>
              <a:rPr lang="en-US" sz="1800" b="1" dirty="0">
                <a:solidFill>
                  <a:schemeClr val="tx1"/>
                </a:solidFill>
              </a:rPr>
              <a:t>Q8.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Which category has the highest average sale price per product?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68DEC-228F-BDFA-B061-88FEC97DC083}"/>
              </a:ext>
            </a:extLst>
          </p:cNvPr>
          <p:cNvSpPr txBox="1"/>
          <p:nvPr/>
        </p:nvSpPr>
        <p:spPr>
          <a:xfrm>
            <a:off x="81280" y="6406795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6BE1C-18A3-4DB2-E668-F1AE2500F751}"/>
              </a:ext>
            </a:extLst>
          </p:cNvPr>
          <p:cNvSpPr txBox="1"/>
          <p:nvPr/>
        </p:nvSpPr>
        <p:spPr>
          <a:xfrm>
            <a:off x="678730" y="5439612"/>
            <a:ext cx="763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Electronics</a:t>
            </a:r>
            <a:r>
              <a:rPr lang="en-IN" dirty="0">
                <a:solidFill>
                  <a:srgbClr val="FFFF00"/>
                </a:solidFill>
              </a:rPr>
              <a:t> dominate with the highest </a:t>
            </a:r>
            <a:r>
              <a:rPr lang="en-IN" b="1" dirty="0">
                <a:solidFill>
                  <a:srgbClr val="FFFF00"/>
                </a:solidFill>
              </a:rPr>
              <a:t>average price per product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3A2C8-4053-F285-A1FA-71E90D21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8" y="1214128"/>
            <a:ext cx="11821213" cy="40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6B95257A-FE02-FD05-4B0A-074C126511A2}"/>
              </a:ext>
            </a:extLst>
          </p:cNvPr>
          <p:cNvSpPr txBox="1"/>
          <p:nvPr/>
        </p:nvSpPr>
        <p:spPr>
          <a:xfrm>
            <a:off x="92436" y="195142"/>
            <a:ext cx="10528744" cy="65327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IN" sz="2400" b="1" dirty="0">
                <a:solidFill>
                  <a:schemeClr val="tx1"/>
                </a:solidFill>
              </a:rPr>
              <a:t>Dashboard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40A9F-4238-52EC-373A-A865A038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" y="989273"/>
            <a:ext cx="12011580" cy="57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690E7B8-0E64-EE6D-E4C0-875B0FEAB045}"/>
              </a:ext>
            </a:extLst>
          </p:cNvPr>
          <p:cNvSpPr txBox="1"/>
          <p:nvPr/>
        </p:nvSpPr>
        <p:spPr>
          <a:xfrm>
            <a:off x="161566" y="47134"/>
            <a:ext cx="12030434" cy="65327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2400" b="1" u="sng">
                <a:solidFill>
                  <a:schemeClr val="tx1"/>
                </a:solidFill>
              </a:rPr>
              <a:t>Time-Based and Category-Wise Sales Performance Dashboard 1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F2F49D6-074D-6853-44AA-4ED0FA342FE3}"/>
              </a:ext>
            </a:extLst>
          </p:cNvPr>
          <p:cNvSpPr txBox="1"/>
          <p:nvPr/>
        </p:nvSpPr>
        <p:spPr>
          <a:xfrm>
            <a:off x="301656" y="700404"/>
            <a:ext cx="5118755" cy="311209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KPIs (Top-left Section)</a:t>
            </a:r>
          </a:p>
          <a:p>
            <a:pPr algn="just"/>
            <a:endParaRPr lang="en-US" sz="1400" b="1" dirty="0">
              <a:solidFill>
                <a:schemeClr val="tx1"/>
              </a:solidFill>
            </a:endParaRP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Total Orders (5000) → </a:t>
            </a:r>
            <a:r>
              <a:rPr lang="en-US" sz="1400" b="1" dirty="0">
                <a:solidFill>
                  <a:srgbClr val="FFFF00"/>
                </a:solidFill>
              </a:rPr>
              <a:t>Shows the total number of customer orders in the selected period.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Average Sales (3K) → </a:t>
            </a:r>
            <a:r>
              <a:rPr lang="en-US" sz="1400" b="1" dirty="0">
                <a:solidFill>
                  <a:srgbClr val="FFFF00"/>
                </a:solidFill>
              </a:rPr>
              <a:t>Average revenue per order or transaction.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Total Sales (13.32M) → </a:t>
            </a:r>
            <a:r>
              <a:rPr lang="en-US" sz="1400" b="1" dirty="0">
                <a:solidFill>
                  <a:srgbClr val="FFFF00"/>
                </a:solidFill>
              </a:rPr>
              <a:t>Key metric showing the overall revenue across the dataset.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Quarterly Sales Cards (Q1: 3.15M, Q2: 3.44M, Q3: 3.40M, Q4: 3.33M) → </a:t>
            </a:r>
            <a:r>
              <a:rPr lang="en-US" sz="1400" b="1" dirty="0">
                <a:solidFill>
                  <a:srgbClr val="FFFF00"/>
                </a:solidFill>
              </a:rPr>
              <a:t>Snapshot of revenue performance across quarters. Helps compare which quarter performed best (Q2 leads at 3.44M).</a:t>
            </a:r>
          </a:p>
          <a:p>
            <a:pPr lvl="0" algn="just" defTabSz="914400">
              <a:defRPr/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BB687FB3-12BF-7ECE-1881-F6748CE7E850}"/>
              </a:ext>
            </a:extLst>
          </p:cNvPr>
          <p:cNvSpPr txBox="1"/>
          <p:nvPr/>
        </p:nvSpPr>
        <p:spPr>
          <a:xfrm>
            <a:off x="5693789" y="690977"/>
            <a:ext cx="6196553" cy="32616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1" dirty="0">
                <a:solidFill>
                  <a:schemeClr val="tx1"/>
                </a:solidFill>
              </a:rPr>
              <a:t>2. Charts</a:t>
            </a:r>
          </a:p>
          <a:p>
            <a:pPr algn="just"/>
            <a:endParaRPr lang="en-US" sz="1400" b="1" dirty="0">
              <a:solidFill>
                <a:schemeClr val="tx1"/>
              </a:solidFill>
            </a:endParaRP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Monthly Sales Performance (Top-right)</a:t>
            </a:r>
          </a:p>
          <a:p>
            <a:pPr lvl="1" algn="just"/>
            <a:r>
              <a:rPr lang="en-US" sz="1400" b="1" dirty="0">
                <a:solidFill>
                  <a:srgbClr val="FFFF00"/>
                </a:solidFill>
              </a:rPr>
              <a:t>A bar chart showing month-by-month sales.</a:t>
            </a:r>
          </a:p>
          <a:p>
            <a:pPr lvl="1" algn="just"/>
            <a:r>
              <a:rPr lang="en-US" sz="1400" b="1" dirty="0">
                <a:solidFill>
                  <a:srgbClr val="FFFF00"/>
                </a:solidFill>
              </a:rPr>
              <a:t>Labels highlight highest month (668K) and lowest month (427K) for easy comparison.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Quarterly Sales Performance (Bottom-right)</a:t>
            </a:r>
          </a:p>
          <a:p>
            <a:pPr lvl="1" algn="just"/>
            <a:r>
              <a:rPr lang="en-US" sz="1400" b="1" dirty="0">
                <a:solidFill>
                  <a:srgbClr val="FFFF00"/>
                </a:solidFill>
              </a:rPr>
              <a:t>A line chart comparing quarterly sales trends across two years (2023 vs 2024).</a:t>
            </a:r>
          </a:p>
          <a:p>
            <a:pPr lvl="1" algn="just"/>
            <a:r>
              <a:rPr lang="en-US" sz="1400" b="1" dirty="0">
                <a:solidFill>
                  <a:srgbClr val="FFFF00"/>
                </a:solidFill>
              </a:rPr>
              <a:t>Helps spot year-over-year growth and seasonal patterns.</a:t>
            </a: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Total Revenue by Category (Bottom-left)</a:t>
            </a:r>
          </a:p>
          <a:p>
            <a:pPr lvl="1" algn="just"/>
            <a:r>
              <a:rPr lang="en-US" sz="1400" b="1" dirty="0">
                <a:solidFill>
                  <a:srgbClr val="FFFF00"/>
                </a:solidFill>
              </a:rPr>
              <a:t>A pie chart showing contribution of each category (Books 20.53%, Groceries 20.09%, etc.).</a:t>
            </a:r>
          </a:p>
          <a:p>
            <a:pPr lvl="1" algn="just"/>
            <a:r>
              <a:rPr lang="en-US" sz="1400" b="1" dirty="0">
                <a:solidFill>
                  <a:srgbClr val="FFFF00"/>
                </a:solidFill>
              </a:rPr>
              <a:t>Makes it easy to identify leading contributors (Books, Groceries) and weaker ones (Clothes, Home).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783B079-9F26-4F8B-063F-ACBF8D61D004}"/>
              </a:ext>
            </a:extLst>
          </p:cNvPr>
          <p:cNvSpPr txBox="1"/>
          <p:nvPr/>
        </p:nvSpPr>
        <p:spPr>
          <a:xfrm>
            <a:off x="301656" y="4165398"/>
            <a:ext cx="5118755" cy="141526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400" b="1" dirty="0">
                <a:solidFill>
                  <a:schemeClr val="tx1"/>
                </a:solidFill>
              </a:rPr>
              <a:t>3. Filters (Left Panel)</a:t>
            </a:r>
          </a:p>
          <a:p>
            <a:pPr algn="just"/>
            <a:endParaRPr lang="en-IN" sz="1400" b="1" dirty="0">
              <a:solidFill>
                <a:schemeClr val="tx1"/>
              </a:solidFill>
            </a:endParaRPr>
          </a:p>
          <a:p>
            <a:pPr algn="just"/>
            <a:r>
              <a:rPr lang="en-IN" sz="1400" b="1" dirty="0">
                <a:solidFill>
                  <a:schemeClr val="tx1"/>
                </a:solidFill>
              </a:rPr>
              <a:t>Year Filter (2023, 2024) → </a:t>
            </a:r>
            <a:r>
              <a:rPr lang="en-IN" sz="1400" b="1" dirty="0">
                <a:solidFill>
                  <a:srgbClr val="FFFF00"/>
                </a:solidFill>
              </a:rPr>
              <a:t>Lets users view sales metrics for specific years or compare both.</a:t>
            </a:r>
          </a:p>
          <a:p>
            <a:pPr algn="just"/>
            <a:r>
              <a:rPr lang="en-IN" sz="1400" b="1" dirty="0">
                <a:solidFill>
                  <a:schemeClr val="tx1"/>
                </a:solidFill>
              </a:rPr>
              <a:t>Quarter Filter (Q1–Q4) → </a:t>
            </a:r>
            <a:r>
              <a:rPr lang="en-IN" sz="1400" b="1" dirty="0">
                <a:solidFill>
                  <a:srgbClr val="FFFF00"/>
                </a:solidFill>
              </a:rPr>
              <a:t>Allows drilling into quarterly performance dynamically.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268ECB82-72CF-BEE4-3585-77F16F4763E4}"/>
              </a:ext>
            </a:extLst>
          </p:cNvPr>
          <p:cNvSpPr txBox="1"/>
          <p:nvPr/>
        </p:nvSpPr>
        <p:spPr>
          <a:xfrm>
            <a:off x="5693789" y="4165398"/>
            <a:ext cx="5118755" cy="250531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4. Insights Enabled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Sales Trends (Time-based):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Quarterly &amp; monthly sales patterns.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Category Performance: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Which categories contribute most to revenue.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KPI Tracking: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Total sales, total orders, and average sales at a glance.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Comparisons: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Sales trend across years (2023 vs 2024).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Filtering Power: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FFFF00"/>
                </a:solidFill>
              </a:rPr>
              <a:t>Interactivity to analyze year-wise and quarter-wise.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84C83-417A-7EFC-AA2F-202101E62D72}"/>
              </a:ext>
            </a:extLst>
          </p:cNvPr>
          <p:cNvSpPr txBox="1"/>
          <p:nvPr/>
        </p:nvSpPr>
        <p:spPr>
          <a:xfrm>
            <a:off x="81280" y="6406795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75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41884DD1-9893-E34C-8DDB-E59BCFA6F7FD}"/>
              </a:ext>
            </a:extLst>
          </p:cNvPr>
          <p:cNvSpPr txBox="1"/>
          <p:nvPr/>
        </p:nvSpPr>
        <p:spPr>
          <a:xfrm>
            <a:off x="92436" y="195142"/>
            <a:ext cx="12099564" cy="65327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IN" sz="2400" b="1" u="sng" dirty="0">
                <a:solidFill>
                  <a:schemeClr val="tx1"/>
                </a:solidFill>
              </a:rPr>
              <a:t>Dashboard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50459-67FE-353D-E912-A98039F0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" y="659876"/>
            <a:ext cx="12099564" cy="61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2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15528917-ACAB-C063-8E6A-A65DD9D6BCD3}"/>
              </a:ext>
            </a:extLst>
          </p:cNvPr>
          <p:cNvSpPr txBox="1"/>
          <p:nvPr/>
        </p:nvSpPr>
        <p:spPr>
          <a:xfrm>
            <a:off x="161566" y="47134"/>
            <a:ext cx="12030434" cy="65327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2400" b="1" u="sng" dirty="0">
                <a:solidFill>
                  <a:schemeClr val="tx1"/>
                </a:solidFill>
              </a:rPr>
              <a:t>Sales Insights: Regional, Category, and Product Analysis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31C9AC4-07A8-21D8-F01B-326D71D40221}"/>
              </a:ext>
            </a:extLst>
          </p:cNvPr>
          <p:cNvSpPr txBox="1"/>
          <p:nvPr/>
        </p:nvSpPr>
        <p:spPr>
          <a:xfrm>
            <a:off x="301656" y="700405"/>
            <a:ext cx="5118755" cy="195135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KPIs (Top Section)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Total Categories (8) → </a:t>
            </a:r>
            <a:r>
              <a:rPr lang="en-US" sz="1400" b="1" dirty="0">
                <a:solidFill>
                  <a:srgbClr val="FFFF00"/>
                </a:solidFill>
              </a:rPr>
              <a:t>Number of product categories being analyzed.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Total Products (33) → </a:t>
            </a:r>
            <a:r>
              <a:rPr lang="en-US" sz="1400" b="1" dirty="0">
                <a:solidFill>
                  <a:srgbClr val="FFFF00"/>
                </a:solidFill>
              </a:rPr>
              <a:t>Total distinct products in the dataset.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Regional Average Sales (3K) → </a:t>
            </a:r>
            <a:r>
              <a:rPr lang="en-US" sz="1400" b="1" dirty="0">
                <a:solidFill>
                  <a:srgbClr val="FFFF00"/>
                </a:solidFill>
              </a:rPr>
              <a:t>Average sales value per product across regions.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A353DCDA-CA8B-B504-A12A-6AAEB4DC6A03}"/>
              </a:ext>
            </a:extLst>
          </p:cNvPr>
          <p:cNvSpPr txBox="1"/>
          <p:nvPr/>
        </p:nvSpPr>
        <p:spPr>
          <a:xfrm>
            <a:off x="301656" y="3850640"/>
            <a:ext cx="5118755" cy="145351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3. Filters (Left Sidebar)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Year Filter (2023, 2024) → </a:t>
            </a:r>
            <a:r>
              <a:rPr lang="en-US" sz="1400" b="1" dirty="0">
                <a:solidFill>
                  <a:srgbClr val="FFFF00"/>
                </a:solidFill>
              </a:rPr>
              <a:t>Allows selection of single or multiple years.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Region Filter (East, North, South, West) → </a:t>
            </a:r>
            <a:r>
              <a:rPr lang="en-US" sz="1400" b="1" dirty="0">
                <a:solidFill>
                  <a:srgbClr val="FFFF00"/>
                </a:solidFill>
              </a:rPr>
              <a:t>Enables region-level drilldowns for all charts/KPIs.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843084C-6F79-078D-43AC-C4874774D7B2}"/>
              </a:ext>
            </a:extLst>
          </p:cNvPr>
          <p:cNvSpPr txBox="1"/>
          <p:nvPr/>
        </p:nvSpPr>
        <p:spPr>
          <a:xfrm>
            <a:off x="6176783" y="3850639"/>
            <a:ext cx="5118755" cy="255016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4. Insights Enabled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Regional Insights: </a:t>
            </a:r>
            <a:r>
              <a:rPr lang="en-US" sz="1400" b="1" dirty="0">
                <a:solidFill>
                  <a:srgbClr val="FFFF00"/>
                </a:solidFill>
              </a:rPr>
              <a:t>Which region contributes the most sales.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Product Analysis: </a:t>
            </a:r>
            <a:r>
              <a:rPr lang="en-US" sz="1400" b="1" dirty="0">
                <a:solidFill>
                  <a:srgbClr val="FFFF00"/>
                </a:solidFill>
              </a:rPr>
              <a:t>Best &amp; worst performing products.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Category Insights: </a:t>
            </a:r>
            <a:r>
              <a:rPr lang="en-US" sz="1400" b="1" dirty="0">
                <a:solidFill>
                  <a:srgbClr val="FFFF00"/>
                </a:solidFill>
              </a:rPr>
              <a:t>Sales contribution and average performance by category.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Quantity &amp; Pricing Insights: </a:t>
            </a:r>
            <a:r>
              <a:rPr lang="en-US" sz="1400" b="1" dirty="0">
                <a:solidFill>
                  <a:srgbClr val="FFFF00"/>
                </a:solidFill>
              </a:rPr>
              <a:t>Products/categories that sell high volumes but generate lower revenue.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Interactivity: </a:t>
            </a:r>
            <a:r>
              <a:rPr lang="en-US" sz="1400" b="1" dirty="0">
                <a:solidFill>
                  <a:srgbClr val="FFFF00"/>
                </a:solidFill>
              </a:rPr>
              <a:t>Year and region slicers allow dynamic filtering for customized views.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199AA8C-2FE9-6BDC-E60E-A71629402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782" y="808126"/>
            <a:ext cx="511875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2. 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Category-wise Regional Sales (Top-left):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entury Gothic (Body)"/>
              </a:rPr>
              <a:t>Shows category contribution by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Regional Sales Overview (Top-middle):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entury Gothic (Body)"/>
              </a:rPr>
              <a:t>Compares total revenue across </a:t>
            </a:r>
            <a:r>
              <a:rPr lang="en-US" altLang="en-US" sz="1400" b="1" dirty="0">
                <a:solidFill>
                  <a:srgbClr val="FFFF00"/>
                </a:solidFill>
                <a:latin typeface="Century Gothic (Body)"/>
              </a:rPr>
              <a:t>5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entury Gothic (Body)"/>
              </a:rPr>
              <a:t>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Best to Least Performing Products (Top-right):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entury Gothic (Body)"/>
              </a:rPr>
              <a:t>Ranks products from best to worst.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Category-wise Average Sales (Bottom):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entury Gothic (Body)"/>
              </a:rPr>
              <a:t>Displays average sales per category.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10F19-CD55-E553-20BB-EDF5C273D6D6}"/>
              </a:ext>
            </a:extLst>
          </p:cNvPr>
          <p:cNvSpPr txBox="1"/>
          <p:nvPr/>
        </p:nvSpPr>
        <p:spPr>
          <a:xfrm>
            <a:off x="81280" y="6406795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0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7E64D9-0587-A5B5-F59B-4B9DFFE97510}"/>
              </a:ext>
            </a:extLst>
          </p:cNvPr>
          <p:cNvSpPr txBox="1"/>
          <p:nvPr/>
        </p:nvSpPr>
        <p:spPr>
          <a:xfrm>
            <a:off x="203200" y="197346"/>
            <a:ext cx="11755120" cy="592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Conclusion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West region</a:t>
            </a:r>
            <a:r>
              <a:rPr lang="en-US" dirty="0">
                <a:solidFill>
                  <a:srgbClr val="FFFF00"/>
                </a:solidFill>
              </a:rPr>
              <a:t> is the strongest market, contributing the highest share of total revenue.</a:t>
            </a:r>
          </a:p>
          <a:p>
            <a:endParaRPr lang="en-US" sz="5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Electronics and Books</a:t>
            </a:r>
            <a:r>
              <a:rPr lang="en-US" dirty="0">
                <a:solidFill>
                  <a:srgbClr val="FFFF00"/>
                </a:solidFill>
              </a:rPr>
              <a:t> are leading categories, driving consistent sales growth.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Clothing and Home</a:t>
            </a:r>
            <a:r>
              <a:rPr lang="en-US" dirty="0">
                <a:solidFill>
                  <a:srgbClr val="FFFF00"/>
                </a:solidFill>
              </a:rPr>
              <a:t> categories underperform, showing weak revenue contribution.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Top products (Jacket, Fiction, Microwave)</a:t>
            </a:r>
            <a:r>
              <a:rPr lang="en-US" dirty="0">
                <a:solidFill>
                  <a:srgbClr val="FFFF00"/>
                </a:solidFill>
              </a:rPr>
              <a:t> are major sales drivers, while several low-performing products   </a:t>
            </a:r>
          </a:p>
          <a:p>
            <a:r>
              <a:rPr lang="en-US" dirty="0">
                <a:solidFill>
                  <a:srgbClr val="FFFF00"/>
                </a:solidFill>
              </a:rPr>
              <a:t> may not be profitable.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pPr>
              <a:buNone/>
            </a:pPr>
            <a:r>
              <a:rPr lang="en-US" sz="2000" b="1" dirty="0"/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Expand in the West region</a:t>
            </a:r>
            <a:r>
              <a:rPr lang="en-US" dirty="0">
                <a:solidFill>
                  <a:srgbClr val="FFFF00"/>
                </a:solidFill>
              </a:rPr>
              <a:t> and replicate its strategies in underperforming regions like North.</a:t>
            </a:r>
          </a:p>
          <a:p>
            <a:endParaRPr lang="en-US" sz="5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Revisit pricing strategies</a:t>
            </a:r>
            <a:r>
              <a:rPr lang="en-US" dirty="0">
                <a:solidFill>
                  <a:srgbClr val="FFFF00"/>
                </a:solidFill>
              </a:rPr>
              <a:t> to improve revenue from high-quantity but low-value products.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Optimize product portfolio</a:t>
            </a:r>
            <a:r>
              <a:rPr lang="en-US" dirty="0">
                <a:solidFill>
                  <a:srgbClr val="FFFF00"/>
                </a:solidFill>
              </a:rPr>
              <a:t> by focusing on top-performing categories and considering discontinuation of  </a:t>
            </a:r>
          </a:p>
          <a:p>
            <a:r>
              <a:rPr lang="en-US" dirty="0">
                <a:solidFill>
                  <a:srgbClr val="FFFF00"/>
                </a:solidFill>
              </a:rPr>
              <a:t> consistently low-selling products.</a:t>
            </a:r>
          </a:p>
          <a:p>
            <a:endParaRPr lang="en-US" sz="5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</a:rPr>
              <a:t>Promote mid-performing categories</a:t>
            </a:r>
            <a:r>
              <a:rPr lang="en-US" dirty="0">
                <a:solidFill>
                  <a:srgbClr val="FFFF00"/>
                </a:solidFill>
              </a:rPr>
              <a:t> (Groceries, Home Appliances) with targeted marketing to unlock </a:t>
            </a:r>
          </a:p>
          <a:p>
            <a:r>
              <a:rPr lang="en-US" dirty="0">
                <a:solidFill>
                  <a:srgbClr val="FFFF00"/>
                </a:solidFill>
              </a:rPr>
              <a:t>  additional growth potential.</a:t>
            </a:r>
          </a:p>
        </p:txBody>
      </p:sp>
    </p:spTree>
    <p:extLst>
      <p:ext uri="{BB962C8B-B14F-4D97-AF65-F5344CB8AC3E}">
        <p14:creationId xmlns:p14="http://schemas.microsoft.com/office/powerpoint/2010/main" val="29804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B0E310-04C8-3E83-21FD-1AE2CEF7E3A2}"/>
              </a:ext>
            </a:extLst>
          </p:cNvPr>
          <p:cNvSpPr txBox="1"/>
          <p:nvPr/>
        </p:nvSpPr>
        <p:spPr>
          <a:xfrm>
            <a:off x="402315" y="406609"/>
            <a:ext cx="520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/>
                </a:solidFill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A9F99-1D35-EB40-9472-2EB942282104}"/>
              </a:ext>
            </a:extLst>
          </p:cNvPr>
          <p:cNvSpPr txBox="1"/>
          <p:nvPr/>
        </p:nvSpPr>
        <p:spPr>
          <a:xfrm>
            <a:off x="402315" y="1052940"/>
            <a:ext cx="100096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You are tasked with analyzing StellarMart's business data to provide actionable insights for strategic growth. StellarMart is a mid-sized retail chain specializing in Electronics, Clothing, Home Appliances, Books, and Groceries. Faced with growing competition and shifting customer preferences, the company aims to leverage data-driven insights to optimize operations and boost profitability.</a:t>
            </a:r>
            <a:endParaRPr lang="en-IN" sz="22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E8116-0224-BB6E-A6BD-C42A7AC1DA0D}"/>
              </a:ext>
            </a:extLst>
          </p:cNvPr>
          <p:cNvSpPr txBox="1"/>
          <p:nvPr/>
        </p:nvSpPr>
        <p:spPr>
          <a:xfrm>
            <a:off x="402315" y="3741219"/>
            <a:ext cx="520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/>
                </a:solidFill>
              </a:rPr>
              <a:t>Business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EA499-ABB0-3800-6056-F8E9A2F01D87}"/>
              </a:ext>
            </a:extLst>
          </p:cNvPr>
          <p:cNvSpPr txBox="1"/>
          <p:nvPr/>
        </p:nvSpPr>
        <p:spPr>
          <a:xfrm>
            <a:off x="545330" y="4387550"/>
            <a:ext cx="94912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/>
              <a:t>Sales Decline in Categories: </a:t>
            </a:r>
            <a:r>
              <a:rPr lang="en-IN" sz="2200" dirty="0"/>
              <a:t>Some categories thrive, other stagnate.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/>
              <a:t>Seasonal Trends: </a:t>
            </a:r>
            <a:r>
              <a:rPr lang="en-IN" sz="2200" dirty="0"/>
              <a:t>Suspected but not clearly visible.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/>
              <a:t>Regional Performance: </a:t>
            </a:r>
            <a:r>
              <a:rPr lang="en-IN" sz="2200" dirty="0"/>
              <a:t>Unequal contribution, management need clarity.</a:t>
            </a:r>
            <a:r>
              <a:rPr lang="en-IN" sz="2200" b="1" dirty="0"/>
              <a:t> </a:t>
            </a:r>
            <a:r>
              <a:rPr lang="en-IN" sz="2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46FA4-3D39-AE36-E026-4FAC24FAEBE3}"/>
              </a:ext>
            </a:extLst>
          </p:cNvPr>
          <p:cNvSpPr txBox="1"/>
          <p:nvPr/>
        </p:nvSpPr>
        <p:spPr>
          <a:xfrm>
            <a:off x="91440" y="6449653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013D24EB-7A87-E5D7-EED3-62FE6CBC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0950" y="51009"/>
            <a:ext cx="1001974" cy="1001974"/>
          </a:xfrm>
          <a:prstGeom prst="rect">
            <a:avLst/>
          </a:prstGeom>
        </p:spPr>
      </p:pic>
      <p:pic>
        <p:nvPicPr>
          <p:cNvPr id="1036" name="Picture 12" descr="Problem - Free business and finance icons">
            <a:extLst>
              <a:ext uri="{FF2B5EF4-FFF2-40B4-BE49-F238E27FC236}">
                <a16:creationId xmlns:a16="http://schemas.microsoft.com/office/drawing/2014/main" id="{CFAEBD9D-AA27-8C30-24B0-82A65636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0" y="3297080"/>
            <a:ext cx="2507980" cy="250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05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C14A0-4A7D-3793-B277-751DF8C01C41}"/>
              </a:ext>
            </a:extLst>
          </p:cNvPr>
          <p:cNvSpPr txBox="1"/>
          <p:nvPr/>
        </p:nvSpPr>
        <p:spPr>
          <a:xfrm>
            <a:off x="447199" y="551176"/>
            <a:ext cx="520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/>
                </a:solidFill>
              </a:rPr>
              <a:t>Project Objectives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A0ED08-F62A-3676-1935-3E5CB2CD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9" y="1312980"/>
            <a:ext cx="9550241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Identify sales trends (monthly</a:t>
            </a:r>
            <a:r>
              <a:rPr lang="en-US" altLang="en-US" sz="2200" dirty="0">
                <a:latin typeface="Century Gothic (Body)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&amp; seasonal).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Compare sales across product categories, find underperformers.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Analyze category-wise regional contributions.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Build dashboards to visualize trends &amp; insights.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FC394-5600-5613-BF3E-8794F6A7979F}"/>
              </a:ext>
            </a:extLst>
          </p:cNvPr>
          <p:cNvSpPr txBox="1"/>
          <p:nvPr/>
        </p:nvSpPr>
        <p:spPr>
          <a:xfrm>
            <a:off x="447199" y="3544473"/>
            <a:ext cx="520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/>
                </a:solidFill>
              </a:rPr>
              <a:t>Dataset Overview</a:t>
            </a:r>
          </a:p>
        </p:txBody>
      </p:sp>
      <p:pic>
        <p:nvPicPr>
          <p:cNvPr id="2052" name="Picture 4" descr="Objective - Free marketing icons">
            <a:extLst>
              <a:ext uri="{FF2B5EF4-FFF2-40B4-BE49-F238E27FC236}">
                <a16:creationId xmlns:a16="http://schemas.microsoft.com/office/drawing/2014/main" id="{EA1BD88D-45EF-FA67-7960-50B09E61C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0" y="673882"/>
            <a:ext cx="214376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40BC9815-E3E6-86EE-BF91-8B7D4B28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" y="4190804"/>
            <a:ext cx="76472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Period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2023–2024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Total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$13.32M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Fields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Transaction ID, Date of Sale, Product Name, Category, Region,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         Quantity Sold, Sale Price, Total sale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7" descr="Excel - Free files and folders icons">
            <a:extLst>
              <a:ext uri="{FF2B5EF4-FFF2-40B4-BE49-F238E27FC236}">
                <a16:creationId xmlns:a16="http://schemas.microsoft.com/office/drawing/2014/main" id="{978DEBB3-5356-1B68-98E7-8B652667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62" y="3629460"/>
            <a:ext cx="2877038" cy="287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0ADD62-B093-DA19-BB5E-F0910CA03C91}"/>
              </a:ext>
            </a:extLst>
          </p:cNvPr>
          <p:cNvSpPr txBox="1"/>
          <p:nvPr/>
        </p:nvSpPr>
        <p:spPr>
          <a:xfrm>
            <a:off x="81280" y="6406795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4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89FD2B-72F4-6810-3DBA-FD9644E8F51B}"/>
              </a:ext>
            </a:extLst>
          </p:cNvPr>
          <p:cNvSpPr txBox="1"/>
          <p:nvPr/>
        </p:nvSpPr>
        <p:spPr>
          <a:xfrm>
            <a:off x="497999" y="719993"/>
            <a:ext cx="520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/>
                </a:solidFill>
              </a:rPr>
              <a:t>Methodology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BA9D07-5926-13FB-D4BD-2B0283CF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9" y="1386945"/>
            <a:ext cx="8310288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Date formatting, missing values handled</a:t>
            </a:r>
            <a:endParaRPr lang="en-IN" altLang="en-US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KPIs (Sales, Profit, Orders, Quantity)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QA Analysis </a:t>
            </a:r>
            <a:r>
              <a:rPr lang="en-US" altLang="en-US" sz="2000" dirty="0">
                <a:latin typeface="Arial" panose="020B0604020202020204" pitchFamily="34" charset="0"/>
              </a:rPr>
              <a:t>→ Anwer the questions with Insights.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Built two interactive dashboards with slicers &amp;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81F1-51CD-8F59-D1A5-00BCC5FCABD1}"/>
              </a:ext>
            </a:extLst>
          </p:cNvPr>
          <p:cNvSpPr txBox="1"/>
          <p:nvPr/>
        </p:nvSpPr>
        <p:spPr>
          <a:xfrm>
            <a:off x="81280" y="6406795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  <p:pic>
        <p:nvPicPr>
          <p:cNvPr id="3075" name="Picture 3" descr="Analysis - Free seo and web icons">
            <a:extLst>
              <a:ext uri="{FF2B5EF4-FFF2-40B4-BE49-F238E27FC236}">
                <a16:creationId xmlns:a16="http://schemas.microsoft.com/office/drawing/2014/main" id="{4A05D991-8DA6-F265-22AC-5D28D8B3E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84" y="3302234"/>
            <a:ext cx="3104561" cy="310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1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AD9FBC-31FC-DF09-6BF5-A37A391451F8}"/>
              </a:ext>
            </a:extLst>
          </p:cNvPr>
          <p:cNvSpPr txBox="1"/>
          <p:nvPr/>
        </p:nvSpPr>
        <p:spPr>
          <a:xfrm>
            <a:off x="325279" y="81873"/>
            <a:ext cx="1011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Dataset Snapshot: Before &amp; After Cleaning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C1264-C4E4-7706-38DF-FF4447AF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9" y="929445"/>
            <a:ext cx="10815926" cy="2499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327C9-7CFE-A2A5-B673-29DE7B11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9" y="3647440"/>
            <a:ext cx="10815926" cy="2173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6924C9-0362-436C-0DB8-5F5A286DF7BD}"/>
              </a:ext>
            </a:extLst>
          </p:cNvPr>
          <p:cNvSpPr txBox="1"/>
          <p:nvPr/>
        </p:nvSpPr>
        <p:spPr>
          <a:xfrm>
            <a:off x="497999" y="5928555"/>
            <a:ext cx="108159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Full Dataset: </a:t>
            </a:r>
            <a:r>
              <a:rPr lang="en-IN" sz="1600" b="1" dirty="0">
                <a:hlinkClick r:id="rId4"/>
              </a:rPr>
              <a:t>https://github.com/SinghRaj09/StellarMart-Retail-Analytics/tree/main/1.%20Dataset</a:t>
            </a:r>
            <a:endParaRPr lang="en-IN" sz="1600" b="1" dirty="0"/>
          </a:p>
          <a:p>
            <a:endParaRPr lang="en-IN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1E64C-5861-3A67-46D5-DE9CBD1997D3}"/>
              </a:ext>
            </a:extLst>
          </p:cNvPr>
          <p:cNvSpPr txBox="1"/>
          <p:nvPr/>
        </p:nvSpPr>
        <p:spPr>
          <a:xfrm>
            <a:off x="81280" y="6406795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89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04B47-A81F-536E-5494-649C4267F459}"/>
              </a:ext>
            </a:extLst>
          </p:cNvPr>
          <p:cNvSpPr txBox="1"/>
          <p:nvPr/>
        </p:nvSpPr>
        <p:spPr>
          <a:xfrm>
            <a:off x="233838" y="130713"/>
            <a:ext cx="606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4"/>
                </a:solidFill>
              </a:rPr>
              <a:t>Analysis &amp; Insights (Q&amp;A)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A8B66A2-6FE2-66D7-42AB-5892F822104E}"/>
              </a:ext>
            </a:extLst>
          </p:cNvPr>
          <p:cNvSpPr txBox="1"/>
          <p:nvPr/>
        </p:nvSpPr>
        <p:spPr>
          <a:xfrm>
            <a:off x="233838" y="1128395"/>
            <a:ext cx="10528744" cy="10858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u="none" dirty="0">
                <a:solidFill>
                  <a:schemeClr val="tx1"/>
                </a:solidFill>
              </a:rPr>
              <a:t>1. </a:t>
            </a:r>
            <a:r>
              <a:rPr lang="en-IN" sz="2000" b="1" u="sng" dirty="0">
                <a:solidFill>
                  <a:schemeClr val="tx1"/>
                </a:solidFill>
              </a:rPr>
              <a:t>Sales Trends (Time-based)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800" b="1" dirty="0">
              <a:solidFill>
                <a:schemeClr val="bg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dirty="0">
                <a:solidFill>
                  <a:schemeClr val="tx1"/>
                </a:solidFill>
              </a:rPr>
              <a:t>Q1. How have total sales changed quarter by quarter over the last two years?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E1C58-D16B-4F3F-D773-8BFFA81CF768}"/>
              </a:ext>
            </a:extLst>
          </p:cNvPr>
          <p:cNvSpPr txBox="1"/>
          <p:nvPr/>
        </p:nvSpPr>
        <p:spPr>
          <a:xfrm>
            <a:off x="233837" y="4904714"/>
            <a:ext cx="93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Q2. Which month had the highest sales and which had the lowest?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887EA-5577-D8F8-ADA7-670019A64436}"/>
              </a:ext>
            </a:extLst>
          </p:cNvPr>
          <p:cNvSpPr txBox="1"/>
          <p:nvPr/>
        </p:nvSpPr>
        <p:spPr>
          <a:xfrm>
            <a:off x="233837" y="5551045"/>
            <a:ext cx="936265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November 2024 recorded the peak sales at </a:t>
            </a:r>
            <a:r>
              <a:rPr lang="en-IN" b="1" dirty="0">
                <a:solidFill>
                  <a:srgbClr val="FFFF00"/>
                </a:solidFill>
              </a:rPr>
              <a:t>$667K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500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February 2023 had the lowest sales at </a:t>
            </a:r>
            <a:r>
              <a:rPr lang="en-IN" b="1" dirty="0">
                <a:solidFill>
                  <a:srgbClr val="FFFF00"/>
                </a:solidFill>
              </a:rPr>
              <a:t>$427K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D5460-3A06-A2B2-66F0-9C5641586F6B}"/>
              </a:ext>
            </a:extLst>
          </p:cNvPr>
          <p:cNvSpPr txBox="1"/>
          <p:nvPr/>
        </p:nvSpPr>
        <p:spPr>
          <a:xfrm>
            <a:off x="8836057" y="2495571"/>
            <a:ext cx="316112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2024 higher than 2023 across all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5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</a:rPr>
              <a:t>Q3 in 2023 &amp; Q2 in 2024 are the strongest quarter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515FA-C015-D698-0593-09B25FE60965}"/>
              </a:ext>
            </a:extLst>
          </p:cNvPr>
          <p:cNvSpPr txBox="1"/>
          <p:nvPr/>
        </p:nvSpPr>
        <p:spPr>
          <a:xfrm>
            <a:off x="81280" y="6406795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0B155D-A779-3548-234A-12399A91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2" y="2076288"/>
            <a:ext cx="853559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19E06775-24D4-4B76-8205-E2714C9D9B6A}"/>
              </a:ext>
            </a:extLst>
          </p:cNvPr>
          <p:cNvSpPr txBox="1"/>
          <p:nvPr/>
        </p:nvSpPr>
        <p:spPr>
          <a:xfrm>
            <a:off x="92436" y="195142"/>
            <a:ext cx="10528744" cy="10858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IN" sz="2000" b="1" dirty="0">
                <a:solidFill>
                  <a:schemeClr val="tx1"/>
                </a:solidFill>
              </a:rPr>
              <a:t>2. </a:t>
            </a:r>
            <a:r>
              <a:rPr lang="en-IN" sz="2000" b="1" u="sng" dirty="0">
                <a:solidFill>
                  <a:schemeClr val="tx1"/>
                </a:solidFill>
              </a:rPr>
              <a:t>Category Performance</a:t>
            </a:r>
          </a:p>
          <a:p>
            <a:pPr lvl="0" defTabSz="914400">
              <a:defRPr/>
            </a:pPr>
            <a:endParaRPr lang="en-IN" sz="1800" b="1" dirty="0">
              <a:solidFill>
                <a:schemeClr val="tx1"/>
              </a:solidFill>
            </a:endParaRPr>
          </a:p>
          <a:p>
            <a:pPr lvl="0" defTabSz="914400">
              <a:defRPr/>
            </a:pPr>
            <a:r>
              <a:rPr lang="en-US" sz="1800" b="1" dirty="0">
                <a:solidFill>
                  <a:schemeClr val="tx1"/>
                </a:solidFill>
              </a:rPr>
              <a:t>Q3.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Which product category contributes the most to total sales?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5A109-8A79-A804-21C2-B47FE86FEEEE}"/>
              </a:ext>
            </a:extLst>
          </p:cNvPr>
          <p:cNvSpPr txBox="1"/>
          <p:nvPr/>
        </p:nvSpPr>
        <p:spPr>
          <a:xfrm>
            <a:off x="7688826" y="2562968"/>
            <a:ext cx="436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Books are the top-selling category</a:t>
            </a:r>
            <a:r>
              <a:rPr lang="en-IN" dirty="0">
                <a:solidFill>
                  <a:srgbClr val="FFFF00"/>
                </a:solidFill>
              </a:rPr>
              <a:t>, contributing the highest share </a:t>
            </a:r>
            <a:r>
              <a:rPr lang="en-IN" b="1" dirty="0">
                <a:solidFill>
                  <a:srgbClr val="FFFF00"/>
                </a:solidFill>
              </a:rPr>
              <a:t>(20.53%).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F8FB5-18B1-3FB5-BAE4-3A8BCBCCAA62}"/>
              </a:ext>
            </a:extLst>
          </p:cNvPr>
          <p:cNvSpPr txBox="1"/>
          <p:nvPr/>
        </p:nvSpPr>
        <p:spPr>
          <a:xfrm>
            <a:off x="81280" y="6406795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692493-584F-9836-72BE-21186F38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0" y="1133154"/>
            <a:ext cx="692564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C185B2F4-0B80-645C-1FB4-350B6B951FEF}"/>
              </a:ext>
            </a:extLst>
          </p:cNvPr>
          <p:cNvSpPr txBox="1"/>
          <p:nvPr/>
        </p:nvSpPr>
        <p:spPr>
          <a:xfrm>
            <a:off x="92436" y="195142"/>
            <a:ext cx="10528744" cy="10858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IN" sz="2000" b="1" dirty="0">
                <a:solidFill>
                  <a:schemeClr val="tx1"/>
                </a:solidFill>
              </a:rPr>
              <a:t>3. </a:t>
            </a:r>
            <a:r>
              <a:rPr lang="en-IN" sz="2000" b="1" u="sng" dirty="0">
                <a:solidFill>
                  <a:schemeClr val="tx1"/>
                </a:solidFill>
              </a:rPr>
              <a:t>Regional Insights</a:t>
            </a:r>
          </a:p>
          <a:p>
            <a:pPr lvl="0" defTabSz="914400">
              <a:defRPr/>
            </a:pPr>
            <a:endParaRPr lang="en-IN" sz="1800" b="1" u="sng" dirty="0">
              <a:solidFill>
                <a:schemeClr val="tx1"/>
              </a:solidFill>
            </a:endParaRPr>
          </a:p>
          <a:p>
            <a:pPr lvl="0" defTabSz="914400">
              <a:defRPr/>
            </a:pPr>
            <a:r>
              <a:rPr lang="en-US" sz="1800" b="1" dirty="0">
                <a:solidFill>
                  <a:schemeClr val="tx1"/>
                </a:solidFill>
              </a:rPr>
              <a:t>Q4.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Which region generates the most revenue overall?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48F83-8A04-2782-2059-CC4794CDFA1F}"/>
              </a:ext>
            </a:extLst>
          </p:cNvPr>
          <p:cNvSpPr txBox="1"/>
          <p:nvPr/>
        </p:nvSpPr>
        <p:spPr>
          <a:xfrm>
            <a:off x="622170" y="1280992"/>
            <a:ext cx="66647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West</a:t>
            </a:r>
            <a:r>
              <a:rPr lang="en-IN" dirty="0">
                <a:solidFill>
                  <a:srgbClr val="FFFF00"/>
                </a:solidFill>
              </a:rPr>
              <a:t> leads with </a:t>
            </a:r>
            <a:r>
              <a:rPr lang="en-IN" b="1" dirty="0">
                <a:solidFill>
                  <a:srgbClr val="FFFF00"/>
                </a:solidFill>
              </a:rPr>
              <a:t>25.54% of revenue</a:t>
            </a:r>
            <a:r>
              <a:rPr lang="en-IN" dirty="0">
                <a:solidFill>
                  <a:srgbClr val="FFFF00"/>
                </a:solidFill>
              </a:rPr>
              <a:t>, making it StellarMart’s strongest market.</a:t>
            </a:r>
          </a:p>
          <a:p>
            <a:endParaRPr lang="en-IN" sz="400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88AE9-ECE8-932F-DF96-4086C0AC691E}"/>
              </a:ext>
            </a:extLst>
          </p:cNvPr>
          <p:cNvSpPr txBox="1"/>
          <p:nvPr/>
        </p:nvSpPr>
        <p:spPr>
          <a:xfrm>
            <a:off x="92436" y="2734291"/>
            <a:ext cx="66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Q5. </a:t>
            </a:r>
            <a:r>
              <a:rPr lang="en-US" b="1" dirty="0"/>
              <a:t>Which category is most popular in each region?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8EA52-072A-2FA1-B924-93A1281BEA2A}"/>
              </a:ext>
            </a:extLst>
          </p:cNvPr>
          <p:cNvSpPr txBox="1"/>
          <p:nvPr/>
        </p:nvSpPr>
        <p:spPr>
          <a:xfrm>
            <a:off x="622170" y="3261935"/>
            <a:ext cx="6664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East</a:t>
            </a:r>
            <a:r>
              <a:rPr lang="en-IN" dirty="0">
                <a:solidFill>
                  <a:srgbClr val="FFFF00"/>
                </a:solidFill>
              </a:rPr>
              <a:t> → </a:t>
            </a:r>
            <a:r>
              <a:rPr lang="en-IN" b="1" dirty="0">
                <a:solidFill>
                  <a:srgbClr val="FFFF00"/>
                </a:solidFill>
              </a:rPr>
              <a:t>Clothing ($6,95,626.82)</a:t>
            </a:r>
            <a:r>
              <a:rPr lang="en-IN" dirty="0">
                <a:solidFill>
                  <a:srgbClr val="FFFF00"/>
                </a:solidFill>
              </a:rPr>
              <a:t> dominates sales.</a:t>
            </a:r>
          </a:p>
          <a:p>
            <a:r>
              <a:rPr lang="en-IN" b="1" dirty="0">
                <a:solidFill>
                  <a:srgbClr val="FFFF00"/>
                </a:solidFill>
              </a:rPr>
              <a:t>North</a:t>
            </a:r>
            <a:r>
              <a:rPr lang="en-IN" dirty="0">
                <a:solidFill>
                  <a:srgbClr val="FFFF00"/>
                </a:solidFill>
              </a:rPr>
              <a:t> → </a:t>
            </a:r>
            <a:r>
              <a:rPr lang="en-IN" b="1" dirty="0">
                <a:solidFill>
                  <a:srgbClr val="FFFF00"/>
                </a:solidFill>
              </a:rPr>
              <a:t>Electronics ($6,61,493.11)</a:t>
            </a:r>
            <a:r>
              <a:rPr lang="en-IN" dirty="0">
                <a:solidFill>
                  <a:srgbClr val="FFFF00"/>
                </a:solidFill>
              </a:rPr>
              <a:t> leads the region.</a:t>
            </a:r>
          </a:p>
          <a:p>
            <a:r>
              <a:rPr lang="en-IN" b="1" dirty="0">
                <a:solidFill>
                  <a:srgbClr val="FFFF00"/>
                </a:solidFill>
              </a:rPr>
              <a:t>South</a:t>
            </a:r>
            <a:r>
              <a:rPr lang="en-IN" dirty="0">
                <a:solidFill>
                  <a:srgbClr val="FFFF00"/>
                </a:solidFill>
              </a:rPr>
              <a:t> → </a:t>
            </a:r>
            <a:r>
              <a:rPr lang="en-IN" b="1" dirty="0">
                <a:solidFill>
                  <a:srgbClr val="FFFF00"/>
                </a:solidFill>
              </a:rPr>
              <a:t>Groceries ($7,45,149.39)</a:t>
            </a:r>
            <a:r>
              <a:rPr lang="en-IN" dirty="0">
                <a:solidFill>
                  <a:srgbClr val="FFFF00"/>
                </a:solidFill>
              </a:rPr>
              <a:t> are the top-selling category.</a:t>
            </a:r>
          </a:p>
          <a:p>
            <a:r>
              <a:rPr lang="en-IN" b="1" dirty="0">
                <a:solidFill>
                  <a:srgbClr val="FFFF00"/>
                </a:solidFill>
              </a:rPr>
              <a:t>West</a:t>
            </a:r>
            <a:r>
              <a:rPr lang="en-IN" dirty="0">
                <a:solidFill>
                  <a:srgbClr val="FFFF00"/>
                </a:solidFill>
              </a:rPr>
              <a:t> → </a:t>
            </a:r>
            <a:r>
              <a:rPr lang="en-IN" b="1" dirty="0">
                <a:solidFill>
                  <a:srgbClr val="FFFF00"/>
                </a:solidFill>
              </a:rPr>
              <a:t>Electronics ($6,69,885.65)</a:t>
            </a:r>
            <a:r>
              <a:rPr lang="en-IN" dirty="0">
                <a:solidFill>
                  <a:srgbClr val="FFFF00"/>
                </a:solidFill>
              </a:rPr>
              <a:t> generates the most revenue.</a:t>
            </a:r>
            <a:endParaRPr lang="en-IN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DD22-6833-052C-F5DF-2D416009D07A}"/>
              </a:ext>
            </a:extLst>
          </p:cNvPr>
          <p:cNvSpPr txBox="1"/>
          <p:nvPr/>
        </p:nvSpPr>
        <p:spPr>
          <a:xfrm>
            <a:off x="81280" y="6406795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  <p:pic>
        <p:nvPicPr>
          <p:cNvPr id="12" name="Graphic 11" descr="Globe with solid fill">
            <a:extLst>
              <a:ext uri="{FF2B5EF4-FFF2-40B4-BE49-F238E27FC236}">
                <a16:creationId xmlns:a16="http://schemas.microsoft.com/office/drawing/2014/main" id="{10F96344-09CF-B63E-642E-4FA59D6EE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4858" y="1571471"/>
            <a:ext cx="2694972" cy="2694972"/>
          </a:xfrm>
          <a:prstGeom prst="rect">
            <a:avLst/>
          </a:prstGeom>
        </p:spPr>
      </p:pic>
      <p:pic>
        <p:nvPicPr>
          <p:cNvPr id="14" name="Graphic 13" descr="Earth Globe - Asia with solid fill">
            <a:extLst>
              <a:ext uri="{FF2B5EF4-FFF2-40B4-BE49-F238E27FC236}">
                <a16:creationId xmlns:a16="http://schemas.microsoft.com/office/drawing/2014/main" id="{43368FD2-110F-E528-660A-7223E47AB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4859" y="1571470"/>
            <a:ext cx="2410457" cy="23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328BD515-F9A9-7A12-0262-89F708700267}"/>
              </a:ext>
            </a:extLst>
          </p:cNvPr>
          <p:cNvSpPr txBox="1"/>
          <p:nvPr/>
        </p:nvSpPr>
        <p:spPr>
          <a:xfrm>
            <a:off x="92436" y="195142"/>
            <a:ext cx="12030434" cy="13508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IN" sz="2000" b="1" dirty="0">
                <a:solidFill>
                  <a:schemeClr val="tx1"/>
                </a:solidFill>
              </a:rPr>
              <a:t>4. </a:t>
            </a:r>
            <a:r>
              <a:rPr lang="en-IN" sz="2000" b="1" u="sng" dirty="0">
                <a:solidFill>
                  <a:schemeClr val="tx1"/>
                </a:solidFill>
              </a:rPr>
              <a:t>Product Analysis</a:t>
            </a:r>
          </a:p>
          <a:p>
            <a:pPr lvl="0" defTabSz="914400">
              <a:defRPr/>
            </a:pPr>
            <a:endParaRPr lang="en-IN" sz="1800" b="1" u="sng" dirty="0">
              <a:solidFill>
                <a:schemeClr val="tx1"/>
              </a:solidFill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tx1"/>
                </a:solidFill>
              </a:rPr>
              <a:t>Q6.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What are the Top 10 products by sales?                          Q7.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Which products are low-selling (bottom 10)?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F10783-2A73-2F51-09D0-05F1044D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" y="1193479"/>
            <a:ext cx="5649113" cy="5191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513ADD-9498-96E7-C386-3169A6E75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53" y="1401981"/>
            <a:ext cx="5496692" cy="51632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EEBEE1-BEE8-73B4-FBDC-F921098D2A50}"/>
              </a:ext>
            </a:extLst>
          </p:cNvPr>
          <p:cNvSpPr txBox="1"/>
          <p:nvPr/>
        </p:nvSpPr>
        <p:spPr>
          <a:xfrm>
            <a:off x="81280" y="6406795"/>
            <a:ext cx="16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Raj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475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211</TotalTime>
  <Words>1215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Century Gothic</vt:lpstr>
      <vt:lpstr>Century Gothic (Body)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SINGH</dc:creator>
  <cp:lastModifiedBy>22BDA70035 RAJ SINGH</cp:lastModifiedBy>
  <cp:revision>5</cp:revision>
  <dcterms:created xsi:type="dcterms:W3CDTF">2025-08-27T17:03:23Z</dcterms:created>
  <dcterms:modified xsi:type="dcterms:W3CDTF">2025-09-22T13:47:37Z</dcterms:modified>
</cp:coreProperties>
</file>