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Arya Bold" charset="1" panose="00000800000000000000"/>
      <p:regular r:id="rId27"/>
    </p:embeddedFont>
    <p:embeddedFont>
      <p:font typeface="Arya" charset="1" panose="00000500000000000000"/>
      <p:regular r:id="rId28"/>
    </p:embeddedFont>
    <p:embeddedFont>
      <p:font typeface="Sahitya Bold" charset="1" panose="00000800000000000000"/>
      <p:regular r:id="rId29"/>
    </p:embeddedFont>
    <p:embeddedFont>
      <p:font typeface="Sahitya"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13.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14.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17.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aws.amazon.com/awssupport/latest/user/cloudwatch-events-ta.html" TargetMode="External" Type="http://schemas.openxmlformats.org/officeDocument/2006/relationships/hyperlink"/><Relationship Id="rId11" Target="https://docs.aws.amazon.com/sns/latest/dg/sns-create-topic.html" TargetMode="External" Type="http://schemas.openxmlformats.org/officeDocument/2006/relationships/hyperlink"/><Relationship Id="rId12" Target="https://docs.aws.amazon.com/sns/latest/dg/sns-setting-up.html" TargetMode="External" Type="http://schemas.openxmlformats.org/officeDocument/2006/relationships/hyperlink"/><Relationship Id="rId2" Target="../media/image1.png" Type="http://schemas.openxmlformats.org/officeDocument/2006/relationships/image"/><Relationship Id="rId3" Target="../media/image3.png" Type="http://schemas.openxmlformats.org/officeDocument/2006/relationships/image"/><Relationship Id="rId4" Target="https://aws.amazon.com/guardduty/" TargetMode="External" Type="http://schemas.openxmlformats.org/officeDocument/2006/relationships/hyperlink"/><Relationship Id="rId5" Target="https://aws.amazon.com/guardduty/resources/" TargetMode="External" Type="http://schemas.openxmlformats.org/officeDocument/2006/relationships/hyperlink"/><Relationship Id="rId6" Target="https://docs.aws.amazon.com/guardduty/latest/ug/guardduty_integrations.html" TargetMode="External" Type="http://schemas.openxmlformats.org/officeDocument/2006/relationships/hyperlink"/><Relationship Id="rId7" Target="https://docs.amazonaws.cn/en_us/guardduty/latest/ug/infrastructure-security.html" TargetMode="External" Type="http://schemas.openxmlformats.org/officeDocument/2006/relationships/hyperlink"/><Relationship Id="rId8" Target="https://docs.aws.amazon.com/AmazonCloudWatch/latest/monitoring/WhatIsCloudWatch.html" TargetMode="External" Type="http://schemas.openxmlformats.org/officeDocument/2006/relationships/hyperlink"/><Relationship Id="rId9" Target="https://docs.aws.amazon.com/AmazonCloudWatch/latest/monitoring/WhatIsCloudWatch.html"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2216283" y="367397"/>
            <a:ext cx="13855434" cy="1353690"/>
          </a:xfrm>
          <a:custGeom>
            <a:avLst/>
            <a:gdLst/>
            <a:ahLst/>
            <a:cxnLst/>
            <a:rect r="r" b="b" t="t" l="l"/>
            <a:pathLst>
              <a:path h="1353690" w="13855434">
                <a:moveTo>
                  <a:pt x="0" y="0"/>
                </a:moveTo>
                <a:lnTo>
                  <a:pt x="13855434" y="0"/>
                </a:lnTo>
                <a:lnTo>
                  <a:pt x="13855434" y="1353689"/>
                </a:lnTo>
                <a:lnTo>
                  <a:pt x="0" y="1353689"/>
                </a:lnTo>
                <a:lnTo>
                  <a:pt x="0" y="0"/>
                </a:lnTo>
                <a:close/>
              </a:path>
            </a:pathLst>
          </a:custGeom>
          <a:blipFill>
            <a:blip r:embed="rId3"/>
            <a:stretch>
              <a:fillRect l="0" t="-8210" r="0" b="-8210"/>
            </a:stretch>
          </a:blipFill>
        </p:spPr>
      </p:sp>
      <p:sp>
        <p:nvSpPr>
          <p:cNvPr name="AutoShape 4" id="4"/>
          <p:cNvSpPr/>
          <p:nvPr/>
        </p:nvSpPr>
        <p:spPr>
          <a:xfrm flipV="true">
            <a:off x="4325302" y="5554982"/>
            <a:ext cx="9637395" cy="19050"/>
          </a:xfrm>
          <a:prstGeom prst="line">
            <a:avLst/>
          </a:prstGeom>
          <a:ln cap="flat" w="19050">
            <a:solidFill>
              <a:srgbClr val="000000"/>
            </a:solidFill>
            <a:prstDash val="solid"/>
            <a:headEnd type="none" len="sm" w="sm"/>
            <a:tailEnd type="none" len="sm" w="sm"/>
          </a:ln>
        </p:spPr>
      </p:sp>
      <p:sp>
        <p:nvSpPr>
          <p:cNvPr name="AutoShape 5" id="5"/>
          <p:cNvSpPr/>
          <p:nvPr/>
        </p:nvSpPr>
        <p:spPr>
          <a:xfrm>
            <a:off x="1277512" y="8969280"/>
            <a:ext cx="15732976" cy="0"/>
          </a:xfrm>
          <a:prstGeom prst="line">
            <a:avLst/>
          </a:prstGeom>
          <a:ln cap="flat" w="19050">
            <a:solidFill>
              <a:srgbClr val="000000"/>
            </a:solidFill>
            <a:prstDash val="solid"/>
            <a:headEnd type="none" len="sm" w="sm"/>
            <a:tailEnd type="none" len="sm" w="sm"/>
          </a:ln>
        </p:spPr>
      </p:sp>
      <p:sp>
        <p:nvSpPr>
          <p:cNvPr name="TextBox 6" id="6"/>
          <p:cNvSpPr txBox="true"/>
          <p:nvPr/>
        </p:nvSpPr>
        <p:spPr>
          <a:xfrm rot="0">
            <a:off x="5301056" y="5970679"/>
            <a:ext cx="7899678" cy="497602"/>
          </a:xfrm>
          <a:prstGeom prst="rect">
            <a:avLst/>
          </a:prstGeom>
        </p:spPr>
        <p:txBody>
          <a:bodyPr anchor="t" rtlCol="false" tIns="0" lIns="0" bIns="0" rIns="0">
            <a:spAutoFit/>
          </a:bodyPr>
          <a:lstStyle/>
          <a:p>
            <a:pPr algn="ctr">
              <a:lnSpc>
                <a:spcPts val="4073"/>
              </a:lnSpc>
            </a:pPr>
            <a:r>
              <a:rPr lang="en-US" sz="2909" b="true">
                <a:solidFill>
                  <a:srgbClr val="005176"/>
                </a:solidFill>
                <a:latin typeface="Arya Bold"/>
                <a:ea typeface="Arya Bold"/>
                <a:cs typeface="Arya Bold"/>
                <a:sym typeface="Arya Bold"/>
              </a:rPr>
              <a:t>PG-Diploma in IT Infra-structure &amp; System Security</a:t>
            </a:r>
          </a:p>
        </p:txBody>
      </p:sp>
      <p:sp>
        <p:nvSpPr>
          <p:cNvPr name="TextBox 7" id="7"/>
          <p:cNvSpPr txBox="true"/>
          <p:nvPr/>
        </p:nvSpPr>
        <p:spPr>
          <a:xfrm rot="0">
            <a:off x="1028700" y="3007235"/>
            <a:ext cx="16230600" cy="2385822"/>
          </a:xfrm>
          <a:prstGeom prst="rect">
            <a:avLst/>
          </a:prstGeom>
        </p:spPr>
        <p:txBody>
          <a:bodyPr anchor="t" rtlCol="false" tIns="0" lIns="0" bIns="0" rIns="0">
            <a:spAutoFit/>
          </a:bodyPr>
          <a:lstStyle/>
          <a:p>
            <a:pPr algn="ctr">
              <a:lnSpc>
                <a:spcPts val="6174"/>
              </a:lnSpc>
            </a:pPr>
            <a:r>
              <a:rPr lang="en-US" sz="6300" b="true">
                <a:solidFill>
                  <a:srgbClr val="000000"/>
                </a:solidFill>
                <a:latin typeface="Arya Bold"/>
                <a:ea typeface="Arya Bold"/>
                <a:cs typeface="Arya Bold"/>
                <a:sym typeface="Arya Bold"/>
              </a:rPr>
              <a:t>AWS</a:t>
            </a:r>
          </a:p>
          <a:p>
            <a:pPr algn="ctr">
              <a:lnSpc>
                <a:spcPts val="6174"/>
              </a:lnSpc>
            </a:pPr>
            <a:r>
              <a:rPr lang="en-US" sz="6300" b="true">
                <a:solidFill>
                  <a:srgbClr val="000000"/>
                </a:solidFill>
                <a:latin typeface="Arya Bold"/>
                <a:ea typeface="Arya Bold"/>
                <a:cs typeface="Arya Bold"/>
                <a:sym typeface="Arya Bold"/>
              </a:rPr>
              <a:t>Threat Detection and Automated Prevention Management</a:t>
            </a:r>
          </a:p>
        </p:txBody>
      </p:sp>
      <p:sp>
        <p:nvSpPr>
          <p:cNvPr name="TextBox 8" id="8"/>
          <p:cNvSpPr txBox="true"/>
          <p:nvPr/>
        </p:nvSpPr>
        <p:spPr>
          <a:xfrm rot="0">
            <a:off x="0" y="8272477"/>
            <a:ext cx="18288000" cy="610943"/>
          </a:xfrm>
          <a:prstGeom prst="rect">
            <a:avLst/>
          </a:prstGeom>
        </p:spPr>
        <p:txBody>
          <a:bodyPr anchor="t" rtlCol="false" tIns="0" lIns="0" bIns="0" rIns="0">
            <a:spAutoFit/>
          </a:bodyPr>
          <a:lstStyle/>
          <a:p>
            <a:pPr algn="ctr">
              <a:lnSpc>
                <a:spcPts val="5408"/>
              </a:lnSpc>
            </a:pPr>
            <a:r>
              <a:rPr lang="en-US" sz="2704" b="true">
                <a:solidFill>
                  <a:srgbClr val="000000"/>
                </a:solidFill>
                <a:latin typeface="Arya Bold"/>
                <a:ea typeface="Arya Bold"/>
                <a:cs typeface="Arya Bold"/>
                <a:sym typeface="Arya Bold"/>
              </a:rPr>
              <a:t>Anuja Bhosale            Palak Bhosale                Rashi Singh                 Sakshi Singh           Shubham Taru</a:t>
            </a:r>
          </a:p>
        </p:txBody>
      </p:sp>
      <p:sp>
        <p:nvSpPr>
          <p:cNvPr name="TextBox 9" id="9"/>
          <p:cNvSpPr txBox="true"/>
          <p:nvPr/>
        </p:nvSpPr>
        <p:spPr>
          <a:xfrm rot="0">
            <a:off x="1869594" y="8845589"/>
            <a:ext cx="2358031" cy="610943"/>
          </a:xfrm>
          <a:prstGeom prst="rect">
            <a:avLst/>
          </a:prstGeom>
        </p:spPr>
        <p:txBody>
          <a:bodyPr anchor="t" rtlCol="false" tIns="0" lIns="0" bIns="0" rIns="0">
            <a:spAutoFit/>
          </a:bodyPr>
          <a:lstStyle/>
          <a:p>
            <a:pPr algn="ctr">
              <a:lnSpc>
                <a:spcPts val="5408"/>
              </a:lnSpc>
            </a:pPr>
            <a:r>
              <a:rPr lang="en-US" sz="2704" b="true">
                <a:solidFill>
                  <a:srgbClr val="000000"/>
                </a:solidFill>
                <a:latin typeface="Arya Bold"/>
                <a:ea typeface="Arya Bold"/>
                <a:cs typeface="Arya Bold"/>
                <a:sym typeface="Arya Bold"/>
              </a:rPr>
              <a:t> 240840123008</a:t>
            </a:r>
          </a:p>
        </p:txBody>
      </p:sp>
      <p:sp>
        <p:nvSpPr>
          <p:cNvPr name="TextBox 10" id="10"/>
          <p:cNvSpPr txBox="true"/>
          <p:nvPr/>
        </p:nvSpPr>
        <p:spPr>
          <a:xfrm rot="0">
            <a:off x="8097491" y="8845589"/>
            <a:ext cx="2306809" cy="610943"/>
          </a:xfrm>
          <a:prstGeom prst="rect">
            <a:avLst/>
          </a:prstGeom>
        </p:spPr>
        <p:txBody>
          <a:bodyPr anchor="t" rtlCol="false" tIns="0" lIns="0" bIns="0" rIns="0">
            <a:spAutoFit/>
          </a:bodyPr>
          <a:lstStyle/>
          <a:p>
            <a:pPr algn="ctr">
              <a:lnSpc>
                <a:spcPts val="5408"/>
              </a:lnSpc>
            </a:pPr>
            <a:r>
              <a:rPr lang="en-US" sz="2704" b="true">
                <a:solidFill>
                  <a:srgbClr val="000000"/>
                </a:solidFill>
                <a:latin typeface="Arya Bold"/>
                <a:ea typeface="Arya Bold"/>
                <a:cs typeface="Arya Bold"/>
                <a:sym typeface="Arya Bold"/>
              </a:rPr>
              <a:t>240840123043</a:t>
            </a:r>
          </a:p>
        </p:txBody>
      </p:sp>
      <p:sp>
        <p:nvSpPr>
          <p:cNvPr name="TextBox 11" id="11"/>
          <p:cNvSpPr txBox="true"/>
          <p:nvPr/>
        </p:nvSpPr>
        <p:spPr>
          <a:xfrm rot="0">
            <a:off x="4889736" y="8845589"/>
            <a:ext cx="2358031" cy="610943"/>
          </a:xfrm>
          <a:prstGeom prst="rect">
            <a:avLst/>
          </a:prstGeom>
        </p:spPr>
        <p:txBody>
          <a:bodyPr anchor="t" rtlCol="false" tIns="0" lIns="0" bIns="0" rIns="0">
            <a:spAutoFit/>
          </a:bodyPr>
          <a:lstStyle/>
          <a:p>
            <a:pPr algn="ctr">
              <a:lnSpc>
                <a:spcPts val="5408"/>
              </a:lnSpc>
            </a:pPr>
            <a:r>
              <a:rPr lang="en-US" sz="2704" b="true">
                <a:solidFill>
                  <a:srgbClr val="000000"/>
                </a:solidFill>
                <a:latin typeface="Arya Bold"/>
                <a:ea typeface="Arya Bold"/>
                <a:cs typeface="Arya Bold"/>
                <a:sym typeface="Arya Bold"/>
              </a:rPr>
              <a:t>240840123013</a:t>
            </a:r>
          </a:p>
        </p:txBody>
      </p:sp>
      <p:sp>
        <p:nvSpPr>
          <p:cNvPr name="TextBox 12" id="12"/>
          <p:cNvSpPr txBox="true"/>
          <p:nvPr/>
        </p:nvSpPr>
        <p:spPr>
          <a:xfrm rot="0">
            <a:off x="11254025" y="8845589"/>
            <a:ext cx="2298213" cy="610943"/>
          </a:xfrm>
          <a:prstGeom prst="rect">
            <a:avLst/>
          </a:prstGeom>
        </p:spPr>
        <p:txBody>
          <a:bodyPr anchor="t" rtlCol="false" tIns="0" lIns="0" bIns="0" rIns="0">
            <a:spAutoFit/>
          </a:bodyPr>
          <a:lstStyle/>
          <a:p>
            <a:pPr algn="ctr">
              <a:lnSpc>
                <a:spcPts val="5408"/>
              </a:lnSpc>
            </a:pPr>
            <a:r>
              <a:rPr lang="en-US" sz="2704" b="true">
                <a:solidFill>
                  <a:srgbClr val="000000"/>
                </a:solidFill>
                <a:latin typeface="Arya Bold"/>
                <a:ea typeface="Arya Bold"/>
                <a:cs typeface="Arya Bold"/>
                <a:sym typeface="Arya Bold"/>
              </a:rPr>
              <a:t>240840123047</a:t>
            </a:r>
          </a:p>
        </p:txBody>
      </p:sp>
      <p:sp>
        <p:nvSpPr>
          <p:cNvPr name="TextBox 13" id="13"/>
          <p:cNvSpPr txBox="true"/>
          <p:nvPr/>
        </p:nvSpPr>
        <p:spPr>
          <a:xfrm rot="0">
            <a:off x="13942024" y="8845589"/>
            <a:ext cx="2562918" cy="610943"/>
          </a:xfrm>
          <a:prstGeom prst="rect">
            <a:avLst/>
          </a:prstGeom>
        </p:spPr>
        <p:txBody>
          <a:bodyPr anchor="t" rtlCol="false" tIns="0" lIns="0" bIns="0" rIns="0">
            <a:spAutoFit/>
          </a:bodyPr>
          <a:lstStyle/>
          <a:p>
            <a:pPr algn="ctr">
              <a:lnSpc>
                <a:spcPts val="5408"/>
              </a:lnSpc>
            </a:pPr>
            <a:r>
              <a:rPr lang="en-US" sz="2704" b="true">
                <a:solidFill>
                  <a:srgbClr val="000000"/>
                </a:solidFill>
                <a:latin typeface="Arya Bold"/>
                <a:ea typeface="Arya Bold"/>
                <a:cs typeface="Arya Bold"/>
                <a:sym typeface="Arya Bold"/>
              </a:rPr>
              <a:t>240840123055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028700" y="1709404"/>
            <a:ext cx="16230600" cy="7892129"/>
          </a:xfrm>
          <a:custGeom>
            <a:avLst/>
            <a:gdLst/>
            <a:ahLst/>
            <a:cxnLst/>
            <a:rect r="r" b="b" t="t" l="l"/>
            <a:pathLst>
              <a:path h="7892129" w="16230600">
                <a:moveTo>
                  <a:pt x="0" y="0"/>
                </a:moveTo>
                <a:lnTo>
                  <a:pt x="16230600" y="0"/>
                </a:lnTo>
                <a:lnTo>
                  <a:pt x="16230600" y="7892129"/>
                </a:lnTo>
                <a:lnTo>
                  <a:pt x="0" y="7892129"/>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52475"/>
            <a:ext cx="16230600" cy="824865"/>
          </a:xfrm>
          <a:prstGeom prst="rect">
            <a:avLst/>
          </a:prstGeom>
        </p:spPr>
        <p:txBody>
          <a:bodyPr anchor="t" rtlCol="false" tIns="0" lIns="0" bIns="0" rIns="0">
            <a:spAutoFit/>
          </a:bodyPr>
          <a:lstStyle/>
          <a:p>
            <a:pPr algn="ctr">
              <a:lnSpc>
                <a:spcPts val="7200"/>
              </a:lnSpc>
            </a:pPr>
            <a:r>
              <a:rPr lang="en-US" b="true" sz="3600" u="sng">
                <a:solidFill>
                  <a:srgbClr val="000000"/>
                </a:solidFill>
                <a:latin typeface="Arya Bold"/>
                <a:ea typeface="Arya Bold"/>
                <a:cs typeface="Arya Bold"/>
                <a:sym typeface="Arya Bold"/>
              </a:rPr>
              <a:t>Created CloudWatch rules for SNS and AWS Lambda function</a:t>
            </a:r>
          </a:p>
        </p:txBody>
      </p:sp>
      <p:sp>
        <p:nvSpPr>
          <p:cNvPr name="Freeform 7" id="7"/>
          <p:cNvSpPr/>
          <p:nvPr/>
        </p:nvSpPr>
        <p:spPr>
          <a:xfrm flipH="false" flipV="false" rot="650975">
            <a:off x="3882529" y="3071398"/>
            <a:ext cx="4692321" cy="1424759"/>
          </a:xfrm>
          <a:custGeom>
            <a:avLst/>
            <a:gdLst/>
            <a:ahLst/>
            <a:cxnLst/>
            <a:rect r="r" b="b" t="t" l="l"/>
            <a:pathLst>
              <a:path h="1424759" w="4692321">
                <a:moveTo>
                  <a:pt x="0" y="0"/>
                </a:moveTo>
                <a:lnTo>
                  <a:pt x="4692322" y="0"/>
                </a:lnTo>
                <a:lnTo>
                  <a:pt x="4692322" y="1424759"/>
                </a:lnTo>
                <a:lnTo>
                  <a:pt x="0" y="14247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9064676" y="4220941"/>
            <a:ext cx="1953532" cy="874934"/>
            <a:chOff x="0" y="0"/>
            <a:chExt cx="514511" cy="230435"/>
          </a:xfrm>
        </p:grpSpPr>
        <p:sp>
          <p:nvSpPr>
            <p:cNvPr name="Freeform 9" id="9"/>
            <p:cNvSpPr/>
            <p:nvPr/>
          </p:nvSpPr>
          <p:spPr>
            <a:xfrm flipH="false" flipV="false" rot="0">
              <a:off x="0" y="0"/>
              <a:ext cx="514511" cy="230435"/>
            </a:xfrm>
            <a:custGeom>
              <a:avLst/>
              <a:gdLst/>
              <a:ahLst/>
              <a:cxnLst/>
              <a:rect r="r" b="b" t="t" l="l"/>
              <a:pathLst>
                <a:path h="230435" w="514511">
                  <a:moveTo>
                    <a:pt x="0" y="0"/>
                  </a:moveTo>
                  <a:lnTo>
                    <a:pt x="514511" y="0"/>
                  </a:lnTo>
                  <a:lnTo>
                    <a:pt x="514511" y="230435"/>
                  </a:lnTo>
                  <a:lnTo>
                    <a:pt x="0" y="230435"/>
                  </a:lnTo>
                  <a:close/>
                </a:path>
              </a:pathLst>
            </a:custGeom>
            <a:solidFill>
              <a:srgbClr val="000000">
                <a:alpha val="0"/>
              </a:srgbClr>
            </a:solidFill>
            <a:ln w="47625" cap="sq">
              <a:solidFill>
                <a:srgbClr val="FF0000"/>
              </a:solidFill>
              <a:prstDash val="solid"/>
              <a:miter/>
            </a:ln>
          </p:spPr>
        </p:sp>
        <p:sp>
          <p:nvSpPr>
            <p:cNvPr name="TextBox 10" id="10"/>
            <p:cNvSpPr txBox="true"/>
            <p:nvPr/>
          </p:nvSpPr>
          <p:spPr>
            <a:xfrm>
              <a:off x="0" y="-38100"/>
              <a:ext cx="514511" cy="268535"/>
            </a:xfrm>
            <a:prstGeom prst="rect">
              <a:avLst/>
            </a:prstGeom>
          </p:spPr>
          <p:txBody>
            <a:bodyPr anchor="ctr" rtlCol="false" tIns="50800" lIns="50800" bIns="50800" rIns="50800"/>
            <a:lstStyle/>
            <a:p>
              <a:pPr algn="ctr">
                <a:lnSpc>
                  <a:spcPts val="3129"/>
                </a:lnSpc>
              </a:pPr>
            </a:p>
          </p:txBody>
        </p:sp>
      </p:grpSp>
      <p:grpSp>
        <p:nvGrpSpPr>
          <p:cNvPr name="Group 11" id="11"/>
          <p:cNvGrpSpPr/>
          <p:nvPr/>
        </p:nvGrpSpPr>
        <p:grpSpPr>
          <a:xfrm rot="0">
            <a:off x="9064676" y="6601942"/>
            <a:ext cx="1953532" cy="874934"/>
            <a:chOff x="0" y="0"/>
            <a:chExt cx="514511" cy="230435"/>
          </a:xfrm>
        </p:grpSpPr>
        <p:sp>
          <p:nvSpPr>
            <p:cNvPr name="Freeform 12" id="12"/>
            <p:cNvSpPr/>
            <p:nvPr/>
          </p:nvSpPr>
          <p:spPr>
            <a:xfrm flipH="false" flipV="false" rot="0">
              <a:off x="0" y="0"/>
              <a:ext cx="514511" cy="230435"/>
            </a:xfrm>
            <a:custGeom>
              <a:avLst/>
              <a:gdLst/>
              <a:ahLst/>
              <a:cxnLst/>
              <a:rect r="r" b="b" t="t" l="l"/>
              <a:pathLst>
                <a:path h="230435" w="514511">
                  <a:moveTo>
                    <a:pt x="0" y="0"/>
                  </a:moveTo>
                  <a:lnTo>
                    <a:pt x="514511" y="0"/>
                  </a:lnTo>
                  <a:lnTo>
                    <a:pt x="514511" y="230435"/>
                  </a:lnTo>
                  <a:lnTo>
                    <a:pt x="0" y="230435"/>
                  </a:lnTo>
                  <a:close/>
                </a:path>
              </a:pathLst>
            </a:custGeom>
            <a:solidFill>
              <a:srgbClr val="000000">
                <a:alpha val="0"/>
              </a:srgbClr>
            </a:solidFill>
            <a:ln w="47625" cap="sq">
              <a:solidFill>
                <a:srgbClr val="FF0000"/>
              </a:solidFill>
              <a:prstDash val="solid"/>
              <a:miter/>
            </a:ln>
          </p:spPr>
        </p:sp>
        <p:sp>
          <p:nvSpPr>
            <p:cNvPr name="TextBox 13" id="13"/>
            <p:cNvSpPr txBox="true"/>
            <p:nvPr/>
          </p:nvSpPr>
          <p:spPr>
            <a:xfrm>
              <a:off x="0" y="-38100"/>
              <a:ext cx="514511" cy="268535"/>
            </a:xfrm>
            <a:prstGeom prst="rect">
              <a:avLst/>
            </a:prstGeom>
          </p:spPr>
          <p:txBody>
            <a:bodyPr anchor="ctr" rtlCol="false" tIns="50800" lIns="50800" bIns="50800" rIns="50800"/>
            <a:lstStyle/>
            <a:p>
              <a:pPr algn="ctr">
                <a:lnSpc>
                  <a:spcPts val="312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028700" y="1831056"/>
            <a:ext cx="16230600" cy="7486364"/>
          </a:xfrm>
          <a:custGeom>
            <a:avLst/>
            <a:gdLst/>
            <a:ahLst/>
            <a:cxnLst/>
            <a:rect r="r" b="b" t="t" l="l"/>
            <a:pathLst>
              <a:path h="7486364" w="16230600">
                <a:moveTo>
                  <a:pt x="0" y="0"/>
                </a:moveTo>
                <a:lnTo>
                  <a:pt x="16230600" y="0"/>
                </a:lnTo>
                <a:lnTo>
                  <a:pt x="16230600" y="7486365"/>
                </a:lnTo>
                <a:lnTo>
                  <a:pt x="0" y="7486365"/>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42950"/>
            <a:ext cx="16230600" cy="870586"/>
          </a:xfrm>
          <a:prstGeom prst="rect">
            <a:avLst/>
          </a:prstGeom>
        </p:spPr>
        <p:txBody>
          <a:bodyPr anchor="t" rtlCol="false" tIns="0" lIns="0" bIns="0" rIns="0">
            <a:spAutoFit/>
          </a:bodyPr>
          <a:lstStyle/>
          <a:p>
            <a:pPr algn="ctr">
              <a:lnSpc>
                <a:spcPts val="7799"/>
              </a:lnSpc>
            </a:pPr>
            <a:r>
              <a:rPr lang="en-US" b="true" sz="3899" u="sng">
                <a:solidFill>
                  <a:srgbClr val="000000"/>
                </a:solidFill>
                <a:latin typeface="Arya Bold"/>
                <a:ea typeface="Arya Bold"/>
                <a:cs typeface="Arya Bold"/>
                <a:sym typeface="Arya Bold"/>
              </a:rPr>
              <a:t>Configured SNS for desiredendpoint mail ID</a:t>
            </a:r>
          </a:p>
        </p:txBody>
      </p:sp>
      <p:grpSp>
        <p:nvGrpSpPr>
          <p:cNvPr name="Group 7" id="7"/>
          <p:cNvGrpSpPr/>
          <p:nvPr/>
        </p:nvGrpSpPr>
        <p:grpSpPr>
          <a:xfrm rot="0">
            <a:off x="1728334" y="5316975"/>
            <a:ext cx="1953532" cy="874934"/>
            <a:chOff x="0" y="0"/>
            <a:chExt cx="514511" cy="230435"/>
          </a:xfrm>
        </p:grpSpPr>
        <p:sp>
          <p:nvSpPr>
            <p:cNvPr name="Freeform 8" id="8"/>
            <p:cNvSpPr/>
            <p:nvPr/>
          </p:nvSpPr>
          <p:spPr>
            <a:xfrm flipH="false" flipV="false" rot="0">
              <a:off x="0" y="0"/>
              <a:ext cx="514511" cy="230435"/>
            </a:xfrm>
            <a:custGeom>
              <a:avLst/>
              <a:gdLst/>
              <a:ahLst/>
              <a:cxnLst/>
              <a:rect r="r" b="b" t="t" l="l"/>
              <a:pathLst>
                <a:path h="230435" w="514511">
                  <a:moveTo>
                    <a:pt x="0" y="0"/>
                  </a:moveTo>
                  <a:lnTo>
                    <a:pt x="514511" y="0"/>
                  </a:lnTo>
                  <a:lnTo>
                    <a:pt x="514511" y="230435"/>
                  </a:lnTo>
                  <a:lnTo>
                    <a:pt x="0" y="230435"/>
                  </a:lnTo>
                  <a:close/>
                </a:path>
              </a:pathLst>
            </a:custGeom>
            <a:solidFill>
              <a:srgbClr val="000000">
                <a:alpha val="0"/>
              </a:srgbClr>
            </a:solidFill>
            <a:ln w="47625" cap="sq">
              <a:solidFill>
                <a:srgbClr val="FF0000"/>
              </a:solidFill>
              <a:prstDash val="solid"/>
              <a:miter/>
            </a:ln>
          </p:spPr>
        </p:sp>
        <p:sp>
          <p:nvSpPr>
            <p:cNvPr name="TextBox 9" id="9"/>
            <p:cNvSpPr txBox="true"/>
            <p:nvPr/>
          </p:nvSpPr>
          <p:spPr>
            <a:xfrm>
              <a:off x="0" y="-38100"/>
              <a:ext cx="514511" cy="268535"/>
            </a:xfrm>
            <a:prstGeom prst="rect">
              <a:avLst/>
            </a:prstGeom>
          </p:spPr>
          <p:txBody>
            <a:bodyPr anchor="ctr" rtlCol="false" tIns="50800" lIns="50800" bIns="50800" rIns="50800"/>
            <a:lstStyle/>
            <a:p>
              <a:pPr algn="ctr">
                <a:lnSpc>
                  <a:spcPts val="3129"/>
                </a:lnSpc>
              </a:pPr>
            </a:p>
          </p:txBody>
        </p:sp>
      </p:grpSp>
      <p:grpSp>
        <p:nvGrpSpPr>
          <p:cNvPr name="Group 10" id="10"/>
          <p:cNvGrpSpPr/>
          <p:nvPr/>
        </p:nvGrpSpPr>
        <p:grpSpPr>
          <a:xfrm rot="0">
            <a:off x="2086598" y="7819584"/>
            <a:ext cx="9461360" cy="1130675"/>
            <a:chOff x="0" y="0"/>
            <a:chExt cx="2491881" cy="297791"/>
          </a:xfrm>
        </p:grpSpPr>
        <p:sp>
          <p:nvSpPr>
            <p:cNvPr name="Freeform 11" id="11"/>
            <p:cNvSpPr/>
            <p:nvPr/>
          </p:nvSpPr>
          <p:spPr>
            <a:xfrm flipH="false" flipV="false" rot="0">
              <a:off x="0" y="0"/>
              <a:ext cx="2491881" cy="297791"/>
            </a:xfrm>
            <a:custGeom>
              <a:avLst/>
              <a:gdLst/>
              <a:ahLst/>
              <a:cxnLst/>
              <a:rect r="r" b="b" t="t" l="l"/>
              <a:pathLst>
                <a:path h="297791" w="2491881">
                  <a:moveTo>
                    <a:pt x="0" y="0"/>
                  </a:moveTo>
                  <a:lnTo>
                    <a:pt x="2491881" y="0"/>
                  </a:lnTo>
                  <a:lnTo>
                    <a:pt x="2491881" y="297791"/>
                  </a:lnTo>
                  <a:lnTo>
                    <a:pt x="0" y="297791"/>
                  </a:lnTo>
                  <a:close/>
                </a:path>
              </a:pathLst>
            </a:custGeom>
            <a:solidFill>
              <a:srgbClr val="000000">
                <a:alpha val="0"/>
              </a:srgbClr>
            </a:solidFill>
            <a:ln w="47625" cap="sq">
              <a:solidFill>
                <a:srgbClr val="FF0000"/>
              </a:solidFill>
              <a:prstDash val="solid"/>
              <a:miter/>
            </a:ln>
          </p:spPr>
        </p:sp>
        <p:sp>
          <p:nvSpPr>
            <p:cNvPr name="TextBox 12" id="12"/>
            <p:cNvSpPr txBox="true"/>
            <p:nvPr/>
          </p:nvSpPr>
          <p:spPr>
            <a:xfrm>
              <a:off x="0" y="-38100"/>
              <a:ext cx="2491881" cy="335891"/>
            </a:xfrm>
            <a:prstGeom prst="rect">
              <a:avLst/>
            </a:prstGeom>
          </p:spPr>
          <p:txBody>
            <a:bodyPr anchor="ctr" rtlCol="false" tIns="50800" lIns="50800" bIns="50800" rIns="50800"/>
            <a:lstStyle/>
            <a:p>
              <a:pPr algn="ctr">
                <a:lnSpc>
                  <a:spcPts val="3129"/>
                </a:lnSpc>
              </a:pPr>
            </a:p>
          </p:txBody>
        </p:sp>
      </p:grpSp>
      <p:sp>
        <p:nvSpPr>
          <p:cNvPr name="Freeform 13" id="13"/>
          <p:cNvSpPr/>
          <p:nvPr/>
        </p:nvSpPr>
        <p:spPr>
          <a:xfrm flipH="false" flipV="false" rot="5400000">
            <a:off x="258239" y="6577459"/>
            <a:ext cx="2363758" cy="717723"/>
          </a:xfrm>
          <a:custGeom>
            <a:avLst/>
            <a:gdLst/>
            <a:ahLst/>
            <a:cxnLst/>
            <a:rect r="r" b="b" t="t" l="l"/>
            <a:pathLst>
              <a:path h="717723" w="2363758">
                <a:moveTo>
                  <a:pt x="0" y="0"/>
                </a:moveTo>
                <a:lnTo>
                  <a:pt x="2363757" y="0"/>
                </a:lnTo>
                <a:lnTo>
                  <a:pt x="2363757" y="717723"/>
                </a:lnTo>
                <a:lnTo>
                  <a:pt x="0" y="7177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06512" y="6777754"/>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3493371" y="1839175"/>
            <a:ext cx="11301259" cy="3588150"/>
          </a:xfrm>
          <a:custGeom>
            <a:avLst/>
            <a:gdLst/>
            <a:ahLst/>
            <a:cxnLst/>
            <a:rect r="r" b="b" t="t" l="l"/>
            <a:pathLst>
              <a:path h="3588150" w="11301259">
                <a:moveTo>
                  <a:pt x="0" y="0"/>
                </a:moveTo>
                <a:lnTo>
                  <a:pt x="11301258" y="0"/>
                </a:lnTo>
                <a:lnTo>
                  <a:pt x="11301258" y="3588150"/>
                </a:lnTo>
                <a:lnTo>
                  <a:pt x="0" y="3588150"/>
                </a:lnTo>
                <a:lnTo>
                  <a:pt x="0" y="0"/>
                </a:lnTo>
                <a:close/>
              </a:path>
            </a:pathLst>
          </a:custGeom>
          <a:blipFill>
            <a:blip r:embed="rId4"/>
            <a:stretch>
              <a:fillRect l="0" t="0" r="0" b="0"/>
            </a:stretch>
          </a:blipFill>
        </p:spPr>
      </p:sp>
      <p:sp>
        <p:nvSpPr>
          <p:cNvPr name="Freeform 5" id="5"/>
          <p:cNvSpPr/>
          <p:nvPr/>
        </p:nvSpPr>
        <p:spPr>
          <a:xfrm flipH="false" flipV="false" rot="0">
            <a:off x="3493371" y="5427325"/>
            <a:ext cx="11301259" cy="3503390"/>
          </a:xfrm>
          <a:custGeom>
            <a:avLst/>
            <a:gdLst/>
            <a:ahLst/>
            <a:cxnLst/>
            <a:rect r="r" b="b" t="t" l="l"/>
            <a:pathLst>
              <a:path h="3503390" w="11301259">
                <a:moveTo>
                  <a:pt x="0" y="0"/>
                </a:moveTo>
                <a:lnTo>
                  <a:pt x="11301258" y="0"/>
                </a:lnTo>
                <a:lnTo>
                  <a:pt x="11301258" y="3503390"/>
                </a:lnTo>
                <a:lnTo>
                  <a:pt x="0" y="3503390"/>
                </a:lnTo>
                <a:lnTo>
                  <a:pt x="0" y="0"/>
                </a:lnTo>
                <a:close/>
              </a:path>
            </a:pathLst>
          </a:custGeom>
          <a:blipFill>
            <a:blip r:embed="rId5"/>
            <a:stretch>
              <a:fillRect l="0" t="0" r="0" b="0"/>
            </a:stretch>
          </a:blipFill>
        </p:spPr>
      </p:sp>
      <p:sp>
        <p:nvSpPr>
          <p:cNvPr name="TextBox 6" id="6"/>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7" id="7"/>
          <p:cNvSpPr txBox="true"/>
          <p:nvPr/>
        </p:nvSpPr>
        <p:spPr>
          <a:xfrm rot="0">
            <a:off x="1028700" y="742950"/>
            <a:ext cx="16230600" cy="870586"/>
          </a:xfrm>
          <a:prstGeom prst="rect">
            <a:avLst/>
          </a:prstGeom>
        </p:spPr>
        <p:txBody>
          <a:bodyPr anchor="t" rtlCol="false" tIns="0" lIns="0" bIns="0" rIns="0">
            <a:spAutoFit/>
          </a:bodyPr>
          <a:lstStyle/>
          <a:p>
            <a:pPr algn="ctr">
              <a:lnSpc>
                <a:spcPts val="7799"/>
              </a:lnSpc>
            </a:pPr>
            <a:r>
              <a:rPr lang="en-US" b="true" sz="3899" u="sng">
                <a:solidFill>
                  <a:srgbClr val="000000"/>
                </a:solidFill>
                <a:latin typeface="Arya Bold"/>
                <a:ea typeface="Arya Bold"/>
                <a:cs typeface="Arya Bold"/>
                <a:sym typeface="Arya Bold"/>
              </a:rPr>
              <a:t>Configured GuardDutyto scan malicious activities</a:t>
            </a:r>
          </a:p>
        </p:txBody>
      </p:sp>
      <p:grpSp>
        <p:nvGrpSpPr>
          <p:cNvPr name="Group 8" id="8"/>
          <p:cNvGrpSpPr/>
          <p:nvPr/>
        </p:nvGrpSpPr>
        <p:grpSpPr>
          <a:xfrm rot="0">
            <a:off x="4031822" y="3332781"/>
            <a:ext cx="4369249" cy="598662"/>
            <a:chOff x="0" y="0"/>
            <a:chExt cx="1150749" cy="157672"/>
          </a:xfrm>
        </p:grpSpPr>
        <p:sp>
          <p:nvSpPr>
            <p:cNvPr name="Freeform 9" id="9"/>
            <p:cNvSpPr/>
            <p:nvPr/>
          </p:nvSpPr>
          <p:spPr>
            <a:xfrm flipH="false" flipV="false" rot="0">
              <a:off x="0" y="0"/>
              <a:ext cx="1150749" cy="157672"/>
            </a:xfrm>
            <a:custGeom>
              <a:avLst/>
              <a:gdLst/>
              <a:ahLst/>
              <a:cxnLst/>
              <a:rect r="r" b="b" t="t" l="l"/>
              <a:pathLst>
                <a:path h="157672" w="1150749">
                  <a:moveTo>
                    <a:pt x="0" y="0"/>
                  </a:moveTo>
                  <a:lnTo>
                    <a:pt x="1150749" y="0"/>
                  </a:lnTo>
                  <a:lnTo>
                    <a:pt x="1150749" y="157672"/>
                  </a:lnTo>
                  <a:lnTo>
                    <a:pt x="0" y="157672"/>
                  </a:lnTo>
                  <a:close/>
                </a:path>
              </a:pathLst>
            </a:custGeom>
            <a:solidFill>
              <a:srgbClr val="000000">
                <a:alpha val="0"/>
              </a:srgbClr>
            </a:solidFill>
            <a:ln w="47625" cap="sq">
              <a:solidFill>
                <a:srgbClr val="FF0000"/>
              </a:solidFill>
              <a:prstDash val="solid"/>
              <a:miter/>
            </a:ln>
          </p:spPr>
        </p:sp>
        <p:sp>
          <p:nvSpPr>
            <p:cNvPr name="TextBox 10" id="10"/>
            <p:cNvSpPr txBox="true"/>
            <p:nvPr/>
          </p:nvSpPr>
          <p:spPr>
            <a:xfrm>
              <a:off x="0" y="-38100"/>
              <a:ext cx="1150749" cy="195772"/>
            </a:xfrm>
            <a:prstGeom prst="rect">
              <a:avLst/>
            </a:prstGeom>
          </p:spPr>
          <p:txBody>
            <a:bodyPr anchor="ctr" rtlCol="false" tIns="50800" lIns="50800" bIns="50800" rIns="50800"/>
            <a:lstStyle/>
            <a:p>
              <a:pPr algn="ctr">
                <a:lnSpc>
                  <a:spcPts val="3129"/>
                </a:lnSpc>
              </a:pPr>
            </a:p>
          </p:txBody>
        </p:sp>
      </p:grpSp>
      <p:grpSp>
        <p:nvGrpSpPr>
          <p:cNvPr name="Group 11" id="11"/>
          <p:cNvGrpSpPr/>
          <p:nvPr/>
        </p:nvGrpSpPr>
        <p:grpSpPr>
          <a:xfrm rot="0">
            <a:off x="13214051" y="3332781"/>
            <a:ext cx="1010191" cy="598662"/>
            <a:chOff x="0" y="0"/>
            <a:chExt cx="266058" cy="157672"/>
          </a:xfrm>
        </p:grpSpPr>
        <p:sp>
          <p:nvSpPr>
            <p:cNvPr name="Freeform 12" id="12"/>
            <p:cNvSpPr/>
            <p:nvPr/>
          </p:nvSpPr>
          <p:spPr>
            <a:xfrm flipH="false" flipV="false" rot="0">
              <a:off x="0" y="0"/>
              <a:ext cx="266058" cy="157672"/>
            </a:xfrm>
            <a:custGeom>
              <a:avLst/>
              <a:gdLst/>
              <a:ahLst/>
              <a:cxnLst/>
              <a:rect r="r" b="b" t="t" l="l"/>
              <a:pathLst>
                <a:path h="157672" w="266058">
                  <a:moveTo>
                    <a:pt x="0" y="0"/>
                  </a:moveTo>
                  <a:lnTo>
                    <a:pt x="266058" y="0"/>
                  </a:lnTo>
                  <a:lnTo>
                    <a:pt x="266058" y="157672"/>
                  </a:lnTo>
                  <a:lnTo>
                    <a:pt x="0" y="157672"/>
                  </a:lnTo>
                  <a:close/>
                </a:path>
              </a:pathLst>
            </a:custGeom>
            <a:solidFill>
              <a:srgbClr val="000000">
                <a:alpha val="0"/>
              </a:srgbClr>
            </a:solidFill>
            <a:ln w="47625" cap="sq">
              <a:solidFill>
                <a:srgbClr val="FF0000"/>
              </a:solidFill>
              <a:prstDash val="solid"/>
              <a:miter/>
            </a:ln>
          </p:spPr>
        </p:sp>
        <p:sp>
          <p:nvSpPr>
            <p:cNvPr name="TextBox 13" id="13"/>
            <p:cNvSpPr txBox="true"/>
            <p:nvPr/>
          </p:nvSpPr>
          <p:spPr>
            <a:xfrm>
              <a:off x="0" y="-38100"/>
              <a:ext cx="266058" cy="195772"/>
            </a:xfrm>
            <a:prstGeom prst="rect">
              <a:avLst/>
            </a:prstGeom>
          </p:spPr>
          <p:txBody>
            <a:bodyPr anchor="ctr" rtlCol="false" tIns="50800" lIns="50800" bIns="50800" rIns="50800"/>
            <a:lstStyle/>
            <a:p>
              <a:pPr algn="ctr">
                <a:lnSpc>
                  <a:spcPts val="3129"/>
                </a:lnSpc>
              </a:pPr>
            </a:p>
          </p:txBody>
        </p:sp>
      </p:grpSp>
      <p:grpSp>
        <p:nvGrpSpPr>
          <p:cNvPr name="Group 14" id="14"/>
          <p:cNvGrpSpPr/>
          <p:nvPr/>
        </p:nvGrpSpPr>
        <p:grpSpPr>
          <a:xfrm rot="0">
            <a:off x="9724326" y="3332781"/>
            <a:ext cx="1736729" cy="598662"/>
            <a:chOff x="0" y="0"/>
            <a:chExt cx="457410" cy="157672"/>
          </a:xfrm>
        </p:grpSpPr>
        <p:sp>
          <p:nvSpPr>
            <p:cNvPr name="Freeform 15" id="15"/>
            <p:cNvSpPr/>
            <p:nvPr/>
          </p:nvSpPr>
          <p:spPr>
            <a:xfrm flipH="false" flipV="false" rot="0">
              <a:off x="0" y="0"/>
              <a:ext cx="457410" cy="157672"/>
            </a:xfrm>
            <a:custGeom>
              <a:avLst/>
              <a:gdLst/>
              <a:ahLst/>
              <a:cxnLst/>
              <a:rect r="r" b="b" t="t" l="l"/>
              <a:pathLst>
                <a:path h="157672" w="457410">
                  <a:moveTo>
                    <a:pt x="0" y="0"/>
                  </a:moveTo>
                  <a:lnTo>
                    <a:pt x="457410" y="0"/>
                  </a:lnTo>
                  <a:lnTo>
                    <a:pt x="457410" y="157672"/>
                  </a:lnTo>
                  <a:lnTo>
                    <a:pt x="0" y="157672"/>
                  </a:lnTo>
                  <a:close/>
                </a:path>
              </a:pathLst>
            </a:custGeom>
            <a:solidFill>
              <a:srgbClr val="000000">
                <a:alpha val="0"/>
              </a:srgbClr>
            </a:solidFill>
            <a:ln w="47625" cap="sq">
              <a:solidFill>
                <a:srgbClr val="FF0000"/>
              </a:solidFill>
              <a:prstDash val="solid"/>
              <a:miter/>
            </a:ln>
          </p:spPr>
        </p:sp>
        <p:sp>
          <p:nvSpPr>
            <p:cNvPr name="TextBox 16" id="16"/>
            <p:cNvSpPr txBox="true"/>
            <p:nvPr/>
          </p:nvSpPr>
          <p:spPr>
            <a:xfrm>
              <a:off x="0" y="-38100"/>
              <a:ext cx="457410" cy="195772"/>
            </a:xfrm>
            <a:prstGeom prst="rect">
              <a:avLst/>
            </a:prstGeom>
          </p:spPr>
          <p:txBody>
            <a:bodyPr anchor="ctr" rtlCol="false" tIns="50800" lIns="50800" bIns="50800" rIns="50800"/>
            <a:lstStyle/>
            <a:p>
              <a:pPr algn="ctr">
                <a:lnSpc>
                  <a:spcPts val="3129"/>
                </a:lnSpc>
              </a:pPr>
            </a:p>
          </p:txBody>
        </p:sp>
      </p:grpSp>
      <p:grpSp>
        <p:nvGrpSpPr>
          <p:cNvPr name="Group 17" id="17"/>
          <p:cNvGrpSpPr/>
          <p:nvPr/>
        </p:nvGrpSpPr>
        <p:grpSpPr>
          <a:xfrm rot="0">
            <a:off x="11461054" y="3332781"/>
            <a:ext cx="1752997" cy="598662"/>
            <a:chOff x="0" y="0"/>
            <a:chExt cx="461695" cy="157672"/>
          </a:xfrm>
        </p:grpSpPr>
        <p:sp>
          <p:nvSpPr>
            <p:cNvPr name="Freeform 18" id="18"/>
            <p:cNvSpPr/>
            <p:nvPr/>
          </p:nvSpPr>
          <p:spPr>
            <a:xfrm flipH="false" flipV="false" rot="0">
              <a:off x="0" y="0"/>
              <a:ext cx="461695" cy="157672"/>
            </a:xfrm>
            <a:custGeom>
              <a:avLst/>
              <a:gdLst/>
              <a:ahLst/>
              <a:cxnLst/>
              <a:rect r="r" b="b" t="t" l="l"/>
              <a:pathLst>
                <a:path h="157672" w="461695">
                  <a:moveTo>
                    <a:pt x="0" y="0"/>
                  </a:moveTo>
                  <a:lnTo>
                    <a:pt x="461695" y="0"/>
                  </a:lnTo>
                  <a:lnTo>
                    <a:pt x="461695" y="157672"/>
                  </a:lnTo>
                  <a:lnTo>
                    <a:pt x="0" y="157672"/>
                  </a:lnTo>
                  <a:close/>
                </a:path>
              </a:pathLst>
            </a:custGeom>
            <a:solidFill>
              <a:srgbClr val="000000">
                <a:alpha val="0"/>
              </a:srgbClr>
            </a:solidFill>
            <a:ln w="47625" cap="sq">
              <a:solidFill>
                <a:srgbClr val="FF0000"/>
              </a:solidFill>
              <a:prstDash val="solid"/>
              <a:miter/>
            </a:ln>
          </p:spPr>
        </p:sp>
        <p:sp>
          <p:nvSpPr>
            <p:cNvPr name="TextBox 19" id="19"/>
            <p:cNvSpPr txBox="true"/>
            <p:nvPr/>
          </p:nvSpPr>
          <p:spPr>
            <a:xfrm>
              <a:off x="0" y="-38100"/>
              <a:ext cx="461695" cy="195772"/>
            </a:xfrm>
            <a:prstGeom prst="rect">
              <a:avLst/>
            </a:prstGeom>
          </p:spPr>
          <p:txBody>
            <a:bodyPr anchor="ctr" rtlCol="false" tIns="50800" lIns="50800" bIns="50800" rIns="50800"/>
            <a:lstStyle/>
            <a:p>
              <a:pPr algn="ctr">
                <a:lnSpc>
                  <a:spcPts val="312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330976" y="1773261"/>
            <a:ext cx="15626047" cy="7695828"/>
          </a:xfrm>
          <a:custGeom>
            <a:avLst/>
            <a:gdLst/>
            <a:ahLst/>
            <a:cxnLst/>
            <a:rect r="r" b="b" t="t" l="l"/>
            <a:pathLst>
              <a:path h="7695828" w="15626047">
                <a:moveTo>
                  <a:pt x="0" y="0"/>
                </a:moveTo>
                <a:lnTo>
                  <a:pt x="15626048" y="0"/>
                </a:lnTo>
                <a:lnTo>
                  <a:pt x="15626048" y="7695828"/>
                </a:lnTo>
                <a:lnTo>
                  <a:pt x="0" y="7695828"/>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52475"/>
            <a:ext cx="16230600" cy="824865"/>
          </a:xfrm>
          <a:prstGeom prst="rect">
            <a:avLst/>
          </a:prstGeom>
        </p:spPr>
        <p:txBody>
          <a:bodyPr anchor="t" rtlCol="false" tIns="0" lIns="0" bIns="0" rIns="0">
            <a:spAutoFit/>
          </a:bodyPr>
          <a:lstStyle/>
          <a:p>
            <a:pPr algn="ctr">
              <a:lnSpc>
                <a:spcPts val="7200"/>
              </a:lnSpc>
            </a:pPr>
            <a:r>
              <a:rPr lang="en-US" b="true" sz="3600" u="sng">
                <a:solidFill>
                  <a:srgbClr val="000000"/>
                </a:solidFill>
                <a:latin typeface="Arya Bold"/>
                <a:ea typeface="Arya Bold"/>
                <a:cs typeface="Arya Bold"/>
                <a:sym typeface="Arya Bold"/>
              </a:rPr>
              <a:t>Configured GuardDutyto scan malicious activities</a:t>
            </a:r>
          </a:p>
        </p:txBody>
      </p:sp>
      <p:grpSp>
        <p:nvGrpSpPr>
          <p:cNvPr name="Group 7" id="7"/>
          <p:cNvGrpSpPr/>
          <p:nvPr/>
        </p:nvGrpSpPr>
        <p:grpSpPr>
          <a:xfrm rot="0">
            <a:off x="1742534" y="2582833"/>
            <a:ext cx="2345315" cy="598662"/>
            <a:chOff x="0" y="0"/>
            <a:chExt cx="617696" cy="157672"/>
          </a:xfrm>
        </p:grpSpPr>
        <p:sp>
          <p:nvSpPr>
            <p:cNvPr name="Freeform 8" id="8"/>
            <p:cNvSpPr/>
            <p:nvPr/>
          </p:nvSpPr>
          <p:spPr>
            <a:xfrm flipH="false" flipV="false" rot="0">
              <a:off x="0" y="0"/>
              <a:ext cx="617696" cy="157672"/>
            </a:xfrm>
            <a:custGeom>
              <a:avLst/>
              <a:gdLst/>
              <a:ahLst/>
              <a:cxnLst/>
              <a:rect r="r" b="b" t="t" l="l"/>
              <a:pathLst>
                <a:path h="157672" w="617696">
                  <a:moveTo>
                    <a:pt x="0" y="0"/>
                  </a:moveTo>
                  <a:lnTo>
                    <a:pt x="617696" y="0"/>
                  </a:lnTo>
                  <a:lnTo>
                    <a:pt x="617696" y="157672"/>
                  </a:lnTo>
                  <a:lnTo>
                    <a:pt x="0" y="157672"/>
                  </a:lnTo>
                  <a:close/>
                </a:path>
              </a:pathLst>
            </a:custGeom>
            <a:solidFill>
              <a:srgbClr val="000000">
                <a:alpha val="0"/>
              </a:srgbClr>
            </a:solidFill>
            <a:ln w="47625" cap="sq">
              <a:solidFill>
                <a:srgbClr val="FF0000"/>
              </a:solidFill>
              <a:prstDash val="solid"/>
              <a:miter/>
            </a:ln>
          </p:spPr>
        </p:sp>
        <p:sp>
          <p:nvSpPr>
            <p:cNvPr name="TextBox 9" id="9"/>
            <p:cNvSpPr txBox="true"/>
            <p:nvPr/>
          </p:nvSpPr>
          <p:spPr>
            <a:xfrm>
              <a:off x="0" y="-38100"/>
              <a:ext cx="617696" cy="195772"/>
            </a:xfrm>
            <a:prstGeom prst="rect">
              <a:avLst/>
            </a:prstGeom>
          </p:spPr>
          <p:txBody>
            <a:bodyPr anchor="ctr" rtlCol="false" tIns="50800" lIns="50800" bIns="50800" rIns="50800"/>
            <a:lstStyle/>
            <a:p>
              <a:pPr algn="ctr">
                <a:lnSpc>
                  <a:spcPts val="3129"/>
                </a:lnSpc>
              </a:pPr>
            </a:p>
          </p:txBody>
        </p:sp>
      </p:grpSp>
      <p:grpSp>
        <p:nvGrpSpPr>
          <p:cNvPr name="Group 10" id="10"/>
          <p:cNvGrpSpPr/>
          <p:nvPr/>
        </p:nvGrpSpPr>
        <p:grpSpPr>
          <a:xfrm rot="0">
            <a:off x="1854476" y="5151271"/>
            <a:ext cx="4624466" cy="2621578"/>
            <a:chOff x="0" y="0"/>
            <a:chExt cx="1217966" cy="690457"/>
          </a:xfrm>
        </p:grpSpPr>
        <p:sp>
          <p:nvSpPr>
            <p:cNvPr name="Freeform 11" id="11"/>
            <p:cNvSpPr/>
            <p:nvPr/>
          </p:nvSpPr>
          <p:spPr>
            <a:xfrm flipH="false" flipV="false" rot="0">
              <a:off x="0" y="0"/>
              <a:ext cx="1217966" cy="690457"/>
            </a:xfrm>
            <a:custGeom>
              <a:avLst/>
              <a:gdLst/>
              <a:ahLst/>
              <a:cxnLst/>
              <a:rect r="r" b="b" t="t" l="l"/>
              <a:pathLst>
                <a:path h="690457" w="1217966">
                  <a:moveTo>
                    <a:pt x="0" y="0"/>
                  </a:moveTo>
                  <a:lnTo>
                    <a:pt x="1217966" y="0"/>
                  </a:lnTo>
                  <a:lnTo>
                    <a:pt x="1217966" y="690457"/>
                  </a:lnTo>
                  <a:lnTo>
                    <a:pt x="0" y="690457"/>
                  </a:lnTo>
                  <a:close/>
                </a:path>
              </a:pathLst>
            </a:custGeom>
            <a:solidFill>
              <a:srgbClr val="000000">
                <a:alpha val="0"/>
              </a:srgbClr>
            </a:solidFill>
            <a:ln w="47625" cap="sq">
              <a:solidFill>
                <a:srgbClr val="FF0000"/>
              </a:solidFill>
              <a:prstDash val="solid"/>
              <a:miter/>
            </a:ln>
          </p:spPr>
        </p:sp>
        <p:sp>
          <p:nvSpPr>
            <p:cNvPr name="TextBox 12" id="12"/>
            <p:cNvSpPr txBox="true"/>
            <p:nvPr/>
          </p:nvSpPr>
          <p:spPr>
            <a:xfrm>
              <a:off x="0" y="-38100"/>
              <a:ext cx="1217966" cy="728557"/>
            </a:xfrm>
            <a:prstGeom prst="rect">
              <a:avLst/>
            </a:prstGeom>
          </p:spPr>
          <p:txBody>
            <a:bodyPr anchor="ctr" rtlCol="false" tIns="50800" lIns="50800" bIns="50800" rIns="50800"/>
            <a:lstStyle/>
            <a:p>
              <a:pPr algn="ctr">
                <a:lnSpc>
                  <a:spcPts val="3129"/>
                </a:lnSpc>
              </a:pPr>
            </a:p>
          </p:txBody>
        </p:sp>
      </p:grpSp>
      <p:sp>
        <p:nvSpPr>
          <p:cNvPr name="Freeform 13" id="13"/>
          <p:cNvSpPr/>
          <p:nvPr/>
        </p:nvSpPr>
        <p:spPr>
          <a:xfrm flipH="false" flipV="false" rot="5286459">
            <a:off x="-41089" y="3819493"/>
            <a:ext cx="2744130" cy="833218"/>
          </a:xfrm>
          <a:custGeom>
            <a:avLst/>
            <a:gdLst/>
            <a:ahLst/>
            <a:cxnLst/>
            <a:rect r="r" b="b" t="t" l="l"/>
            <a:pathLst>
              <a:path h="833218" w="2744130">
                <a:moveTo>
                  <a:pt x="0" y="0"/>
                </a:moveTo>
                <a:lnTo>
                  <a:pt x="2744130" y="0"/>
                </a:lnTo>
                <a:lnTo>
                  <a:pt x="2744130" y="833217"/>
                </a:lnTo>
                <a:lnTo>
                  <a:pt x="0" y="8332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028700" y="1785524"/>
            <a:ext cx="16230600" cy="7729823"/>
          </a:xfrm>
          <a:custGeom>
            <a:avLst/>
            <a:gdLst/>
            <a:ahLst/>
            <a:cxnLst/>
            <a:rect r="r" b="b" t="t" l="l"/>
            <a:pathLst>
              <a:path h="7729823" w="16230600">
                <a:moveTo>
                  <a:pt x="0" y="0"/>
                </a:moveTo>
                <a:lnTo>
                  <a:pt x="16230600" y="0"/>
                </a:lnTo>
                <a:lnTo>
                  <a:pt x="16230600" y="7729823"/>
                </a:lnTo>
                <a:lnTo>
                  <a:pt x="0" y="7729823"/>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62000"/>
            <a:ext cx="16230600" cy="796925"/>
          </a:xfrm>
          <a:prstGeom prst="rect">
            <a:avLst/>
          </a:prstGeom>
        </p:spPr>
        <p:txBody>
          <a:bodyPr anchor="t" rtlCol="false" tIns="0" lIns="0" bIns="0" rIns="0">
            <a:spAutoFit/>
          </a:bodyPr>
          <a:lstStyle/>
          <a:p>
            <a:pPr algn="ctr">
              <a:lnSpc>
                <a:spcPts val="7000"/>
              </a:lnSpc>
            </a:pPr>
            <a:r>
              <a:rPr lang="en-US" b="true" sz="3500" u="sng">
                <a:solidFill>
                  <a:srgbClr val="000000"/>
                </a:solidFill>
                <a:latin typeface="Arya Bold"/>
                <a:ea typeface="Arya Bold"/>
                <a:cs typeface="Arya Bold"/>
                <a:sym typeface="Arya Bold"/>
              </a:rPr>
              <a:t>Lambda functioncode to isolate a compromised instance by changingsecurity group</a:t>
            </a:r>
          </a:p>
        </p:txBody>
      </p:sp>
      <p:grpSp>
        <p:nvGrpSpPr>
          <p:cNvPr name="Group 7" id="7"/>
          <p:cNvGrpSpPr/>
          <p:nvPr/>
        </p:nvGrpSpPr>
        <p:grpSpPr>
          <a:xfrm rot="0">
            <a:off x="4284049" y="3560687"/>
            <a:ext cx="8941766" cy="4614177"/>
            <a:chOff x="0" y="0"/>
            <a:chExt cx="2355033" cy="1215257"/>
          </a:xfrm>
        </p:grpSpPr>
        <p:sp>
          <p:nvSpPr>
            <p:cNvPr name="Freeform 8" id="8"/>
            <p:cNvSpPr/>
            <p:nvPr/>
          </p:nvSpPr>
          <p:spPr>
            <a:xfrm flipH="false" flipV="false" rot="0">
              <a:off x="0" y="0"/>
              <a:ext cx="2355033" cy="1215257"/>
            </a:xfrm>
            <a:custGeom>
              <a:avLst/>
              <a:gdLst/>
              <a:ahLst/>
              <a:cxnLst/>
              <a:rect r="r" b="b" t="t" l="l"/>
              <a:pathLst>
                <a:path h="1215257" w="2355033">
                  <a:moveTo>
                    <a:pt x="0" y="0"/>
                  </a:moveTo>
                  <a:lnTo>
                    <a:pt x="2355033" y="0"/>
                  </a:lnTo>
                  <a:lnTo>
                    <a:pt x="2355033" y="1215257"/>
                  </a:lnTo>
                  <a:lnTo>
                    <a:pt x="0" y="1215257"/>
                  </a:lnTo>
                  <a:close/>
                </a:path>
              </a:pathLst>
            </a:custGeom>
            <a:solidFill>
              <a:srgbClr val="000000">
                <a:alpha val="0"/>
              </a:srgbClr>
            </a:solidFill>
            <a:ln w="47625" cap="sq">
              <a:solidFill>
                <a:srgbClr val="FF0000"/>
              </a:solidFill>
              <a:prstDash val="solid"/>
              <a:miter/>
            </a:ln>
          </p:spPr>
        </p:sp>
        <p:sp>
          <p:nvSpPr>
            <p:cNvPr name="TextBox 9" id="9"/>
            <p:cNvSpPr txBox="true"/>
            <p:nvPr/>
          </p:nvSpPr>
          <p:spPr>
            <a:xfrm>
              <a:off x="0" y="-38100"/>
              <a:ext cx="2355033" cy="1253357"/>
            </a:xfrm>
            <a:prstGeom prst="rect">
              <a:avLst/>
            </a:prstGeom>
          </p:spPr>
          <p:txBody>
            <a:bodyPr anchor="ctr" rtlCol="false" tIns="50800" lIns="50800" bIns="50800" rIns="50800"/>
            <a:lstStyle/>
            <a:p>
              <a:pPr algn="ctr">
                <a:lnSpc>
                  <a:spcPts val="312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565141" y="1558925"/>
            <a:ext cx="15694159" cy="7729373"/>
          </a:xfrm>
          <a:custGeom>
            <a:avLst/>
            <a:gdLst/>
            <a:ahLst/>
            <a:cxnLst/>
            <a:rect r="r" b="b" t="t" l="l"/>
            <a:pathLst>
              <a:path h="7729373" w="15694159">
                <a:moveTo>
                  <a:pt x="0" y="0"/>
                </a:moveTo>
                <a:lnTo>
                  <a:pt x="15694159" y="0"/>
                </a:lnTo>
                <a:lnTo>
                  <a:pt x="15694159" y="7729373"/>
                </a:lnTo>
                <a:lnTo>
                  <a:pt x="0" y="7729373"/>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62000"/>
            <a:ext cx="16230600" cy="796925"/>
          </a:xfrm>
          <a:prstGeom prst="rect">
            <a:avLst/>
          </a:prstGeom>
        </p:spPr>
        <p:txBody>
          <a:bodyPr anchor="t" rtlCol="false" tIns="0" lIns="0" bIns="0" rIns="0">
            <a:spAutoFit/>
          </a:bodyPr>
          <a:lstStyle/>
          <a:p>
            <a:pPr algn="ctr">
              <a:lnSpc>
                <a:spcPts val="7000"/>
              </a:lnSpc>
            </a:pPr>
            <a:r>
              <a:rPr lang="en-US" b="true" sz="3500" u="sng">
                <a:solidFill>
                  <a:srgbClr val="000000"/>
                </a:solidFill>
                <a:latin typeface="Arya Bold"/>
                <a:ea typeface="Arya Bold"/>
                <a:cs typeface="Arya Bold"/>
                <a:sym typeface="Arya Bold"/>
              </a:rPr>
              <a:t>Performing nmap to demonstrate portscan attack</a:t>
            </a:r>
          </a:p>
        </p:txBody>
      </p:sp>
      <p:grpSp>
        <p:nvGrpSpPr>
          <p:cNvPr name="Group 7" id="7"/>
          <p:cNvGrpSpPr/>
          <p:nvPr/>
        </p:nvGrpSpPr>
        <p:grpSpPr>
          <a:xfrm rot="0">
            <a:off x="1219317" y="7996402"/>
            <a:ext cx="6375317" cy="715410"/>
            <a:chOff x="0" y="0"/>
            <a:chExt cx="1679096" cy="188421"/>
          </a:xfrm>
        </p:grpSpPr>
        <p:sp>
          <p:nvSpPr>
            <p:cNvPr name="Freeform 8" id="8"/>
            <p:cNvSpPr/>
            <p:nvPr/>
          </p:nvSpPr>
          <p:spPr>
            <a:xfrm flipH="false" flipV="false" rot="0">
              <a:off x="0" y="0"/>
              <a:ext cx="1679096" cy="188421"/>
            </a:xfrm>
            <a:custGeom>
              <a:avLst/>
              <a:gdLst/>
              <a:ahLst/>
              <a:cxnLst/>
              <a:rect r="r" b="b" t="t" l="l"/>
              <a:pathLst>
                <a:path h="188421" w="1679096">
                  <a:moveTo>
                    <a:pt x="0" y="0"/>
                  </a:moveTo>
                  <a:lnTo>
                    <a:pt x="1679096" y="0"/>
                  </a:lnTo>
                  <a:lnTo>
                    <a:pt x="1679096" y="188421"/>
                  </a:lnTo>
                  <a:lnTo>
                    <a:pt x="0" y="188421"/>
                  </a:lnTo>
                  <a:close/>
                </a:path>
              </a:pathLst>
            </a:custGeom>
            <a:solidFill>
              <a:srgbClr val="000000">
                <a:alpha val="0"/>
              </a:srgbClr>
            </a:solidFill>
            <a:ln w="28575" cap="sq">
              <a:solidFill>
                <a:srgbClr val="FF0000"/>
              </a:solidFill>
              <a:prstDash val="solid"/>
              <a:miter/>
            </a:ln>
          </p:spPr>
        </p:sp>
        <p:sp>
          <p:nvSpPr>
            <p:cNvPr name="TextBox 9" id="9"/>
            <p:cNvSpPr txBox="true"/>
            <p:nvPr/>
          </p:nvSpPr>
          <p:spPr>
            <a:xfrm>
              <a:off x="0" y="-38100"/>
              <a:ext cx="1679096" cy="226521"/>
            </a:xfrm>
            <a:prstGeom prst="rect">
              <a:avLst/>
            </a:prstGeom>
          </p:spPr>
          <p:txBody>
            <a:bodyPr anchor="ctr" rtlCol="false" tIns="50800" lIns="50800" bIns="50800" rIns="50800"/>
            <a:lstStyle/>
            <a:p>
              <a:pPr algn="ctr">
                <a:lnSpc>
                  <a:spcPts val="3129"/>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226007" y="1712356"/>
            <a:ext cx="15835987" cy="7799223"/>
          </a:xfrm>
          <a:custGeom>
            <a:avLst/>
            <a:gdLst/>
            <a:ahLst/>
            <a:cxnLst/>
            <a:rect r="r" b="b" t="t" l="l"/>
            <a:pathLst>
              <a:path h="7799223" w="15835987">
                <a:moveTo>
                  <a:pt x="0" y="0"/>
                </a:moveTo>
                <a:lnTo>
                  <a:pt x="15835986" y="0"/>
                </a:lnTo>
                <a:lnTo>
                  <a:pt x="15835986" y="7799223"/>
                </a:lnTo>
                <a:lnTo>
                  <a:pt x="0" y="7799223"/>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62000"/>
            <a:ext cx="16230600" cy="796925"/>
          </a:xfrm>
          <a:prstGeom prst="rect">
            <a:avLst/>
          </a:prstGeom>
        </p:spPr>
        <p:txBody>
          <a:bodyPr anchor="t" rtlCol="false" tIns="0" lIns="0" bIns="0" rIns="0">
            <a:spAutoFit/>
          </a:bodyPr>
          <a:lstStyle/>
          <a:p>
            <a:pPr algn="ctr">
              <a:lnSpc>
                <a:spcPts val="7000"/>
              </a:lnSpc>
            </a:pPr>
            <a:r>
              <a:rPr lang="en-US" b="true" sz="3500" u="sng">
                <a:solidFill>
                  <a:srgbClr val="000000"/>
                </a:solidFill>
                <a:latin typeface="Arya Bold"/>
                <a:ea typeface="Arya Bold"/>
                <a:cs typeface="Arya Bold"/>
                <a:sym typeface="Arya Bold"/>
              </a:rPr>
              <a:t>CloudWatch logs after Attack is detected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294217" y="1745950"/>
            <a:ext cx="15699566" cy="7732036"/>
          </a:xfrm>
          <a:custGeom>
            <a:avLst/>
            <a:gdLst/>
            <a:ahLst/>
            <a:cxnLst/>
            <a:rect r="r" b="b" t="t" l="l"/>
            <a:pathLst>
              <a:path h="7732036" w="15699566">
                <a:moveTo>
                  <a:pt x="0" y="0"/>
                </a:moveTo>
                <a:lnTo>
                  <a:pt x="15699566" y="0"/>
                </a:lnTo>
                <a:lnTo>
                  <a:pt x="15699566" y="7732036"/>
                </a:lnTo>
                <a:lnTo>
                  <a:pt x="0" y="7732036"/>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62000"/>
            <a:ext cx="16230600" cy="796925"/>
          </a:xfrm>
          <a:prstGeom prst="rect">
            <a:avLst/>
          </a:prstGeom>
        </p:spPr>
        <p:txBody>
          <a:bodyPr anchor="t" rtlCol="false" tIns="0" lIns="0" bIns="0" rIns="0">
            <a:spAutoFit/>
          </a:bodyPr>
          <a:lstStyle/>
          <a:p>
            <a:pPr algn="ctr">
              <a:lnSpc>
                <a:spcPts val="7000"/>
              </a:lnSpc>
            </a:pPr>
            <a:r>
              <a:rPr lang="en-US" b="true" sz="3500" u="sng">
                <a:solidFill>
                  <a:srgbClr val="000000"/>
                </a:solidFill>
                <a:latin typeface="Arya Bold"/>
                <a:ea typeface="Arya Bold"/>
                <a:cs typeface="Arya Bold"/>
                <a:sym typeface="Arya Bold"/>
              </a:rPr>
              <a:t>SNSmail alert with JSON file</a:t>
            </a:r>
          </a:p>
        </p:txBody>
      </p:sp>
      <p:grpSp>
        <p:nvGrpSpPr>
          <p:cNvPr name="Group 7" id="7"/>
          <p:cNvGrpSpPr/>
          <p:nvPr/>
        </p:nvGrpSpPr>
        <p:grpSpPr>
          <a:xfrm rot="0">
            <a:off x="5132997" y="3636737"/>
            <a:ext cx="11003328" cy="3779751"/>
            <a:chOff x="0" y="0"/>
            <a:chExt cx="2897996" cy="995490"/>
          </a:xfrm>
        </p:grpSpPr>
        <p:sp>
          <p:nvSpPr>
            <p:cNvPr name="Freeform 8" id="8"/>
            <p:cNvSpPr/>
            <p:nvPr/>
          </p:nvSpPr>
          <p:spPr>
            <a:xfrm flipH="false" flipV="false" rot="0">
              <a:off x="0" y="0"/>
              <a:ext cx="2897996" cy="995490"/>
            </a:xfrm>
            <a:custGeom>
              <a:avLst/>
              <a:gdLst/>
              <a:ahLst/>
              <a:cxnLst/>
              <a:rect r="r" b="b" t="t" l="l"/>
              <a:pathLst>
                <a:path h="995490" w="2897996">
                  <a:moveTo>
                    <a:pt x="0" y="0"/>
                  </a:moveTo>
                  <a:lnTo>
                    <a:pt x="2897996" y="0"/>
                  </a:lnTo>
                  <a:lnTo>
                    <a:pt x="2897996" y="995490"/>
                  </a:lnTo>
                  <a:lnTo>
                    <a:pt x="0" y="995490"/>
                  </a:lnTo>
                  <a:close/>
                </a:path>
              </a:pathLst>
            </a:custGeom>
            <a:solidFill>
              <a:srgbClr val="000000">
                <a:alpha val="0"/>
              </a:srgbClr>
            </a:solidFill>
            <a:ln w="47625" cap="sq">
              <a:solidFill>
                <a:srgbClr val="FF0000"/>
              </a:solidFill>
              <a:prstDash val="solid"/>
              <a:miter/>
            </a:ln>
          </p:spPr>
        </p:sp>
        <p:sp>
          <p:nvSpPr>
            <p:cNvPr name="TextBox 9" id="9"/>
            <p:cNvSpPr txBox="true"/>
            <p:nvPr/>
          </p:nvSpPr>
          <p:spPr>
            <a:xfrm>
              <a:off x="0" y="-38100"/>
              <a:ext cx="2897996" cy="1033590"/>
            </a:xfrm>
            <a:prstGeom prst="rect">
              <a:avLst/>
            </a:prstGeom>
          </p:spPr>
          <p:txBody>
            <a:bodyPr anchor="ctr" rtlCol="false" tIns="50800" lIns="50800" bIns="50800" rIns="50800"/>
            <a:lstStyle/>
            <a:p>
              <a:pPr algn="ctr">
                <a:lnSpc>
                  <a:spcPts val="3129"/>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3729320" y="2110577"/>
            <a:ext cx="10829360" cy="7348672"/>
          </a:xfrm>
          <a:custGeom>
            <a:avLst/>
            <a:gdLst/>
            <a:ahLst/>
            <a:cxnLst/>
            <a:rect r="r" b="b" t="t" l="l"/>
            <a:pathLst>
              <a:path h="7348672" w="10829360">
                <a:moveTo>
                  <a:pt x="0" y="0"/>
                </a:moveTo>
                <a:lnTo>
                  <a:pt x="10829360" y="0"/>
                </a:lnTo>
                <a:lnTo>
                  <a:pt x="10829360" y="7348672"/>
                </a:lnTo>
                <a:lnTo>
                  <a:pt x="0" y="7348672"/>
                </a:lnTo>
                <a:lnTo>
                  <a:pt x="0" y="0"/>
                </a:lnTo>
                <a:close/>
              </a:path>
            </a:pathLst>
          </a:custGeom>
          <a:blipFill>
            <a:blip r:embed="rId4"/>
            <a:stretch>
              <a:fillRect l="-18892" t="0" r="-18892"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447492"/>
            <a:ext cx="16230600" cy="1457323"/>
          </a:xfrm>
          <a:prstGeom prst="rect">
            <a:avLst/>
          </a:prstGeom>
        </p:spPr>
        <p:txBody>
          <a:bodyPr anchor="t" rtlCol="false" tIns="0" lIns="0" bIns="0" rIns="0">
            <a:spAutoFit/>
          </a:bodyPr>
          <a:lstStyle/>
          <a:p>
            <a:pPr algn="ctr">
              <a:lnSpc>
                <a:spcPts val="6000"/>
              </a:lnSpc>
            </a:pPr>
            <a:r>
              <a:rPr lang="en-US" b="true" sz="3000" u="sng">
                <a:solidFill>
                  <a:srgbClr val="000000"/>
                </a:solidFill>
                <a:latin typeface="Arya Bold"/>
                <a:ea typeface="Arya Bold"/>
                <a:cs typeface="Arya Bold"/>
                <a:sym typeface="Arya Bold"/>
              </a:rPr>
              <a:t>After Attack is detectedthe security group of Compromised instances from attackeris performing portscan is changed to isolated group</a:t>
            </a:r>
          </a:p>
        </p:txBody>
      </p:sp>
      <p:grpSp>
        <p:nvGrpSpPr>
          <p:cNvPr name="Group 7" id="7"/>
          <p:cNvGrpSpPr/>
          <p:nvPr/>
        </p:nvGrpSpPr>
        <p:grpSpPr>
          <a:xfrm rot="0">
            <a:off x="3399643" y="6170868"/>
            <a:ext cx="3379332" cy="755771"/>
            <a:chOff x="0" y="0"/>
            <a:chExt cx="823218" cy="184109"/>
          </a:xfrm>
        </p:grpSpPr>
        <p:sp>
          <p:nvSpPr>
            <p:cNvPr name="Freeform 8" id="8"/>
            <p:cNvSpPr/>
            <p:nvPr/>
          </p:nvSpPr>
          <p:spPr>
            <a:xfrm flipH="false" flipV="false" rot="0">
              <a:off x="0" y="0"/>
              <a:ext cx="823218" cy="184109"/>
            </a:xfrm>
            <a:custGeom>
              <a:avLst/>
              <a:gdLst/>
              <a:ahLst/>
              <a:cxnLst/>
              <a:rect r="r" b="b" t="t" l="l"/>
              <a:pathLst>
                <a:path h="184109" w="823218">
                  <a:moveTo>
                    <a:pt x="0" y="0"/>
                  </a:moveTo>
                  <a:lnTo>
                    <a:pt x="823218" y="0"/>
                  </a:lnTo>
                  <a:lnTo>
                    <a:pt x="823218" y="184109"/>
                  </a:lnTo>
                  <a:lnTo>
                    <a:pt x="0" y="184109"/>
                  </a:lnTo>
                  <a:close/>
                </a:path>
              </a:pathLst>
            </a:custGeom>
            <a:solidFill>
              <a:srgbClr val="000000">
                <a:alpha val="0"/>
              </a:srgbClr>
            </a:solidFill>
            <a:ln w="47625" cap="sq">
              <a:solidFill>
                <a:srgbClr val="FF0000"/>
              </a:solidFill>
              <a:prstDash val="solid"/>
              <a:miter/>
            </a:ln>
          </p:spPr>
        </p:sp>
        <p:sp>
          <p:nvSpPr>
            <p:cNvPr name="TextBox 9" id="9"/>
            <p:cNvSpPr txBox="true"/>
            <p:nvPr/>
          </p:nvSpPr>
          <p:spPr>
            <a:xfrm>
              <a:off x="0" y="-38100"/>
              <a:ext cx="823218" cy="222209"/>
            </a:xfrm>
            <a:prstGeom prst="rect">
              <a:avLst/>
            </a:prstGeom>
          </p:spPr>
          <p:txBody>
            <a:bodyPr anchor="ctr" rtlCol="false" tIns="50800" lIns="50800" bIns="50800" rIns="50800"/>
            <a:lstStyle/>
            <a:p>
              <a:pPr algn="ctr">
                <a:lnSpc>
                  <a:spcPts val="3129"/>
                </a:lnSpc>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TextBox 4" id="4"/>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5" id="5"/>
          <p:cNvSpPr txBox="true"/>
          <p:nvPr/>
        </p:nvSpPr>
        <p:spPr>
          <a:xfrm rot="0">
            <a:off x="1031306" y="1646859"/>
            <a:ext cx="16227994" cy="8457213"/>
          </a:xfrm>
          <a:prstGeom prst="rect">
            <a:avLst/>
          </a:prstGeom>
        </p:spPr>
        <p:txBody>
          <a:bodyPr anchor="t" rtlCol="false" tIns="0" lIns="0" bIns="0" rIns="0">
            <a:spAutoFit/>
          </a:bodyPr>
          <a:lstStyle/>
          <a:p>
            <a:pPr algn="just">
              <a:lnSpc>
                <a:spcPts val="6110"/>
              </a:lnSpc>
            </a:pPr>
            <a:r>
              <a:rPr lang="en-US" sz="4272">
                <a:solidFill>
                  <a:srgbClr val="000000"/>
                </a:solidFill>
                <a:latin typeface="Arya"/>
                <a:ea typeface="Arya"/>
                <a:cs typeface="Arya"/>
                <a:sym typeface="Arya"/>
              </a:rPr>
              <a:t>This AWS security framework integrates GuardDuty, CloudWatch, SNS, and Lambda to detect and respond to threats in real-time. By leveraging automated remediation via Lambda functions triggered by CloudWatch Events, it streamlines threat identification, alerting, and mitigation. The model detects risks like port scanning and unauthorized access, enforcing remediation actions such as isolating compromised instances. Continuous testing and compliance auditing ensure adaptability to evolving threats. This approach strengthens security posture, enhances incident response, and optimizes resource utilization, making it a robust blueprint for AWS security automation.</a:t>
            </a:r>
          </a:p>
          <a:p>
            <a:pPr algn="just">
              <a:lnSpc>
                <a:spcPts val="6110"/>
              </a:lnSpc>
            </a:pPr>
          </a:p>
        </p:txBody>
      </p:sp>
      <p:sp>
        <p:nvSpPr>
          <p:cNvPr name="TextBox 6" id="6"/>
          <p:cNvSpPr txBox="true"/>
          <p:nvPr/>
        </p:nvSpPr>
        <p:spPr>
          <a:xfrm rot="0">
            <a:off x="1026094" y="260649"/>
            <a:ext cx="16230600" cy="1176659"/>
          </a:xfrm>
          <a:prstGeom prst="rect">
            <a:avLst/>
          </a:prstGeom>
        </p:spPr>
        <p:txBody>
          <a:bodyPr anchor="t" rtlCol="false" tIns="0" lIns="0" bIns="0" rIns="0">
            <a:spAutoFit/>
          </a:bodyPr>
          <a:lstStyle/>
          <a:p>
            <a:pPr algn="ctr">
              <a:lnSpc>
                <a:spcPts val="10399"/>
              </a:lnSpc>
            </a:pPr>
            <a:r>
              <a:rPr lang="en-US" b="true" sz="5199" u="sng">
                <a:solidFill>
                  <a:srgbClr val="000000"/>
                </a:solidFill>
                <a:latin typeface="Arya Bold"/>
                <a:ea typeface="Arya Bold"/>
                <a:cs typeface="Arya Bold"/>
                <a:sym typeface="Arya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3189389" y="5151271"/>
            <a:ext cx="4069911" cy="4114800"/>
          </a:xfrm>
          <a:custGeom>
            <a:avLst/>
            <a:gdLst/>
            <a:ahLst/>
            <a:cxnLst/>
            <a:rect r="r" b="b" t="t" l="l"/>
            <a:pathLst>
              <a:path h="4114800" w="4069911">
                <a:moveTo>
                  <a:pt x="0" y="0"/>
                </a:moveTo>
                <a:lnTo>
                  <a:pt x="4069911" y="0"/>
                </a:lnTo>
                <a:lnTo>
                  <a:pt x="40699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561975"/>
            <a:ext cx="16230600" cy="1408437"/>
          </a:xfrm>
          <a:prstGeom prst="rect">
            <a:avLst/>
          </a:prstGeom>
        </p:spPr>
        <p:txBody>
          <a:bodyPr anchor="t" rtlCol="false" tIns="0" lIns="0" bIns="0" rIns="0">
            <a:spAutoFit/>
          </a:bodyPr>
          <a:lstStyle/>
          <a:p>
            <a:pPr algn="ctr">
              <a:lnSpc>
                <a:spcPts val="12399"/>
              </a:lnSpc>
            </a:pPr>
            <a:r>
              <a:rPr lang="en-US" b="true" sz="6199" u="sng">
                <a:solidFill>
                  <a:srgbClr val="000000"/>
                </a:solidFill>
                <a:latin typeface="Arya Bold"/>
                <a:ea typeface="Arya Bold"/>
                <a:cs typeface="Arya Bold"/>
                <a:sym typeface="Arya Bold"/>
              </a:rPr>
              <a:t>Problem Statement</a:t>
            </a:r>
          </a:p>
        </p:txBody>
      </p:sp>
      <p:sp>
        <p:nvSpPr>
          <p:cNvPr name="TextBox 7" id="7"/>
          <p:cNvSpPr txBox="true"/>
          <p:nvPr/>
        </p:nvSpPr>
        <p:spPr>
          <a:xfrm rot="0">
            <a:off x="1028700" y="3012157"/>
            <a:ext cx="11464456" cy="5344408"/>
          </a:xfrm>
          <a:prstGeom prst="rect">
            <a:avLst/>
          </a:prstGeom>
        </p:spPr>
        <p:txBody>
          <a:bodyPr anchor="t" rtlCol="false" tIns="0" lIns="0" bIns="0" rIns="0">
            <a:spAutoFit/>
          </a:bodyPr>
          <a:lstStyle/>
          <a:p>
            <a:pPr algn="just">
              <a:lnSpc>
                <a:spcPts val="7164"/>
              </a:lnSpc>
            </a:pPr>
            <a:r>
              <a:rPr lang="en-US" sz="3582">
                <a:solidFill>
                  <a:srgbClr val="000000"/>
                </a:solidFill>
                <a:latin typeface="Arya"/>
                <a:ea typeface="Arya"/>
                <a:cs typeface="Arya"/>
                <a:sym typeface="Arya"/>
              </a:rPr>
              <a:t>With the increasing complexity of cloud environments, securing AWS infrastructure is a growing concern. Identifying and mitigating threats in real-time is essential to prevent security breaches. This project focuses on using AWS GuardDuty for threat detection and automating remediation using AWS Lambda and CloudWatch Events.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TextBox 4" id="4"/>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5" id="5"/>
          <p:cNvSpPr txBox="true"/>
          <p:nvPr/>
        </p:nvSpPr>
        <p:spPr>
          <a:xfrm rot="0">
            <a:off x="1028700" y="277811"/>
            <a:ext cx="16230600" cy="1130304"/>
          </a:xfrm>
          <a:prstGeom prst="rect">
            <a:avLst/>
          </a:prstGeom>
        </p:spPr>
        <p:txBody>
          <a:bodyPr anchor="t" rtlCol="false" tIns="0" lIns="0" bIns="0" rIns="0">
            <a:spAutoFit/>
          </a:bodyPr>
          <a:lstStyle/>
          <a:p>
            <a:pPr algn="ctr">
              <a:lnSpc>
                <a:spcPts val="9999"/>
              </a:lnSpc>
            </a:pPr>
            <a:r>
              <a:rPr lang="en-US" b="true" sz="4999" u="sng">
                <a:solidFill>
                  <a:srgbClr val="000000"/>
                </a:solidFill>
                <a:latin typeface="Arya Bold"/>
                <a:ea typeface="Arya Bold"/>
                <a:cs typeface="Arya Bold"/>
                <a:sym typeface="Arya Bold"/>
              </a:rPr>
              <a:t>References</a:t>
            </a:r>
          </a:p>
        </p:txBody>
      </p:sp>
      <p:sp>
        <p:nvSpPr>
          <p:cNvPr name="TextBox 6" id="6"/>
          <p:cNvSpPr txBox="true"/>
          <p:nvPr/>
        </p:nvSpPr>
        <p:spPr>
          <a:xfrm rot="0">
            <a:off x="221876" y="1379539"/>
            <a:ext cx="17928797" cy="8285471"/>
          </a:xfrm>
          <a:prstGeom prst="rect">
            <a:avLst/>
          </a:prstGeom>
        </p:spPr>
        <p:txBody>
          <a:bodyPr anchor="t" rtlCol="false" tIns="0" lIns="0" bIns="0" rIns="0">
            <a:spAutoFit/>
          </a:bodyPr>
          <a:lstStyle/>
          <a:p>
            <a:pPr algn="l">
              <a:lnSpc>
                <a:spcPts val="6627"/>
              </a:lnSpc>
            </a:pPr>
            <a:r>
              <a:rPr lang="en-US" sz="2651" b="true">
                <a:solidFill>
                  <a:srgbClr val="3E8BE8"/>
                </a:solidFill>
                <a:latin typeface="Arya Bold"/>
                <a:ea typeface="Arya Bold"/>
                <a:cs typeface="Arya Bold"/>
                <a:sym typeface="Arya Bold"/>
              </a:rPr>
              <a:t>1) </a:t>
            </a:r>
            <a:r>
              <a:rPr lang="en-US" b="true" sz="2651" u="sng">
                <a:solidFill>
                  <a:srgbClr val="3E8BE8"/>
                </a:solidFill>
                <a:latin typeface="Arya Bold"/>
                <a:ea typeface="Arya Bold"/>
                <a:cs typeface="Arya Bold"/>
                <a:sym typeface="Arya Bold"/>
                <a:hlinkClick r:id="rId4" tooltip="https://aws.amazon.com/guardduty/"/>
              </a:rPr>
              <a:t>https://aws.amazon.com/guardduty/</a:t>
            </a:r>
          </a:p>
          <a:p>
            <a:pPr algn="l">
              <a:lnSpc>
                <a:spcPts val="6627"/>
              </a:lnSpc>
            </a:pPr>
            <a:r>
              <a:rPr lang="en-US" sz="2651" b="true">
                <a:solidFill>
                  <a:srgbClr val="3E8BE8"/>
                </a:solidFill>
                <a:latin typeface="Arya Bold"/>
                <a:ea typeface="Arya Bold"/>
                <a:cs typeface="Arya Bold"/>
                <a:sym typeface="Arya Bold"/>
              </a:rPr>
              <a:t>2) </a:t>
            </a:r>
            <a:r>
              <a:rPr lang="en-US" b="true" sz="2651" u="sng">
                <a:solidFill>
                  <a:srgbClr val="3E8BE8"/>
                </a:solidFill>
                <a:latin typeface="Arya Bold"/>
                <a:ea typeface="Arya Bold"/>
                <a:cs typeface="Arya Bold"/>
                <a:sym typeface="Arya Bold"/>
                <a:hlinkClick r:id="rId5" tooltip="https://aws.amazon.com/guardduty/resources/"/>
              </a:rPr>
              <a:t>https://aws.amazon.com/guardduty/resources/</a:t>
            </a:r>
          </a:p>
          <a:p>
            <a:pPr algn="l">
              <a:lnSpc>
                <a:spcPts val="6627"/>
              </a:lnSpc>
            </a:pPr>
            <a:r>
              <a:rPr lang="en-US" sz="2651" b="true">
                <a:solidFill>
                  <a:srgbClr val="3E8BE8"/>
                </a:solidFill>
                <a:latin typeface="Arya Bold"/>
                <a:ea typeface="Arya Bold"/>
                <a:cs typeface="Arya Bold"/>
                <a:sym typeface="Arya Bold"/>
              </a:rPr>
              <a:t>3) </a:t>
            </a:r>
            <a:r>
              <a:rPr lang="en-US" b="true" sz="2651" u="sng">
                <a:solidFill>
                  <a:srgbClr val="3E8BE8"/>
                </a:solidFill>
                <a:latin typeface="Arya Bold"/>
                <a:ea typeface="Arya Bold"/>
                <a:cs typeface="Arya Bold"/>
                <a:sym typeface="Arya Bold"/>
                <a:hlinkClick r:id="rId6" tooltip="https://docs.aws.amazon.com/guardduty/latest/ug/guardduty_integrations.html"/>
              </a:rPr>
              <a:t>https://docs.aws.amazon.com/guardduty/latest/ug/guardduty_integrations.html</a:t>
            </a:r>
          </a:p>
          <a:p>
            <a:pPr algn="l">
              <a:lnSpc>
                <a:spcPts val="6627"/>
              </a:lnSpc>
            </a:pPr>
            <a:r>
              <a:rPr lang="en-US" sz="2651" b="true">
                <a:solidFill>
                  <a:srgbClr val="3E8BE8"/>
                </a:solidFill>
                <a:latin typeface="Arya Bold"/>
                <a:ea typeface="Arya Bold"/>
                <a:cs typeface="Arya Bold"/>
                <a:sym typeface="Arya Bold"/>
              </a:rPr>
              <a:t>4) </a:t>
            </a:r>
            <a:r>
              <a:rPr lang="en-US" b="true" sz="2651" u="sng">
                <a:solidFill>
                  <a:srgbClr val="3E8BE8"/>
                </a:solidFill>
                <a:latin typeface="Arya Bold"/>
                <a:ea typeface="Arya Bold"/>
                <a:cs typeface="Arya Bold"/>
                <a:sym typeface="Arya Bold"/>
                <a:hlinkClick r:id="rId7" tooltip="https://docs.amazonaws.cn/en_us/guardduty/latest/ug/infrastructure-security.html"/>
              </a:rPr>
              <a:t>https://docs.amazonaws.cn/en_us/guardduty/latest/ug/infrastructure-security.html</a:t>
            </a:r>
          </a:p>
          <a:p>
            <a:pPr algn="l">
              <a:lnSpc>
                <a:spcPts val="6627"/>
              </a:lnSpc>
            </a:pPr>
            <a:r>
              <a:rPr lang="en-US" sz="2651" b="true">
                <a:solidFill>
                  <a:srgbClr val="3E8BE8"/>
                </a:solidFill>
                <a:latin typeface="Arya Bold"/>
                <a:ea typeface="Arya Bold"/>
                <a:cs typeface="Arya Bold"/>
                <a:sym typeface="Arya Bold"/>
              </a:rPr>
              <a:t>5) </a:t>
            </a:r>
            <a:r>
              <a:rPr lang="en-US" b="true" sz="2651" u="sng">
                <a:solidFill>
                  <a:srgbClr val="3E8BE8"/>
                </a:solidFill>
                <a:latin typeface="Arya Bold"/>
                <a:ea typeface="Arya Bold"/>
                <a:cs typeface="Arya Bold"/>
                <a:sym typeface="Arya Bold"/>
                <a:hlinkClick r:id="rId8" tooltip="https://docs.aws.amazon.com/AmazonCloudWatch/latest/monitoring/WhatIsCloudWatch.html"/>
              </a:rPr>
              <a:t>https://docs.aws.amazon.com/AmazonCloudWatch/latest/monitoring/WhatIsCloudWa</a:t>
            </a:r>
            <a:r>
              <a:rPr lang="en-US" sz="2651" b="true">
                <a:solidFill>
                  <a:srgbClr val="3E8BE8"/>
                </a:solidFill>
                <a:latin typeface="Arya Bold"/>
                <a:ea typeface="Arya Bold"/>
                <a:cs typeface="Arya Bold"/>
                <a:sym typeface="Arya Bold"/>
              </a:rPr>
              <a:t> </a:t>
            </a:r>
            <a:r>
              <a:rPr lang="en-US" b="true" sz="2651" u="sng">
                <a:solidFill>
                  <a:srgbClr val="3E8BE8"/>
                </a:solidFill>
                <a:latin typeface="Arya Bold"/>
                <a:ea typeface="Arya Bold"/>
                <a:cs typeface="Arya Bold"/>
                <a:sym typeface="Arya Bold"/>
                <a:hlinkClick r:id="rId9" tooltip="https://docs.aws.amazon.com/AmazonCloudWatch/latest/monitoring/WhatIsCloudWatch.html"/>
              </a:rPr>
              <a:t>tch.html</a:t>
            </a:r>
          </a:p>
          <a:p>
            <a:pPr algn="l">
              <a:lnSpc>
                <a:spcPts val="6627"/>
              </a:lnSpc>
            </a:pPr>
            <a:r>
              <a:rPr lang="en-US" sz="2651" b="true">
                <a:solidFill>
                  <a:srgbClr val="3E8BE8"/>
                </a:solidFill>
                <a:latin typeface="Arya Bold"/>
                <a:ea typeface="Arya Bold"/>
                <a:cs typeface="Arya Bold"/>
                <a:sym typeface="Arya Bold"/>
              </a:rPr>
              <a:t>6) </a:t>
            </a:r>
            <a:r>
              <a:rPr lang="en-US" b="true" sz="2651" u="sng">
                <a:solidFill>
                  <a:srgbClr val="3E8BE8"/>
                </a:solidFill>
                <a:latin typeface="Arya Bold"/>
                <a:ea typeface="Arya Bold"/>
                <a:cs typeface="Arya Bold"/>
                <a:sym typeface="Arya Bold"/>
                <a:hlinkClick r:id="rId10" tooltip="https://docs.aws.amazon.com/awssupport/latest/user/cloudwatch-events-ta.html"/>
              </a:rPr>
              <a:t>https://docs.aws.amazon.com/awssupport/latest/user/cloudwatch-events-ta.html</a:t>
            </a:r>
          </a:p>
          <a:p>
            <a:pPr algn="l">
              <a:lnSpc>
                <a:spcPts val="6627"/>
              </a:lnSpc>
            </a:pPr>
            <a:r>
              <a:rPr lang="en-US" sz="2651" b="true">
                <a:solidFill>
                  <a:srgbClr val="3E8BE8"/>
                </a:solidFill>
                <a:latin typeface="Arya Bold"/>
                <a:ea typeface="Arya Bold"/>
                <a:cs typeface="Arya Bold"/>
                <a:sym typeface="Arya Bold"/>
              </a:rPr>
              <a:t>7) </a:t>
            </a:r>
            <a:r>
              <a:rPr lang="en-US" b="true" sz="2651" u="sng">
                <a:solidFill>
                  <a:srgbClr val="3E8BE8"/>
                </a:solidFill>
                <a:latin typeface="Arya Bold"/>
                <a:ea typeface="Arya Bold"/>
                <a:cs typeface="Arya Bold"/>
                <a:sym typeface="Arya Bold"/>
                <a:hlinkClick r:id="rId11" tooltip="https://docs.aws.amazon.com/sns/latest/dg/sns-create-topic.html"/>
              </a:rPr>
              <a:t>https://docs.aws.amazon.com/sns/latest/dg/sns-create-topic.html</a:t>
            </a:r>
          </a:p>
          <a:p>
            <a:pPr algn="l">
              <a:lnSpc>
                <a:spcPts val="6627"/>
              </a:lnSpc>
            </a:pPr>
            <a:r>
              <a:rPr lang="en-US" sz="2651" b="true">
                <a:solidFill>
                  <a:srgbClr val="3E8BE8"/>
                </a:solidFill>
                <a:latin typeface="Arya Bold"/>
                <a:ea typeface="Arya Bold"/>
                <a:cs typeface="Arya Bold"/>
                <a:sym typeface="Arya Bold"/>
              </a:rPr>
              <a:t>8) </a:t>
            </a:r>
            <a:r>
              <a:rPr lang="en-US" b="true" sz="2651" u="sng">
                <a:solidFill>
                  <a:srgbClr val="3E8BE8"/>
                </a:solidFill>
                <a:latin typeface="Arya Bold"/>
                <a:ea typeface="Arya Bold"/>
                <a:cs typeface="Arya Bold"/>
                <a:sym typeface="Arya Bold"/>
                <a:hlinkClick r:id="rId12" tooltip="https://docs.aws.amazon.com/sns/latest/dg/sns-setting-up.html"/>
              </a:rPr>
              <a:t>https://docs.aws.amazon.com/sns/latest/dg/sns-setting-up.html</a:t>
            </a:r>
          </a:p>
          <a:p>
            <a:pPr algn="l">
              <a:lnSpc>
                <a:spcPts val="6627"/>
              </a:lnSpc>
            </a:pPr>
            <a:r>
              <a:rPr lang="en-US" sz="2651" b="true">
                <a:solidFill>
                  <a:srgbClr val="3E8BE8"/>
                </a:solidFill>
                <a:latin typeface="Arya Bold"/>
                <a:ea typeface="Arya Bold"/>
                <a:cs typeface="Arya Bold"/>
                <a:sym typeface="Arya Bold"/>
              </a:rPr>
              <a:t>9) https://medium.com/@roshan.kumar202/aws-threat-detection-and-automated-prevention-management-d7761eb42bab</a:t>
            </a:r>
          </a:p>
          <a:p>
            <a:pPr algn="l">
              <a:lnSpc>
                <a:spcPts val="7456"/>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TextBox 4" id="4"/>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5" id="5"/>
          <p:cNvSpPr txBox="true"/>
          <p:nvPr/>
        </p:nvSpPr>
        <p:spPr>
          <a:xfrm rot="0">
            <a:off x="6367879" y="4203700"/>
            <a:ext cx="5552242" cy="1698626"/>
          </a:xfrm>
          <a:prstGeom prst="rect">
            <a:avLst/>
          </a:prstGeom>
        </p:spPr>
        <p:txBody>
          <a:bodyPr anchor="t" rtlCol="false" tIns="0" lIns="0" bIns="0" rIns="0">
            <a:spAutoFit/>
          </a:bodyPr>
          <a:lstStyle/>
          <a:p>
            <a:pPr algn="ctr">
              <a:lnSpc>
                <a:spcPts val="13999"/>
              </a:lnSpc>
            </a:pPr>
            <a:r>
              <a:rPr lang="en-US" sz="9999" b="true">
                <a:solidFill>
                  <a:srgbClr val="000000"/>
                </a:solidFill>
                <a:latin typeface="Arya Bold"/>
                <a:ea typeface="Arya Bold"/>
                <a:cs typeface="Arya Bold"/>
                <a:sym typeface="Arya Bold"/>
              </a:rPr>
              <a:t>Thank You</a:t>
            </a:r>
          </a:p>
        </p:txBody>
      </p:sp>
      <p:sp>
        <p:nvSpPr>
          <p:cNvPr name="Freeform 6" id="6"/>
          <p:cNvSpPr/>
          <p:nvPr/>
        </p:nvSpPr>
        <p:spPr>
          <a:xfrm flipH="false" flipV="false" rot="0">
            <a:off x="5136011" y="4685354"/>
            <a:ext cx="8015978" cy="2433942"/>
          </a:xfrm>
          <a:custGeom>
            <a:avLst/>
            <a:gdLst/>
            <a:ahLst/>
            <a:cxnLst/>
            <a:rect r="r" b="b" t="t" l="l"/>
            <a:pathLst>
              <a:path h="2433942" w="8015978">
                <a:moveTo>
                  <a:pt x="0" y="0"/>
                </a:moveTo>
                <a:lnTo>
                  <a:pt x="8015978" y="0"/>
                </a:lnTo>
                <a:lnTo>
                  <a:pt x="8015978" y="2433943"/>
                </a:lnTo>
                <a:lnTo>
                  <a:pt x="0" y="2433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4817611" y="6162718"/>
            <a:ext cx="3333063" cy="3095582"/>
          </a:xfrm>
          <a:custGeom>
            <a:avLst/>
            <a:gdLst/>
            <a:ahLst/>
            <a:cxnLst/>
            <a:rect r="r" b="b" t="t" l="l"/>
            <a:pathLst>
              <a:path h="3095582" w="3333063">
                <a:moveTo>
                  <a:pt x="0" y="0"/>
                </a:moveTo>
                <a:lnTo>
                  <a:pt x="3333063" y="0"/>
                </a:lnTo>
                <a:lnTo>
                  <a:pt x="3333063" y="3095582"/>
                </a:lnTo>
                <a:lnTo>
                  <a:pt x="0" y="3095582"/>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600075"/>
            <a:ext cx="16230600" cy="1278895"/>
          </a:xfrm>
          <a:prstGeom prst="rect">
            <a:avLst/>
          </a:prstGeom>
        </p:spPr>
        <p:txBody>
          <a:bodyPr anchor="t" rtlCol="false" tIns="0" lIns="0" bIns="0" rIns="0">
            <a:spAutoFit/>
          </a:bodyPr>
          <a:lstStyle/>
          <a:p>
            <a:pPr algn="ctr">
              <a:lnSpc>
                <a:spcPts val="11199"/>
              </a:lnSpc>
            </a:pPr>
            <a:r>
              <a:rPr lang="en-US" b="true" sz="5599" u="sng">
                <a:solidFill>
                  <a:srgbClr val="000000"/>
                </a:solidFill>
                <a:latin typeface="Arya Bold"/>
                <a:ea typeface="Arya Bold"/>
                <a:cs typeface="Arya Bold"/>
                <a:sym typeface="Arya Bold"/>
              </a:rPr>
              <a:t>Introduction</a:t>
            </a:r>
          </a:p>
        </p:txBody>
      </p:sp>
      <p:sp>
        <p:nvSpPr>
          <p:cNvPr name="TextBox 7" id="7"/>
          <p:cNvSpPr txBox="true"/>
          <p:nvPr/>
        </p:nvSpPr>
        <p:spPr>
          <a:xfrm rot="0">
            <a:off x="741869" y="1854427"/>
            <a:ext cx="13627962" cy="6911147"/>
          </a:xfrm>
          <a:prstGeom prst="rect">
            <a:avLst/>
          </a:prstGeom>
        </p:spPr>
        <p:txBody>
          <a:bodyPr anchor="t" rtlCol="false" tIns="0" lIns="0" bIns="0" rIns="0">
            <a:spAutoFit/>
          </a:bodyPr>
          <a:lstStyle/>
          <a:p>
            <a:pPr algn="just">
              <a:lnSpc>
                <a:spcPts val="6947"/>
              </a:lnSpc>
            </a:pPr>
            <a:r>
              <a:rPr lang="en-US" sz="3473">
                <a:solidFill>
                  <a:srgbClr val="000000"/>
                </a:solidFill>
                <a:latin typeface="Arya"/>
                <a:ea typeface="Arya"/>
                <a:cs typeface="Arya"/>
                <a:sym typeface="Arya"/>
              </a:rPr>
              <a:t>AWS GuardDuty is a managed threat detection service that continuously monitors AWS accounts and workloads for malicious activity. It analyzes VPC Flow Logs, AWS CloudTrail event logs, and DNS logs to detect unauthorized access or suspicious activities.</a:t>
            </a:r>
          </a:p>
          <a:p>
            <a:pPr algn="just">
              <a:lnSpc>
                <a:spcPts val="6947"/>
              </a:lnSpc>
            </a:pPr>
          </a:p>
          <a:p>
            <a:pPr algn="just">
              <a:lnSpc>
                <a:spcPts val="6947"/>
              </a:lnSpc>
            </a:pPr>
            <a:r>
              <a:rPr lang="en-US" sz="3473">
                <a:solidFill>
                  <a:srgbClr val="000000"/>
                </a:solidFill>
                <a:latin typeface="Arya"/>
                <a:ea typeface="Arya"/>
                <a:cs typeface="Arya"/>
                <a:sym typeface="Arya"/>
              </a:rPr>
              <a:t>To enhance security, an automated remediation mechanism is implemented using CloudWatch Events and AWS Lambda, ensuring real-time threat mitigation without manual intervention.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TextBox 4" id="4"/>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5" id="5"/>
          <p:cNvSpPr txBox="true"/>
          <p:nvPr/>
        </p:nvSpPr>
        <p:spPr>
          <a:xfrm rot="0">
            <a:off x="1028700" y="590550"/>
            <a:ext cx="16230600" cy="1315726"/>
          </a:xfrm>
          <a:prstGeom prst="rect">
            <a:avLst/>
          </a:prstGeom>
        </p:spPr>
        <p:txBody>
          <a:bodyPr anchor="t" rtlCol="false" tIns="0" lIns="0" bIns="0" rIns="0">
            <a:spAutoFit/>
          </a:bodyPr>
          <a:lstStyle/>
          <a:p>
            <a:pPr algn="ctr">
              <a:lnSpc>
                <a:spcPts val="11599"/>
              </a:lnSpc>
            </a:pPr>
            <a:r>
              <a:rPr lang="en-US" b="true" sz="5799" u="sng">
                <a:solidFill>
                  <a:srgbClr val="000000"/>
                </a:solidFill>
                <a:latin typeface="Arya Bold"/>
                <a:ea typeface="Arya Bold"/>
                <a:cs typeface="Arya Bold"/>
                <a:sym typeface="Arya Bold"/>
              </a:rPr>
              <a:t>Pre-Requisites</a:t>
            </a:r>
          </a:p>
        </p:txBody>
      </p:sp>
      <p:sp>
        <p:nvSpPr>
          <p:cNvPr name="TextBox 6" id="6"/>
          <p:cNvSpPr txBox="true"/>
          <p:nvPr/>
        </p:nvSpPr>
        <p:spPr>
          <a:xfrm rot="0">
            <a:off x="338441" y="2148840"/>
            <a:ext cx="11031736" cy="6700206"/>
          </a:xfrm>
          <a:prstGeom prst="rect">
            <a:avLst/>
          </a:prstGeom>
        </p:spPr>
        <p:txBody>
          <a:bodyPr anchor="t" rtlCol="false" tIns="0" lIns="0" bIns="0" rIns="0">
            <a:spAutoFit/>
          </a:bodyPr>
          <a:lstStyle/>
          <a:p>
            <a:pPr algn="just" marL="1179321" indent="-589660" lvl="1">
              <a:lnSpc>
                <a:spcPts val="7647"/>
              </a:lnSpc>
              <a:buFont typeface="Arial"/>
              <a:buChar char="•"/>
            </a:pPr>
            <a:r>
              <a:rPr lang="en-US" b="true" sz="5462">
                <a:solidFill>
                  <a:srgbClr val="000000"/>
                </a:solidFill>
                <a:latin typeface="Arya Bold"/>
                <a:ea typeface="Arya Bold"/>
                <a:cs typeface="Arya Bold"/>
                <a:sym typeface="Arya Bold"/>
              </a:rPr>
              <a:t>GuardDuty</a:t>
            </a:r>
          </a:p>
          <a:p>
            <a:pPr algn="just" marL="1179321" indent="-589660" lvl="1">
              <a:lnSpc>
                <a:spcPts val="7647"/>
              </a:lnSpc>
              <a:buFont typeface="Arial"/>
              <a:buChar char="•"/>
            </a:pPr>
            <a:r>
              <a:rPr lang="en-US" b="true" sz="5462">
                <a:solidFill>
                  <a:srgbClr val="000000"/>
                </a:solidFill>
                <a:latin typeface="Arya Bold"/>
                <a:ea typeface="Arya Bold"/>
                <a:cs typeface="Arya Bold"/>
                <a:sym typeface="Arya Bold"/>
              </a:rPr>
              <a:t>EC2</a:t>
            </a:r>
          </a:p>
          <a:p>
            <a:pPr algn="just" marL="1179321" indent="-589660" lvl="1">
              <a:lnSpc>
                <a:spcPts val="7647"/>
              </a:lnSpc>
              <a:buFont typeface="Arial"/>
              <a:buChar char="•"/>
            </a:pPr>
            <a:r>
              <a:rPr lang="en-US" b="true" sz="5462">
                <a:solidFill>
                  <a:srgbClr val="000000"/>
                </a:solidFill>
                <a:latin typeface="Arya Bold"/>
                <a:ea typeface="Arya Bold"/>
                <a:cs typeface="Arya Bold"/>
                <a:sym typeface="Arya Bold"/>
              </a:rPr>
              <a:t>CloudWatch</a:t>
            </a:r>
          </a:p>
          <a:p>
            <a:pPr algn="just" marL="1179321" indent="-589660" lvl="1">
              <a:lnSpc>
                <a:spcPts val="7647"/>
              </a:lnSpc>
              <a:buFont typeface="Arial"/>
              <a:buChar char="•"/>
            </a:pPr>
            <a:r>
              <a:rPr lang="en-US" b="true" sz="5462">
                <a:solidFill>
                  <a:srgbClr val="000000"/>
                </a:solidFill>
                <a:latin typeface="Arya Bold"/>
                <a:ea typeface="Arya Bold"/>
                <a:cs typeface="Arya Bold"/>
                <a:sym typeface="Arya Bold"/>
              </a:rPr>
              <a:t>IAM</a:t>
            </a:r>
          </a:p>
          <a:p>
            <a:pPr algn="just" marL="1179321" indent="-589660" lvl="1">
              <a:lnSpc>
                <a:spcPts val="7647"/>
              </a:lnSpc>
              <a:buFont typeface="Arial"/>
              <a:buChar char="•"/>
            </a:pPr>
            <a:r>
              <a:rPr lang="en-US" b="true" sz="5462">
                <a:solidFill>
                  <a:srgbClr val="000000"/>
                </a:solidFill>
                <a:latin typeface="Arya Bold"/>
                <a:ea typeface="Arya Bold"/>
                <a:cs typeface="Arya Bold"/>
                <a:sym typeface="Arya Bold"/>
              </a:rPr>
              <a:t>AWS Lambda</a:t>
            </a:r>
          </a:p>
          <a:p>
            <a:pPr algn="just" marL="1179321" indent="-589660" lvl="1">
              <a:lnSpc>
                <a:spcPts val="7647"/>
              </a:lnSpc>
              <a:buFont typeface="Arial"/>
              <a:buChar char="•"/>
            </a:pPr>
            <a:r>
              <a:rPr lang="en-US" b="true" sz="5462">
                <a:solidFill>
                  <a:srgbClr val="000000"/>
                </a:solidFill>
                <a:latin typeface="Arya Bold"/>
                <a:ea typeface="Arya Bold"/>
                <a:cs typeface="Arya Bold"/>
                <a:sym typeface="Arya Bold"/>
              </a:rPr>
              <a:t>SNS (Simple Notification Service) </a:t>
            </a:r>
          </a:p>
          <a:p>
            <a:pPr algn="just">
              <a:lnSpc>
                <a:spcPts val="7647"/>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3599090" y="1624891"/>
            <a:ext cx="11089819" cy="8040119"/>
          </a:xfrm>
          <a:custGeom>
            <a:avLst/>
            <a:gdLst/>
            <a:ahLst/>
            <a:cxnLst/>
            <a:rect r="r" b="b" t="t" l="l"/>
            <a:pathLst>
              <a:path h="8040119" w="11089819">
                <a:moveTo>
                  <a:pt x="0" y="0"/>
                </a:moveTo>
                <a:lnTo>
                  <a:pt x="11089820" y="0"/>
                </a:lnTo>
                <a:lnTo>
                  <a:pt x="11089820" y="8040120"/>
                </a:lnTo>
                <a:lnTo>
                  <a:pt x="0" y="8040120"/>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52475"/>
            <a:ext cx="16230600" cy="824865"/>
          </a:xfrm>
          <a:prstGeom prst="rect">
            <a:avLst/>
          </a:prstGeom>
        </p:spPr>
        <p:txBody>
          <a:bodyPr anchor="t" rtlCol="false" tIns="0" lIns="0" bIns="0" rIns="0">
            <a:spAutoFit/>
          </a:bodyPr>
          <a:lstStyle/>
          <a:p>
            <a:pPr algn="ctr">
              <a:lnSpc>
                <a:spcPts val="7200"/>
              </a:lnSpc>
            </a:pPr>
            <a:r>
              <a:rPr lang="en-US" b="true" sz="3600" u="sng">
                <a:solidFill>
                  <a:srgbClr val="000000"/>
                </a:solidFill>
                <a:latin typeface="Arya Bold"/>
                <a:ea typeface="Arya Bold"/>
                <a:cs typeface="Arya Bold"/>
                <a:sym typeface="Arya Bold"/>
              </a:rPr>
              <a:t>Data Flow of the working system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graphicFrame>
        <p:nvGraphicFramePr>
          <p:cNvPr name="Table 4" id="4"/>
          <p:cNvGraphicFramePr>
            <a:graphicFrameLocks noGrp="true"/>
          </p:cNvGraphicFramePr>
          <p:nvPr/>
        </p:nvGraphicFramePr>
        <p:xfrm>
          <a:off x="11646500" y="2006877"/>
          <a:ext cx="5612800" cy="6990240"/>
        </p:xfrm>
        <a:graphic>
          <a:graphicData uri="http://schemas.openxmlformats.org/drawingml/2006/table">
            <a:tbl>
              <a:tblPr/>
              <a:tblGrid>
                <a:gridCol w="2765573"/>
              </a:tblGrid>
              <a:tr h="1112084">
                <a:tc>
                  <a:txBody>
                    <a:bodyPr anchor="t" rtlCol="false"/>
                    <a:lstStyle/>
                    <a:p>
                      <a:pPr algn="ctr">
                        <a:lnSpc>
                          <a:spcPts val="3079"/>
                        </a:lnSpc>
                        <a:defRPr/>
                      </a:pPr>
                      <a:r>
                        <a:rPr lang="en-US" sz="2199" b="true">
                          <a:solidFill>
                            <a:srgbClr val="000000"/>
                          </a:solidFill>
                          <a:latin typeface="Sahitya Bold"/>
                          <a:ea typeface="Sahitya Bold"/>
                          <a:cs typeface="Sahitya Bold"/>
                          <a:sym typeface="Sahitya Bold"/>
                        </a:rPr>
                        <a:t>AWS Service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9693">
                <a:tc>
                  <a:txBody>
                    <a:bodyPr anchor="t" rtlCol="false"/>
                    <a:lstStyle/>
                    <a:p>
                      <a:pPr algn="ctr">
                        <a:lnSpc>
                          <a:spcPts val="2520"/>
                        </a:lnSpc>
                        <a:defRPr/>
                      </a:pPr>
                      <a:r>
                        <a:rPr lang="en-US" sz="1800">
                          <a:solidFill>
                            <a:srgbClr val="000000"/>
                          </a:solidFill>
                          <a:latin typeface="Sahitya"/>
                          <a:ea typeface="Sahitya"/>
                          <a:cs typeface="Sahitya"/>
                          <a:sym typeface="Sahitya"/>
                        </a:rPr>
                        <a:t>GuardDuty</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9693">
                <a:tc>
                  <a:txBody>
                    <a:bodyPr anchor="t" rtlCol="false"/>
                    <a:lstStyle/>
                    <a:p>
                      <a:pPr algn="ctr">
                        <a:lnSpc>
                          <a:spcPts val="2520"/>
                        </a:lnSpc>
                        <a:defRPr/>
                      </a:pPr>
                      <a:r>
                        <a:rPr lang="en-US" sz="1800">
                          <a:solidFill>
                            <a:srgbClr val="000000"/>
                          </a:solidFill>
                          <a:latin typeface="Sahitya"/>
                          <a:ea typeface="Sahitya"/>
                          <a:cs typeface="Sahitya"/>
                          <a:sym typeface="Sahitya"/>
                        </a:rPr>
                        <a:t>EC2</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9693">
                <a:tc>
                  <a:txBody>
                    <a:bodyPr anchor="t" rtlCol="false"/>
                    <a:lstStyle/>
                    <a:p>
                      <a:pPr algn="ctr">
                        <a:lnSpc>
                          <a:spcPts val="2520"/>
                        </a:lnSpc>
                        <a:defRPr/>
                      </a:pPr>
                      <a:r>
                        <a:rPr lang="en-US" sz="1800">
                          <a:solidFill>
                            <a:srgbClr val="000000"/>
                          </a:solidFill>
                          <a:latin typeface="Sahitya"/>
                          <a:ea typeface="Sahitya"/>
                          <a:cs typeface="Sahitya"/>
                          <a:sym typeface="Sahitya"/>
                        </a:rPr>
                        <a:t>CloudWatch</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9693">
                <a:tc>
                  <a:txBody>
                    <a:bodyPr anchor="t" rtlCol="false"/>
                    <a:lstStyle/>
                    <a:p>
                      <a:pPr algn="ctr">
                        <a:lnSpc>
                          <a:spcPts val="2520"/>
                        </a:lnSpc>
                        <a:defRPr/>
                      </a:pPr>
                      <a:r>
                        <a:rPr lang="en-US" sz="1800">
                          <a:solidFill>
                            <a:srgbClr val="000000"/>
                          </a:solidFill>
                          <a:latin typeface="Sahitya"/>
                          <a:ea typeface="Sahitya"/>
                          <a:cs typeface="Sahitya"/>
                          <a:sym typeface="Sahitya"/>
                        </a:rPr>
                        <a:t>IAM</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9693">
                <a:tc>
                  <a:txBody>
                    <a:bodyPr anchor="t" rtlCol="false"/>
                    <a:lstStyle/>
                    <a:p>
                      <a:pPr algn="ctr">
                        <a:lnSpc>
                          <a:spcPts val="2520"/>
                        </a:lnSpc>
                        <a:defRPr/>
                      </a:pPr>
                      <a:r>
                        <a:rPr lang="en-US" sz="1800">
                          <a:solidFill>
                            <a:srgbClr val="000000"/>
                          </a:solidFill>
                          <a:latin typeface="Sahitya"/>
                          <a:ea typeface="Sahitya"/>
                          <a:cs typeface="Sahitya"/>
                          <a:sym typeface="Sahitya"/>
                        </a:rPr>
                        <a:t>Lambda</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9693">
                <a:tc>
                  <a:txBody>
                    <a:bodyPr anchor="t" rtlCol="false"/>
                    <a:lstStyle/>
                    <a:p>
                      <a:pPr algn="ctr">
                        <a:lnSpc>
                          <a:spcPts val="2520"/>
                        </a:lnSpc>
                        <a:defRPr/>
                      </a:pPr>
                      <a:r>
                        <a:rPr lang="en-US" sz="1800">
                          <a:solidFill>
                            <a:srgbClr val="000000"/>
                          </a:solidFill>
                          <a:latin typeface="Sahitya"/>
                          <a:ea typeface="Sahitya"/>
                          <a:cs typeface="Sahitya"/>
                          <a:sym typeface="Sahitya"/>
                        </a:rPr>
                        <a:t>SNS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666750"/>
            <a:ext cx="16230600" cy="1083948"/>
          </a:xfrm>
          <a:prstGeom prst="rect">
            <a:avLst/>
          </a:prstGeom>
        </p:spPr>
        <p:txBody>
          <a:bodyPr anchor="t" rtlCol="false" tIns="0" lIns="0" bIns="0" rIns="0">
            <a:spAutoFit/>
          </a:bodyPr>
          <a:lstStyle/>
          <a:p>
            <a:pPr algn="ctr">
              <a:lnSpc>
                <a:spcPts val="9599"/>
              </a:lnSpc>
            </a:pPr>
            <a:r>
              <a:rPr lang="en-US" b="true" sz="4799" u="sng">
                <a:solidFill>
                  <a:srgbClr val="000000"/>
                </a:solidFill>
                <a:latin typeface="Arya Bold"/>
                <a:ea typeface="Arya Bold"/>
                <a:cs typeface="Arya Bold"/>
                <a:sym typeface="Arya Bold"/>
              </a:rPr>
              <a:t>Implementation and Outputs</a:t>
            </a:r>
          </a:p>
        </p:txBody>
      </p:sp>
      <p:sp>
        <p:nvSpPr>
          <p:cNvPr name="TextBox 7" id="7"/>
          <p:cNvSpPr txBox="true"/>
          <p:nvPr/>
        </p:nvSpPr>
        <p:spPr>
          <a:xfrm rot="0">
            <a:off x="895841" y="1921152"/>
            <a:ext cx="16964404" cy="7007520"/>
          </a:xfrm>
          <a:prstGeom prst="rect">
            <a:avLst/>
          </a:prstGeom>
        </p:spPr>
        <p:txBody>
          <a:bodyPr anchor="t" rtlCol="false" tIns="0" lIns="0" bIns="0" rIns="0">
            <a:spAutoFit/>
          </a:bodyPr>
          <a:lstStyle/>
          <a:p>
            <a:pPr algn="l" marL="935324" indent="-467662" lvl="1">
              <a:lnSpc>
                <a:spcPts val="6065"/>
              </a:lnSpc>
              <a:buFont typeface="Arial"/>
              <a:buChar char="•"/>
            </a:pPr>
            <a:r>
              <a:rPr lang="en-US" b="true" sz="4332" u="sng">
                <a:solidFill>
                  <a:srgbClr val="000000"/>
                </a:solidFill>
                <a:latin typeface="Arya Bold"/>
                <a:ea typeface="Arya Bold"/>
                <a:cs typeface="Arya Bold"/>
                <a:sym typeface="Arya Bold"/>
              </a:rPr>
              <a:t>Enable GuardDuty</a:t>
            </a:r>
          </a:p>
          <a:p>
            <a:pPr algn="l">
              <a:lnSpc>
                <a:spcPts val="6065"/>
              </a:lnSpc>
            </a:pPr>
          </a:p>
          <a:p>
            <a:pPr algn="l" marL="935324" indent="-467662" lvl="1">
              <a:lnSpc>
                <a:spcPts val="6065"/>
              </a:lnSpc>
              <a:buFont typeface="Arial"/>
              <a:buChar char="•"/>
            </a:pPr>
            <a:r>
              <a:rPr lang="en-US" b="true" sz="4332" u="sng">
                <a:solidFill>
                  <a:srgbClr val="000000"/>
                </a:solidFill>
                <a:latin typeface="Arya Bold"/>
                <a:ea typeface="Arya Bold"/>
                <a:cs typeface="Arya Bold"/>
                <a:sym typeface="Arya Bold"/>
              </a:rPr>
              <a:t>Create EC2 Instances</a:t>
            </a:r>
          </a:p>
          <a:p>
            <a:pPr algn="l">
              <a:lnSpc>
                <a:spcPts val="5242"/>
              </a:lnSpc>
            </a:pPr>
          </a:p>
          <a:p>
            <a:pPr algn="l" marL="935324" indent="-467662" lvl="1">
              <a:lnSpc>
                <a:spcPts val="6065"/>
              </a:lnSpc>
              <a:buFont typeface="Arial"/>
              <a:buChar char="•"/>
            </a:pPr>
            <a:r>
              <a:rPr lang="en-US" b="true" sz="4332" u="sng">
                <a:solidFill>
                  <a:srgbClr val="000000"/>
                </a:solidFill>
                <a:latin typeface="Arya Bold"/>
                <a:ea typeface="Arya Bold"/>
                <a:cs typeface="Arya Bold"/>
                <a:sym typeface="Arya Bold"/>
              </a:rPr>
              <a:t>Set Up CloudWatch Event Rule</a:t>
            </a:r>
          </a:p>
          <a:p>
            <a:pPr algn="l">
              <a:lnSpc>
                <a:spcPts val="5242"/>
              </a:lnSpc>
            </a:pPr>
          </a:p>
          <a:p>
            <a:pPr algn="l" marL="935324" indent="-467662" lvl="1">
              <a:lnSpc>
                <a:spcPts val="6065"/>
              </a:lnSpc>
              <a:buFont typeface="Arial"/>
              <a:buChar char="•"/>
            </a:pPr>
            <a:r>
              <a:rPr lang="en-US" b="true" sz="4332" u="sng">
                <a:solidFill>
                  <a:srgbClr val="000000"/>
                </a:solidFill>
                <a:latin typeface="Arya Bold"/>
                <a:ea typeface="Arya Bold"/>
                <a:cs typeface="Arya Bold"/>
                <a:sym typeface="Arya Bold"/>
              </a:rPr>
              <a:t>Remediation Process</a:t>
            </a:r>
          </a:p>
          <a:p>
            <a:pPr algn="l">
              <a:lnSpc>
                <a:spcPts val="5242"/>
              </a:lnSpc>
            </a:pPr>
          </a:p>
          <a:p>
            <a:pPr algn="l">
              <a:lnSpc>
                <a:spcPts val="6065"/>
              </a:lnSpc>
            </a:pPr>
          </a:p>
          <a:p>
            <a:pPr algn="l">
              <a:lnSpc>
                <a:spcPts val="370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783004" y="2710703"/>
            <a:ext cx="14721992" cy="6547597"/>
          </a:xfrm>
          <a:custGeom>
            <a:avLst/>
            <a:gdLst/>
            <a:ahLst/>
            <a:cxnLst/>
            <a:rect r="r" b="b" t="t" l="l"/>
            <a:pathLst>
              <a:path h="6547597" w="14721992">
                <a:moveTo>
                  <a:pt x="0" y="0"/>
                </a:moveTo>
                <a:lnTo>
                  <a:pt x="14721992" y="0"/>
                </a:lnTo>
                <a:lnTo>
                  <a:pt x="14721992" y="6547597"/>
                </a:lnTo>
                <a:lnTo>
                  <a:pt x="0" y="6547597"/>
                </a:lnTo>
                <a:lnTo>
                  <a:pt x="0" y="0"/>
                </a:lnTo>
                <a:close/>
              </a:path>
            </a:pathLst>
          </a:custGeom>
          <a:blipFill>
            <a:blip r:embed="rId4"/>
            <a:stretch>
              <a:fillRect l="0" t="0" r="0" b="-6239"/>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62000"/>
            <a:ext cx="16230600" cy="1710691"/>
          </a:xfrm>
          <a:prstGeom prst="rect">
            <a:avLst/>
          </a:prstGeom>
        </p:spPr>
        <p:txBody>
          <a:bodyPr anchor="t" rtlCol="false" tIns="0" lIns="0" bIns="0" rIns="0">
            <a:spAutoFit/>
          </a:bodyPr>
          <a:lstStyle/>
          <a:p>
            <a:pPr algn="ctr">
              <a:lnSpc>
                <a:spcPts val="7199"/>
              </a:lnSpc>
            </a:pPr>
            <a:r>
              <a:rPr lang="en-US" b="true" sz="3599" u="sng">
                <a:solidFill>
                  <a:srgbClr val="000000"/>
                </a:solidFill>
                <a:latin typeface="Arya Bold"/>
                <a:ea typeface="Arya Bold"/>
                <a:cs typeface="Arya Bold"/>
                <a:sym typeface="Arya Bold"/>
              </a:rPr>
              <a:t>Created EC2 instanceas web server and compromised server to demonstrate an attack scenario in network.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028700" y="1806714"/>
            <a:ext cx="16230600" cy="7668958"/>
          </a:xfrm>
          <a:custGeom>
            <a:avLst/>
            <a:gdLst/>
            <a:ahLst/>
            <a:cxnLst/>
            <a:rect r="r" b="b" t="t" l="l"/>
            <a:pathLst>
              <a:path h="7668958" w="16230600">
                <a:moveTo>
                  <a:pt x="0" y="0"/>
                </a:moveTo>
                <a:lnTo>
                  <a:pt x="16230600" y="0"/>
                </a:lnTo>
                <a:lnTo>
                  <a:pt x="16230600" y="7668958"/>
                </a:lnTo>
                <a:lnTo>
                  <a:pt x="0" y="7668958"/>
                </a:lnTo>
                <a:lnTo>
                  <a:pt x="0" y="0"/>
                </a:lnTo>
                <a:close/>
              </a:path>
            </a:pathLst>
          </a:custGeom>
          <a:blipFill>
            <a:blip r:embed="rId4"/>
            <a:stretch>
              <a:fillRect l="0" t="0" r="0" b="0"/>
            </a:stretch>
          </a:blipFill>
        </p:spPr>
      </p:sp>
      <p:grpSp>
        <p:nvGrpSpPr>
          <p:cNvPr name="Group 5" id="5"/>
          <p:cNvGrpSpPr/>
          <p:nvPr/>
        </p:nvGrpSpPr>
        <p:grpSpPr>
          <a:xfrm rot="0">
            <a:off x="4311555" y="8195194"/>
            <a:ext cx="4145581" cy="888906"/>
            <a:chOff x="0" y="0"/>
            <a:chExt cx="1091840" cy="234115"/>
          </a:xfrm>
        </p:grpSpPr>
        <p:sp>
          <p:nvSpPr>
            <p:cNvPr name="Freeform 6" id="6"/>
            <p:cNvSpPr/>
            <p:nvPr/>
          </p:nvSpPr>
          <p:spPr>
            <a:xfrm flipH="false" flipV="false" rot="0">
              <a:off x="0" y="0"/>
              <a:ext cx="1091840" cy="234115"/>
            </a:xfrm>
            <a:custGeom>
              <a:avLst/>
              <a:gdLst/>
              <a:ahLst/>
              <a:cxnLst/>
              <a:rect r="r" b="b" t="t" l="l"/>
              <a:pathLst>
                <a:path h="234115" w="1091840">
                  <a:moveTo>
                    <a:pt x="0" y="0"/>
                  </a:moveTo>
                  <a:lnTo>
                    <a:pt x="1091840" y="0"/>
                  </a:lnTo>
                  <a:lnTo>
                    <a:pt x="1091840" y="234115"/>
                  </a:lnTo>
                  <a:lnTo>
                    <a:pt x="0" y="234115"/>
                  </a:lnTo>
                  <a:close/>
                </a:path>
              </a:pathLst>
            </a:custGeom>
            <a:solidFill>
              <a:srgbClr val="000000">
                <a:alpha val="0"/>
              </a:srgbClr>
            </a:solidFill>
            <a:ln w="47625" cap="sq">
              <a:solidFill>
                <a:srgbClr val="FF0000"/>
              </a:solidFill>
              <a:prstDash val="solid"/>
              <a:miter/>
            </a:ln>
          </p:spPr>
        </p:sp>
        <p:sp>
          <p:nvSpPr>
            <p:cNvPr name="TextBox 7" id="7"/>
            <p:cNvSpPr txBox="true"/>
            <p:nvPr/>
          </p:nvSpPr>
          <p:spPr>
            <a:xfrm>
              <a:off x="0" y="-38100"/>
              <a:ext cx="1091840" cy="272215"/>
            </a:xfrm>
            <a:prstGeom prst="rect">
              <a:avLst/>
            </a:prstGeom>
          </p:spPr>
          <p:txBody>
            <a:bodyPr anchor="ctr" rtlCol="false" tIns="50800" lIns="50800" bIns="50800" rIns="50800"/>
            <a:lstStyle/>
            <a:p>
              <a:pPr algn="ctr">
                <a:lnSpc>
                  <a:spcPts val="3129"/>
                </a:lnSpc>
              </a:pPr>
            </a:p>
          </p:txBody>
        </p:sp>
      </p:grpSp>
      <p:sp>
        <p:nvSpPr>
          <p:cNvPr name="TextBox 8" id="8"/>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9" id="9"/>
          <p:cNvSpPr txBox="true"/>
          <p:nvPr/>
        </p:nvSpPr>
        <p:spPr>
          <a:xfrm rot="0">
            <a:off x="1028700" y="723900"/>
            <a:ext cx="16230600" cy="908051"/>
          </a:xfrm>
          <a:prstGeom prst="rect">
            <a:avLst/>
          </a:prstGeom>
        </p:spPr>
        <p:txBody>
          <a:bodyPr anchor="t" rtlCol="false" tIns="0" lIns="0" bIns="0" rIns="0">
            <a:spAutoFit/>
          </a:bodyPr>
          <a:lstStyle/>
          <a:p>
            <a:pPr algn="ctr">
              <a:lnSpc>
                <a:spcPts val="7999"/>
              </a:lnSpc>
            </a:pPr>
            <a:r>
              <a:rPr lang="en-US" b="true" sz="3999" u="sng">
                <a:solidFill>
                  <a:srgbClr val="000000"/>
                </a:solidFill>
                <a:latin typeface="Arya Bold"/>
                <a:ea typeface="Arya Bold"/>
                <a:cs typeface="Arya Bold"/>
                <a:sym typeface="Arya Bold"/>
              </a:rPr>
              <a:t>Security group of a compromised machine.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44241"/>
            <a:ext cx="18288000" cy="8214059"/>
          </a:xfrm>
          <a:custGeom>
            <a:avLst/>
            <a:gdLst/>
            <a:ahLst/>
            <a:cxnLst/>
            <a:rect r="r" b="b" t="t" l="l"/>
            <a:pathLst>
              <a:path h="8214059" w="18288000">
                <a:moveTo>
                  <a:pt x="0" y="0"/>
                </a:moveTo>
                <a:lnTo>
                  <a:pt x="18288000" y="0"/>
                </a:lnTo>
                <a:lnTo>
                  <a:pt x="18288000" y="8214059"/>
                </a:lnTo>
                <a:lnTo>
                  <a:pt x="0" y="8214059"/>
                </a:lnTo>
                <a:lnTo>
                  <a:pt x="0" y="0"/>
                </a:lnTo>
                <a:close/>
              </a:path>
            </a:pathLst>
          </a:custGeom>
          <a:blipFill>
            <a:blip r:embed="rId2">
              <a:alphaModFix amt="5000"/>
            </a:blip>
            <a:stretch>
              <a:fillRect l="0" t="-65153" r="0" b="-57488"/>
            </a:stretch>
          </a:blipFill>
        </p:spPr>
      </p:sp>
      <p:sp>
        <p:nvSpPr>
          <p:cNvPr name="Freeform 3" id="3"/>
          <p:cNvSpPr/>
          <p:nvPr/>
        </p:nvSpPr>
        <p:spPr>
          <a:xfrm flipH="false" flipV="false" rot="0">
            <a:off x="-13782" y="9665011"/>
            <a:ext cx="5533015" cy="631514"/>
          </a:xfrm>
          <a:custGeom>
            <a:avLst/>
            <a:gdLst/>
            <a:ahLst/>
            <a:cxnLst/>
            <a:rect r="r" b="b" t="t" l="l"/>
            <a:pathLst>
              <a:path h="631514" w="5533015">
                <a:moveTo>
                  <a:pt x="0" y="0"/>
                </a:moveTo>
                <a:lnTo>
                  <a:pt x="5533014" y="0"/>
                </a:lnTo>
                <a:lnTo>
                  <a:pt x="5533014" y="631514"/>
                </a:lnTo>
                <a:lnTo>
                  <a:pt x="0" y="631514"/>
                </a:lnTo>
                <a:lnTo>
                  <a:pt x="0" y="0"/>
                </a:lnTo>
                <a:close/>
              </a:path>
            </a:pathLst>
          </a:custGeom>
          <a:blipFill>
            <a:blip r:embed="rId3"/>
            <a:stretch>
              <a:fillRect l="0" t="0" r="-344" b="0"/>
            </a:stretch>
          </a:blipFill>
        </p:spPr>
      </p:sp>
      <p:sp>
        <p:nvSpPr>
          <p:cNvPr name="Freeform 4" id="4"/>
          <p:cNvSpPr/>
          <p:nvPr/>
        </p:nvSpPr>
        <p:spPr>
          <a:xfrm flipH="false" flipV="false" rot="0">
            <a:off x="1028700" y="1847561"/>
            <a:ext cx="16230600" cy="7547229"/>
          </a:xfrm>
          <a:custGeom>
            <a:avLst/>
            <a:gdLst/>
            <a:ahLst/>
            <a:cxnLst/>
            <a:rect r="r" b="b" t="t" l="l"/>
            <a:pathLst>
              <a:path h="7547229" w="16230600">
                <a:moveTo>
                  <a:pt x="0" y="0"/>
                </a:moveTo>
                <a:lnTo>
                  <a:pt x="16230600" y="0"/>
                </a:lnTo>
                <a:lnTo>
                  <a:pt x="16230600" y="7547229"/>
                </a:lnTo>
                <a:lnTo>
                  <a:pt x="0" y="7547229"/>
                </a:lnTo>
                <a:lnTo>
                  <a:pt x="0" y="0"/>
                </a:lnTo>
                <a:close/>
              </a:path>
            </a:pathLst>
          </a:custGeom>
          <a:blipFill>
            <a:blip r:embed="rId4"/>
            <a:stretch>
              <a:fillRect l="0" t="0" r="0" b="0"/>
            </a:stretch>
          </a:blipFill>
        </p:spPr>
      </p:sp>
      <p:sp>
        <p:nvSpPr>
          <p:cNvPr name="TextBox 5" id="5"/>
          <p:cNvSpPr txBox="true"/>
          <p:nvPr/>
        </p:nvSpPr>
        <p:spPr>
          <a:xfrm rot="0">
            <a:off x="12138826" y="-26928"/>
            <a:ext cx="6011848" cy="375845"/>
          </a:xfrm>
          <a:prstGeom prst="rect">
            <a:avLst/>
          </a:prstGeom>
        </p:spPr>
        <p:txBody>
          <a:bodyPr anchor="t" rtlCol="false" tIns="0" lIns="0" bIns="0" rIns="0">
            <a:spAutoFit/>
          </a:bodyPr>
          <a:lstStyle/>
          <a:p>
            <a:pPr algn="ctr">
              <a:lnSpc>
                <a:spcPts val="3129"/>
              </a:lnSpc>
            </a:pPr>
            <a:r>
              <a:rPr lang="en-US" sz="2235">
                <a:solidFill>
                  <a:srgbClr val="000000"/>
                </a:solidFill>
                <a:latin typeface="Arya"/>
                <a:ea typeface="Arya"/>
                <a:cs typeface="Arya"/>
                <a:sym typeface="Arya"/>
              </a:rPr>
              <a:t>PG-Diploma in IT Infra-structure &amp; System Security</a:t>
            </a:r>
          </a:p>
        </p:txBody>
      </p:sp>
      <p:sp>
        <p:nvSpPr>
          <p:cNvPr name="TextBox 6" id="6"/>
          <p:cNvSpPr txBox="true"/>
          <p:nvPr/>
        </p:nvSpPr>
        <p:spPr>
          <a:xfrm rot="0">
            <a:off x="1028700" y="742950"/>
            <a:ext cx="16230600" cy="870586"/>
          </a:xfrm>
          <a:prstGeom prst="rect">
            <a:avLst/>
          </a:prstGeom>
        </p:spPr>
        <p:txBody>
          <a:bodyPr anchor="t" rtlCol="false" tIns="0" lIns="0" bIns="0" rIns="0">
            <a:spAutoFit/>
          </a:bodyPr>
          <a:lstStyle/>
          <a:p>
            <a:pPr algn="ctr">
              <a:lnSpc>
                <a:spcPts val="7799"/>
              </a:lnSpc>
            </a:pPr>
            <a:r>
              <a:rPr lang="en-US" b="true" sz="3899" u="sng">
                <a:solidFill>
                  <a:srgbClr val="000000"/>
                </a:solidFill>
                <a:latin typeface="Arya Bold"/>
                <a:ea typeface="Arya Bold"/>
                <a:cs typeface="Arya Bold"/>
                <a:sym typeface="Arya Bold"/>
              </a:rPr>
              <a:t>Created an isolated securitygroup to isolated compromised machine.</a:t>
            </a:r>
          </a:p>
        </p:txBody>
      </p:sp>
      <p:grpSp>
        <p:nvGrpSpPr>
          <p:cNvPr name="Group 7" id="7"/>
          <p:cNvGrpSpPr/>
          <p:nvPr/>
        </p:nvGrpSpPr>
        <p:grpSpPr>
          <a:xfrm rot="0">
            <a:off x="3746566" y="4641682"/>
            <a:ext cx="13078270" cy="2793824"/>
            <a:chOff x="0" y="0"/>
            <a:chExt cx="3444483" cy="735822"/>
          </a:xfrm>
        </p:grpSpPr>
        <p:sp>
          <p:nvSpPr>
            <p:cNvPr name="Freeform 8" id="8"/>
            <p:cNvSpPr/>
            <p:nvPr/>
          </p:nvSpPr>
          <p:spPr>
            <a:xfrm flipH="false" flipV="false" rot="0">
              <a:off x="0" y="0"/>
              <a:ext cx="3444483" cy="735822"/>
            </a:xfrm>
            <a:custGeom>
              <a:avLst/>
              <a:gdLst/>
              <a:ahLst/>
              <a:cxnLst/>
              <a:rect r="r" b="b" t="t" l="l"/>
              <a:pathLst>
                <a:path h="735822" w="3444483">
                  <a:moveTo>
                    <a:pt x="0" y="0"/>
                  </a:moveTo>
                  <a:lnTo>
                    <a:pt x="3444483" y="0"/>
                  </a:lnTo>
                  <a:lnTo>
                    <a:pt x="3444483" y="735822"/>
                  </a:lnTo>
                  <a:lnTo>
                    <a:pt x="0" y="735822"/>
                  </a:lnTo>
                  <a:close/>
                </a:path>
              </a:pathLst>
            </a:custGeom>
            <a:solidFill>
              <a:srgbClr val="000000">
                <a:alpha val="0"/>
              </a:srgbClr>
            </a:solidFill>
            <a:ln w="47625" cap="sq">
              <a:solidFill>
                <a:srgbClr val="FF0000"/>
              </a:solidFill>
              <a:prstDash val="solid"/>
              <a:miter/>
            </a:ln>
          </p:spPr>
        </p:sp>
        <p:sp>
          <p:nvSpPr>
            <p:cNvPr name="TextBox 9" id="9"/>
            <p:cNvSpPr txBox="true"/>
            <p:nvPr/>
          </p:nvSpPr>
          <p:spPr>
            <a:xfrm>
              <a:off x="0" y="-38100"/>
              <a:ext cx="3444483" cy="773922"/>
            </a:xfrm>
            <a:prstGeom prst="rect">
              <a:avLst/>
            </a:prstGeom>
          </p:spPr>
          <p:txBody>
            <a:bodyPr anchor="ctr" rtlCol="false" tIns="50800" lIns="50800" bIns="50800" rIns="50800"/>
            <a:lstStyle/>
            <a:p>
              <a:pPr algn="ctr">
                <a:lnSpc>
                  <a:spcPts val="3129"/>
                </a:lnSpc>
              </a:pPr>
            </a:p>
          </p:txBody>
        </p:sp>
      </p:grpSp>
      <p:sp>
        <p:nvSpPr>
          <p:cNvPr name="Freeform 10" id="10"/>
          <p:cNvSpPr/>
          <p:nvPr/>
        </p:nvSpPr>
        <p:spPr>
          <a:xfrm flipH="false" flipV="false" rot="4003685">
            <a:off x="1946984" y="3779532"/>
            <a:ext cx="2744130" cy="833218"/>
          </a:xfrm>
          <a:custGeom>
            <a:avLst/>
            <a:gdLst/>
            <a:ahLst/>
            <a:cxnLst/>
            <a:rect r="r" b="b" t="t" l="l"/>
            <a:pathLst>
              <a:path h="833218" w="2744130">
                <a:moveTo>
                  <a:pt x="0" y="0"/>
                </a:moveTo>
                <a:lnTo>
                  <a:pt x="2744130" y="0"/>
                </a:lnTo>
                <a:lnTo>
                  <a:pt x="2744130" y="833218"/>
                </a:lnTo>
                <a:lnTo>
                  <a:pt x="0" y="8332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DAGea_hWVqI</dc:identifier>
  <dcterms:modified xsi:type="dcterms:W3CDTF">2011-08-01T06:04:30Z</dcterms:modified>
  <cp:revision>1</cp:revision>
  <dc:title>PG-Diploma in IT Infra-structure &amp; System Security</dc:title>
</cp:coreProperties>
</file>