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7" r:id="rId1"/>
  </p:sldMasterIdLst>
  <p:sldIdLst>
    <p:sldId id="256" r:id="rId2"/>
    <p:sldId id="257" r:id="rId3"/>
    <p:sldId id="258" r:id="rId4"/>
    <p:sldId id="259" r:id="rId5"/>
    <p:sldId id="260" r:id="rId6"/>
    <p:sldId id="261" r:id="rId7"/>
    <p:sldId id="262" r:id="rId8"/>
    <p:sldId id="263" r:id="rId9"/>
    <p:sldId id="264" r:id="rId10"/>
    <p:sldId id="265" r:id="rId11"/>
    <p:sldId id="269" r:id="rId12"/>
    <p:sldId id="270" r:id="rId13"/>
    <p:sldId id="271" r:id="rId14"/>
    <p:sldId id="272" r:id="rId15"/>
    <p:sldId id="273" r:id="rId16"/>
    <p:sldId id="274" r:id="rId17"/>
    <p:sldId id="266" r:id="rId18"/>
    <p:sldId id="267"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78130E5-9A1E-44EF-9B47-B325905662FB}" type="datetimeFigureOut">
              <a:rPr lang="en-IN" smtClean="0"/>
              <a:t>01-12-2021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D744849-76FB-468F-8124-61DEA388E18D}" type="slidenum">
              <a:rPr lang="en-IN" smtClean="0"/>
              <a:t>‹#›</a:t>
            </a:fld>
            <a:endParaRPr lang="en-IN" dirty="0"/>
          </a:p>
        </p:txBody>
      </p:sp>
    </p:spTree>
    <p:extLst>
      <p:ext uri="{BB962C8B-B14F-4D97-AF65-F5344CB8AC3E}">
        <p14:creationId xmlns:p14="http://schemas.microsoft.com/office/powerpoint/2010/main" val="2039470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8130E5-9A1E-44EF-9B47-B325905662FB}" type="datetimeFigureOut">
              <a:rPr lang="en-IN" smtClean="0"/>
              <a:t>01-12-2021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D744849-76FB-468F-8124-61DEA388E18D}" type="slidenum">
              <a:rPr lang="en-IN" smtClean="0"/>
              <a:t>‹#›</a:t>
            </a:fld>
            <a:endParaRPr lang="en-IN" dirty="0"/>
          </a:p>
        </p:txBody>
      </p:sp>
    </p:spTree>
    <p:extLst>
      <p:ext uri="{BB962C8B-B14F-4D97-AF65-F5344CB8AC3E}">
        <p14:creationId xmlns:p14="http://schemas.microsoft.com/office/powerpoint/2010/main" val="277101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8130E5-9A1E-44EF-9B47-B325905662FB}" type="datetimeFigureOut">
              <a:rPr lang="en-IN" smtClean="0"/>
              <a:t>01-12-2021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D744849-76FB-468F-8124-61DEA388E18D}"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851146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8130E5-9A1E-44EF-9B47-B325905662FB}" type="datetimeFigureOut">
              <a:rPr lang="en-IN" smtClean="0"/>
              <a:t>01-12-2021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D744849-76FB-468F-8124-61DEA388E18D}" type="slidenum">
              <a:rPr lang="en-IN" smtClean="0"/>
              <a:t>‹#›</a:t>
            </a:fld>
            <a:endParaRPr lang="en-IN" dirty="0"/>
          </a:p>
        </p:txBody>
      </p:sp>
    </p:spTree>
    <p:extLst>
      <p:ext uri="{BB962C8B-B14F-4D97-AF65-F5344CB8AC3E}">
        <p14:creationId xmlns:p14="http://schemas.microsoft.com/office/powerpoint/2010/main" val="17244468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8130E5-9A1E-44EF-9B47-B325905662FB}" type="datetimeFigureOut">
              <a:rPr lang="en-IN" smtClean="0"/>
              <a:t>01-12-2021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D744849-76FB-468F-8124-61DEA388E18D}"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319944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8130E5-9A1E-44EF-9B47-B325905662FB}" type="datetimeFigureOut">
              <a:rPr lang="en-IN" smtClean="0"/>
              <a:t>01-12-2021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D744849-76FB-468F-8124-61DEA388E18D}" type="slidenum">
              <a:rPr lang="en-IN" smtClean="0"/>
              <a:t>‹#›</a:t>
            </a:fld>
            <a:endParaRPr lang="en-IN" dirty="0"/>
          </a:p>
        </p:txBody>
      </p:sp>
    </p:spTree>
    <p:extLst>
      <p:ext uri="{BB962C8B-B14F-4D97-AF65-F5344CB8AC3E}">
        <p14:creationId xmlns:p14="http://schemas.microsoft.com/office/powerpoint/2010/main" val="325123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8130E5-9A1E-44EF-9B47-B325905662FB}" type="datetimeFigureOut">
              <a:rPr lang="en-IN" smtClean="0"/>
              <a:t>01-12-2021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D744849-76FB-468F-8124-61DEA388E18D}" type="slidenum">
              <a:rPr lang="en-IN" smtClean="0"/>
              <a:t>‹#›</a:t>
            </a:fld>
            <a:endParaRPr lang="en-IN" dirty="0"/>
          </a:p>
        </p:txBody>
      </p:sp>
    </p:spTree>
    <p:extLst>
      <p:ext uri="{BB962C8B-B14F-4D97-AF65-F5344CB8AC3E}">
        <p14:creationId xmlns:p14="http://schemas.microsoft.com/office/powerpoint/2010/main" val="37495792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8130E5-9A1E-44EF-9B47-B325905662FB}" type="datetimeFigureOut">
              <a:rPr lang="en-IN" smtClean="0"/>
              <a:t>01-12-2021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D744849-76FB-468F-8124-61DEA388E18D}" type="slidenum">
              <a:rPr lang="en-IN" smtClean="0"/>
              <a:t>‹#›</a:t>
            </a:fld>
            <a:endParaRPr lang="en-IN" dirty="0"/>
          </a:p>
        </p:txBody>
      </p:sp>
    </p:spTree>
    <p:extLst>
      <p:ext uri="{BB962C8B-B14F-4D97-AF65-F5344CB8AC3E}">
        <p14:creationId xmlns:p14="http://schemas.microsoft.com/office/powerpoint/2010/main" val="681177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8130E5-9A1E-44EF-9B47-B325905662FB}" type="datetimeFigureOut">
              <a:rPr lang="en-IN" smtClean="0"/>
              <a:t>01-12-2021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D744849-76FB-468F-8124-61DEA388E18D}" type="slidenum">
              <a:rPr lang="en-IN" smtClean="0"/>
              <a:t>‹#›</a:t>
            </a:fld>
            <a:endParaRPr lang="en-IN" dirty="0"/>
          </a:p>
        </p:txBody>
      </p:sp>
    </p:spTree>
    <p:extLst>
      <p:ext uri="{BB962C8B-B14F-4D97-AF65-F5344CB8AC3E}">
        <p14:creationId xmlns:p14="http://schemas.microsoft.com/office/powerpoint/2010/main" val="2543504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8130E5-9A1E-44EF-9B47-B325905662FB}" type="datetimeFigureOut">
              <a:rPr lang="en-IN" smtClean="0"/>
              <a:t>01-12-2021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D744849-76FB-468F-8124-61DEA388E18D}" type="slidenum">
              <a:rPr lang="en-IN" smtClean="0"/>
              <a:t>‹#›</a:t>
            </a:fld>
            <a:endParaRPr lang="en-IN" dirty="0"/>
          </a:p>
        </p:txBody>
      </p:sp>
    </p:spTree>
    <p:extLst>
      <p:ext uri="{BB962C8B-B14F-4D97-AF65-F5344CB8AC3E}">
        <p14:creationId xmlns:p14="http://schemas.microsoft.com/office/powerpoint/2010/main" val="3295366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78130E5-9A1E-44EF-9B47-B325905662FB}" type="datetimeFigureOut">
              <a:rPr lang="en-IN" smtClean="0"/>
              <a:t>01-12-2021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D744849-76FB-468F-8124-61DEA388E18D}" type="slidenum">
              <a:rPr lang="en-IN" smtClean="0"/>
              <a:t>‹#›</a:t>
            </a:fld>
            <a:endParaRPr lang="en-IN" dirty="0"/>
          </a:p>
        </p:txBody>
      </p:sp>
    </p:spTree>
    <p:extLst>
      <p:ext uri="{BB962C8B-B14F-4D97-AF65-F5344CB8AC3E}">
        <p14:creationId xmlns:p14="http://schemas.microsoft.com/office/powerpoint/2010/main" val="609811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78130E5-9A1E-44EF-9B47-B325905662FB}" type="datetimeFigureOut">
              <a:rPr lang="en-IN" smtClean="0"/>
              <a:t>01-12-2021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D744849-76FB-468F-8124-61DEA388E18D}" type="slidenum">
              <a:rPr lang="en-IN" smtClean="0"/>
              <a:t>‹#›</a:t>
            </a:fld>
            <a:endParaRPr lang="en-IN" dirty="0"/>
          </a:p>
        </p:txBody>
      </p:sp>
    </p:spTree>
    <p:extLst>
      <p:ext uri="{BB962C8B-B14F-4D97-AF65-F5344CB8AC3E}">
        <p14:creationId xmlns:p14="http://schemas.microsoft.com/office/powerpoint/2010/main" val="787235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78130E5-9A1E-44EF-9B47-B325905662FB}" type="datetimeFigureOut">
              <a:rPr lang="en-IN" smtClean="0"/>
              <a:t>01-12-2021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D744849-76FB-468F-8124-61DEA388E18D}" type="slidenum">
              <a:rPr lang="en-IN" smtClean="0"/>
              <a:t>‹#›</a:t>
            </a:fld>
            <a:endParaRPr lang="en-IN" dirty="0"/>
          </a:p>
        </p:txBody>
      </p:sp>
    </p:spTree>
    <p:extLst>
      <p:ext uri="{BB962C8B-B14F-4D97-AF65-F5344CB8AC3E}">
        <p14:creationId xmlns:p14="http://schemas.microsoft.com/office/powerpoint/2010/main" val="922074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8130E5-9A1E-44EF-9B47-B325905662FB}" type="datetimeFigureOut">
              <a:rPr lang="en-IN" smtClean="0"/>
              <a:t>01-12-2021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5D744849-76FB-468F-8124-61DEA388E18D}" type="slidenum">
              <a:rPr lang="en-IN" smtClean="0"/>
              <a:t>‹#›</a:t>
            </a:fld>
            <a:endParaRPr lang="en-IN" dirty="0"/>
          </a:p>
        </p:txBody>
      </p:sp>
    </p:spTree>
    <p:extLst>
      <p:ext uri="{BB962C8B-B14F-4D97-AF65-F5344CB8AC3E}">
        <p14:creationId xmlns:p14="http://schemas.microsoft.com/office/powerpoint/2010/main" val="426627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8130E5-9A1E-44EF-9B47-B325905662FB}" type="datetimeFigureOut">
              <a:rPr lang="en-IN" smtClean="0"/>
              <a:t>01-12-2021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D744849-76FB-468F-8124-61DEA388E18D}" type="slidenum">
              <a:rPr lang="en-IN" smtClean="0"/>
              <a:t>‹#›</a:t>
            </a:fld>
            <a:endParaRPr lang="en-IN" dirty="0"/>
          </a:p>
        </p:txBody>
      </p:sp>
    </p:spTree>
    <p:extLst>
      <p:ext uri="{BB962C8B-B14F-4D97-AF65-F5344CB8AC3E}">
        <p14:creationId xmlns:p14="http://schemas.microsoft.com/office/powerpoint/2010/main" val="1817805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D744849-76FB-468F-8124-61DEA388E18D}" type="slidenum">
              <a:rPr lang="en-IN" smtClean="0"/>
              <a:t>‹#›</a:t>
            </a:fld>
            <a:endParaRPr lang="en-IN" dirty="0"/>
          </a:p>
        </p:txBody>
      </p:sp>
      <p:sp>
        <p:nvSpPr>
          <p:cNvPr id="5" name="Date Placeholder 4"/>
          <p:cNvSpPr>
            <a:spLocks noGrp="1"/>
          </p:cNvSpPr>
          <p:nvPr>
            <p:ph type="dt" sz="half" idx="10"/>
          </p:nvPr>
        </p:nvSpPr>
        <p:spPr/>
        <p:txBody>
          <a:bodyPr/>
          <a:lstStyle/>
          <a:p>
            <a:fld id="{A78130E5-9A1E-44EF-9B47-B325905662FB}" type="datetimeFigureOut">
              <a:rPr lang="en-IN" smtClean="0"/>
              <a:t>01-12-2021</a:t>
            </a:fld>
            <a:endParaRPr lang="en-IN" dirty="0"/>
          </a:p>
        </p:txBody>
      </p:sp>
    </p:spTree>
    <p:extLst>
      <p:ext uri="{BB962C8B-B14F-4D97-AF65-F5344CB8AC3E}">
        <p14:creationId xmlns:p14="http://schemas.microsoft.com/office/powerpoint/2010/main" val="182176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78130E5-9A1E-44EF-9B47-B325905662FB}" type="datetimeFigureOut">
              <a:rPr lang="en-IN" smtClean="0"/>
              <a:t>01-12-2021</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D744849-76FB-468F-8124-61DEA388E18D}" type="slidenum">
              <a:rPr lang="en-IN" smtClean="0"/>
              <a:t>‹#›</a:t>
            </a:fld>
            <a:endParaRPr lang="en-IN" dirty="0"/>
          </a:p>
        </p:txBody>
      </p:sp>
    </p:spTree>
    <p:extLst>
      <p:ext uri="{BB962C8B-B14F-4D97-AF65-F5344CB8AC3E}">
        <p14:creationId xmlns:p14="http://schemas.microsoft.com/office/powerpoint/2010/main" val="1625542173"/>
      </p:ext>
    </p:extLst>
  </p:cSld>
  <p:clrMap bg1="lt1" tx1="dk1" bg2="lt2" tx2="dk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4" r:id="rId7"/>
    <p:sldLayoutId id="2147483925" r:id="rId8"/>
    <p:sldLayoutId id="2147483926" r:id="rId9"/>
    <p:sldLayoutId id="2147483927" r:id="rId10"/>
    <p:sldLayoutId id="2147483928" r:id="rId11"/>
    <p:sldLayoutId id="2147483929" r:id="rId12"/>
    <p:sldLayoutId id="2147483930" r:id="rId13"/>
    <p:sldLayoutId id="2147483931" r:id="rId14"/>
    <p:sldLayoutId id="2147483932" r:id="rId15"/>
    <p:sldLayoutId id="214748393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rive.google.com/drive/folders/13jZzBtrqfLzXH_t2bROpcMxjOkR3vnvC" TargetMode="External"/><Relationship Id="rId2" Type="http://schemas.openxmlformats.org/officeDocument/2006/relationships/hyperlink" Target="https://drive.google.com/drive/folders/1OfmqJY6V7hE-kfj95tuMzAoevfKomEeQ" TargetMode="External"/><Relationship Id="rId1" Type="http://schemas.openxmlformats.org/officeDocument/2006/relationships/slideLayout" Target="../slideLayouts/slideLayout2.xml"/><Relationship Id="rId4" Type="http://schemas.openxmlformats.org/officeDocument/2006/relationships/hyperlink" Target="https://www.wikipedia.or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12192000" cy="18716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Rectangle 4"/>
          <p:cNvSpPr/>
          <p:nvPr/>
        </p:nvSpPr>
        <p:spPr>
          <a:xfrm>
            <a:off x="0" y="1890117"/>
            <a:ext cx="12192000" cy="4031873"/>
          </a:xfrm>
          <a:prstGeom prst="rect">
            <a:avLst/>
          </a:prstGeom>
        </p:spPr>
        <p:txBody>
          <a:bodyPr wrap="square">
            <a:spAutoFit/>
          </a:bodyPr>
          <a:lstStyle/>
          <a:p>
            <a:pPr algn="ctr">
              <a:defRPr/>
            </a:pPr>
            <a:r>
              <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LAB INFRASTRUCTURE </a:t>
            </a:r>
            <a:r>
              <a:rPr lang="en-IN" altLang="en-US" sz="2400" b="1" dirty="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BILLING </a:t>
            </a:r>
            <a:r>
              <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SYSTEM </a:t>
            </a:r>
          </a:p>
          <a:p>
            <a:pPr algn="ctr">
              <a:defRPr/>
            </a:pPr>
            <a:endPar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defRPr/>
            </a:pPr>
            <a:r>
              <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Presented by:</a:t>
            </a:r>
          </a:p>
          <a:p>
            <a:pPr algn="ctr">
              <a:defRPr/>
            </a:pPr>
            <a:r>
              <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Suraj Singh (20104032)</a:t>
            </a:r>
          </a:p>
          <a:p>
            <a:pPr algn="ctr">
              <a:defRPr/>
            </a:pPr>
            <a:r>
              <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Himanshu Rane (201040</a:t>
            </a:r>
          </a:p>
          <a:p>
            <a:pPr algn="ctr">
              <a:defRPr/>
            </a:pPr>
            <a:r>
              <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Atharva Takle (20104022)</a:t>
            </a:r>
          </a:p>
          <a:p>
            <a:pPr algn="ctr">
              <a:defRPr/>
            </a:pPr>
            <a:endPar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defRPr/>
            </a:pPr>
            <a:endPar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defRPr/>
            </a:pPr>
            <a:r>
              <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Guide</a:t>
            </a:r>
          </a:p>
          <a:p>
            <a:pPr algn="ctr">
              <a:defRPr/>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Prof. Vishal Badgujar</a:t>
            </a:r>
          </a:p>
          <a:p>
            <a:pPr algn="ctr">
              <a:defRPr/>
            </a:pPr>
            <a:endParaRPr lang="en-IN" altLang="en-US" sz="16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07752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944" y="140368"/>
            <a:ext cx="8596668" cy="1122948"/>
          </a:xfrm>
        </p:spPr>
        <p:txBody>
          <a:bodyPr>
            <a:normAutofit fontScale="90000"/>
          </a:bodyPr>
          <a:lstStyle/>
          <a:p>
            <a:r>
              <a:rPr lang="en-IN" sz="4000" b="1" dirty="0" smtClean="0">
                <a:solidFill>
                  <a:schemeClr val="tx1"/>
                </a:solidFill>
                <a:latin typeface="Times New Roman" panose="02020603050405020304" pitchFamily="18" charset="0"/>
                <a:cs typeface="Times New Roman" panose="02020603050405020304" pitchFamily="18" charset="0"/>
              </a:rPr>
              <a:t>IMPLEMENTATION</a:t>
            </a:r>
            <a:r>
              <a:rPr lang="en-IN" b="1" dirty="0" smtClean="0">
                <a:solidFill>
                  <a:schemeClr val="tx1"/>
                </a:solidFill>
                <a:latin typeface="Times New Roman" panose="02020603050405020304" pitchFamily="18" charset="0"/>
                <a:cs typeface="Times New Roman" panose="02020603050405020304" pitchFamily="18" charset="0"/>
              </a:rPr>
              <a:t/>
            </a:r>
            <a:br>
              <a:rPr lang="en-IN" b="1" dirty="0" smtClean="0">
                <a:solidFill>
                  <a:schemeClr val="tx1"/>
                </a:solidFill>
                <a:latin typeface="Times New Roman" panose="02020603050405020304" pitchFamily="18" charset="0"/>
                <a:cs typeface="Times New Roman" panose="02020603050405020304" pitchFamily="18" charset="0"/>
              </a:rPr>
            </a:br>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8261" y="1263316"/>
            <a:ext cx="8346351" cy="4182059"/>
          </a:xfrm>
        </p:spPr>
      </p:pic>
    </p:spTree>
    <p:extLst>
      <p:ext uri="{BB962C8B-B14F-4D97-AF65-F5344CB8AC3E}">
        <p14:creationId xmlns:p14="http://schemas.microsoft.com/office/powerpoint/2010/main" val="42854377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671" y="103189"/>
            <a:ext cx="7129529" cy="31453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4937" y="3394877"/>
            <a:ext cx="7615989" cy="3150303"/>
          </a:xfrm>
          <a:prstGeom prst="rect">
            <a:avLst/>
          </a:prstGeom>
        </p:spPr>
      </p:pic>
    </p:spTree>
    <p:extLst>
      <p:ext uri="{BB962C8B-B14F-4D97-AF65-F5344CB8AC3E}">
        <p14:creationId xmlns:p14="http://schemas.microsoft.com/office/powerpoint/2010/main" val="31687205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667" y="306374"/>
            <a:ext cx="9659698" cy="6173061"/>
          </a:xfrm>
          <a:prstGeom prst="rect">
            <a:avLst/>
          </a:prstGeom>
        </p:spPr>
      </p:pic>
    </p:spTree>
    <p:extLst>
      <p:ext uri="{BB962C8B-B14F-4D97-AF65-F5344CB8AC3E}">
        <p14:creationId xmlns:p14="http://schemas.microsoft.com/office/powerpoint/2010/main" val="26017430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554908" cy="335681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3397" y="3585410"/>
            <a:ext cx="9573961" cy="2992536"/>
          </a:xfrm>
          <a:prstGeom prst="rect">
            <a:avLst/>
          </a:prstGeom>
        </p:spPr>
      </p:pic>
    </p:spTree>
    <p:extLst>
      <p:ext uri="{BB962C8B-B14F-4D97-AF65-F5344CB8AC3E}">
        <p14:creationId xmlns:p14="http://schemas.microsoft.com/office/powerpoint/2010/main" val="39947955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508" y="585358"/>
            <a:ext cx="8720555" cy="5298084"/>
          </a:xfrm>
          <a:prstGeom prst="rect">
            <a:avLst/>
          </a:prstGeom>
        </p:spPr>
      </p:pic>
    </p:spTree>
    <p:extLst>
      <p:ext uri="{BB962C8B-B14F-4D97-AF65-F5344CB8AC3E}">
        <p14:creationId xmlns:p14="http://schemas.microsoft.com/office/powerpoint/2010/main" val="34350760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715" y="322922"/>
            <a:ext cx="8893760" cy="5692867"/>
          </a:xfrm>
          <a:prstGeom prst="rect">
            <a:avLst/>
          </a:prstGeom>
        </p:spPr>
      </p:pic>
    </p:spTree>
    <p:extLst>
      <p:ext uri="{BB962C8B-B14F-4D97-AF65-F5344CB8AC3E}">
        <p14:creationId xmlns:p14="http://schemas.microsoft.com/office/powerpoint/2010/main" val="42260110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983" y="445168"/>
            <a:ext cx="8922585" cy="5230905"/>
          </a:xfrm>
          <a:prstGeom prst="rect">
            <a:avLst/>
          </a:prstGeom>
        </p:spPr>
      </p:pic>
    </p:spTree>
    <p:extLst>
      <p:ext uri="{BB962C8B-B14F-4D97-AF65-F5344CB8AC3E}">
        <p14:creationId xmlns:p14="http://schemas.microsoft.com/office/powerpoint/2010/main" val="16462891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608" y="176463"/>
            <a:ext cx="8596668" cy="689811"/>
          </a:xfrm>
        </p:spPr>
        <p:txBody>
          <a:bodyPr/>
          <a:lstStyle/>
          <a:p>
            <a:r>
              <a:rPr lang="en-IN" b="1" dirty="0">
                <a:solidFill>
                  <a:schemeClr val="tx1"/>
                </a:solidFill>
                <a:latin typeface="Times New Roman" panose="02020603050405020304" pitchFamily="18" charset="0"/>
                <a:cs typeface="Times New Roman" panose="02020603050405020304" pitchFamily="18" charset="0"/>
              </a:rPr>
              <a:t>Conclusion</a:t>
            </a:r>
            <a:endParaRPr lang="en-IN" dirty="0">
              <a:solidFill>
                <a:schemeClr val="tx1"/>
              </a:solidFill>
            </a:endParaRPr>
          </a:p>
        </p:txBody>
      </p:sp>
      <p:sp>
        <p:nvSpPr>
          <p:cNvPr id="3" name="Content Placeholder 2"/>
          <p:cNvSpPr>
            <a:spLocks noGrp="1"/>
          </p:cNvSpPr>
          <p:nvPr>
            <p:ph idx="1"/>
          </p:nvPr>
        </p:nvSpPr>
        <p:spPr>
          <a:xfrm>
            <a:off x="400608" y="866274"/>
            <a:ext cx="8596668" cy="4501320"/>
          </a:xfrm>
        </p:spPr>
        <p:txBody>
          <a:bodyPr>
            <a:normAutofit/>
          </a:bodyPr>
          <a:lstStyle/>
          <a:p>
            <a:pPr marL="0" lvl="0" indent="0" algn="just">
              <a:buNone/>
            </a:pPr>
            <a:r>
              <a:rPr lang="en-US" sz="2000" dirty="0">
                <a:latin typeface="Times New Roman" panose="02020603050405020304" pitchFamily="18" charset="0"/>
                <a:cs typeface="Times New Roman" panose="02020603050405020304" pitchFamily="18" charset="0"/>
              </a:rPr>
              <a:t>Our project is only a humble venture to satisfy the needs of the user. Several user friendly techniques like Drop down boxes, Reset password Option, print Option and many more features are added. The objective of the project is to propose a system that will record and maintain data of the Lab Infrastructure. This reduces the burden of lab employees as they don’t have to spend time on maintaining and then storing the data. This reduces their effort and saves time. </a:t>
            </a:r>
            <a:endParaRPr lang="en-US" sz="2000" dirty="0" smtClean="0">
              <a:latin typeface="Times New Roman" panose="02020603050405020304" pitchFamily="18" charset="0"/>
              <a:cs typeface="Times New Roman" panose="02020603050405020304" pitchFamily="18" charset="0"/>
            </a:endParaRPr>
          </a:p>
          <a:p>
            <a:pPr marL="0" lvl="0" indent="0" algn="just">
              <a:buNone/>
            </a:pPr>
            <a:r>
              <a:rPr lang="en-US" sz="2000" dirty="0" smtClean="0">
                <a:latin typeface="Times New Roman" panose="02020603050405020304" pitchFamily="18" charset="0"/>
                <a:cs typeface="Times New Roman" panose="02020603050405020304" pitchFamily="18" charset="0"/>
              </a:rPr>
              <a:t>Manually </a:t>
            </a:r>
            <a:r>
              <a:rPr lang="en-US" sz="2000" dirty="0">
                <a:latin typeface="Times New Roman" panose="02020603050405020304" pitchFamily="18" charset="0"/>
                <a:cs typeface="Times New Roman" panose="02020603050405020304" pitchFamily="18" charset="0"/>
              </a:rPr>
              <a:t>maintained and stored data has many faults like repetition of same data, entering wrong data or sometimes loss of data. In our project, we have overcome these problems and lead to an errorless system. Also if one has to view data, He / She has to go through a number of registers or books. In our Project we have solved this issue by adding View Option. In future work we are trying to add security features for the same.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94090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9811"/>
          </a:xfrm>
        </p:spPr>
        <p:txBody>
          <a:bodyPr/>
          <a:lstStyle/>
          <a:p>
            <a:r>
              <a:rPr lang="en-IN" b="1" dirty="0">
                <a:solidFill>
                  <a:schemeClr val="tx1"/>
                </a:solidFill>
                <a:latin typeface="Times New Roman" panose="02020603050405020304" pitchFamily="18" charset="0"/>
                <a:cs typeface="Times New Roman" panose="02020603050405020304" pitchFamily="18" charset="0"/>
              </a:rPr>
              <a:t>References</a:t>
            </a:r>
            <a:endParaRPr lang="en-IN" dirty="0">
              <a:solidFill>
                <a:schemeClr val="tx1"/>
              </a:solidFill>
            </a:endParaRPr>
          </a:p>
        </p:txBody>
      </p:sp>
      <p:sp>
        <p:nvSpPr>
          <p:cNvPr id="3" name="Content Placeholder 2"/>
          <p:cNvSpPr>
            <a:spLocks noGrp="1"/>
          </p:cNvSpPr>
          <p:nvPr>
            <p:ph idx="1"/>
          </p:nvPr>
        </p:nvSpPr>
        <p:spPr>
          <a:xfrm>
            <a:off x="677334" y="1600201"/>
            <a:ext cx="8596668" cy="4441162"/>
          </a:xfrm>
        </p:spPr>
        <p:txBody>
          <a:bodyPr/>
          <a:lstStyle/>
          <a:p>
            <a:pPr>
              <a:buFont typeface="+mj-lt"/>
              <a:buAutoNum type="arabicPeriod"/>
            </a:pPr>
            <a:r>
              <a:rPr lang="en-US" sz="2000" dirty="0">
                <a:latin typeface="Times New Roman" panose="02020603050405020304" pitchFamily="18" charset="0"/>
                <a:cs typeface="Times New Roman" panose="02020603050405020304" pitchFamily="18" charset="0"/>
              </a:rPr>
              <a:t>Herbert Schildt, “Java-The Complete Reference”, Tenth Edition, Oracle Press, Tata McGraw Hill Education</a:t>
            </a:r>
            <a:r>
              <a:rPr lang="en-US" sz="2000" dirty="0" smtClean="0">
                <a:latin typeface="Times New Roman" panose="02020603050405020304" pitchFamily="18" charset="0"/>
                <a:cs typeface="Times New Roman" panose="02020603050405020304" pitchFamily="18" charset="0"/>
              </a:rPr>
              <a:t>.</a:t>
            </a:r>
          </a:p>
          <a:p>
            <a:pPr>
              <a:buFont typeface="+mj-lt"/>
              <a:buAutoNum type="arabicPeriod"/>
            </a:pPr>
            <a:r>
              <a:rPr lang="en-US" sz="2000" dirty="0">
                <a:latin typeface="Times New Roman" panose="02020603050405020304" pitchFamily="18" charset="0"/>
                <a:cs typeface="Times New Roman" panose="02020603050405020304" pitchFamily="18" charset="0"/>
              </a:rPr>
              <a:t>Head First Java: A Brain-Friendly Guide, 2nd Edition </a:t>
            </a:r>
            <a:r>
              <a:rPr lang="en-US" sz="2000" u="sng" dirty="0">
                <a:solidFill>
                  <a:srgbClr val="00B0F0"/>
                </a:solidFill>
                <a:latin typeface="Times New Roman" panose="02020603050405020304" pitchFamily="18" charset="0"/>
                <a:cs typeface="Times New Roman" panose="02020603050405020304" pitchFamily="18" charset="0"/>
                <a:hlinkClick r:id="rId2"/>
              </a:rPr>
              <a:t>https://</a:t>
            </a:r>
            <a:r>
              <a:rPr lang="en-US" sz="2000" u="sng" dirty="0" smtClean="0">
                <a:solidFill>
                  <a:srgbClr val="00B0F0"/>
                </a:solidFill>
                <a:latin typeface="Times New Roman" panose="02020603050405020304" pitchFamily="18" charset="0"/>
                <a:cs typeface="Times New Roman" panose="02020603050405020304" pitchFamily="18" charset="0"/>
                <a:hlinkClick r:id="rId2"/>
              </a:rPr>
              <a:t>drive.google.com/drive/folders/1OfmqJY6V7hE-kfj95tuMzAoevfKomEeQ</a:t>
            </a:r>
            <a:endParaRPr lang="en-US" sz="2000" u="sng" dirty="0" smtClean="0">
              <a:solidFill>
                <a:srgbClr val="00B0F0"/>
              </a:solidFill>
              <a:latin typeface="Times New Roman" panose="02020603050405020304" pitchFamily="18" charset="0"/>
              <a:cs typeface="Times New Roman" panose="02020603050405020304" pitchFamily="18" charset="0"/>
            </a:endParaRPr>
          </a:p>
          <a:p>
            <a:pPr>
              <a:buFont typeface="+mj-lt"/>
              <a:buAutoNum type="arabicPeriod"/>
            </a:pPr>
            <a:r>
              <a:rPr lang="en-US" sz="2000" dirty="0" smtClean="0">
                <a:solidFill>
                  <a:schemeClr val="tx1"/>
                </a:solidFill>
                <a:latin typeface="Times New Roman" panose="02020603050405020304" pitchFamily="18" charset="0"/>
                <a:cs typeface="Times New Roman" panose="02020603050405020304" pitchFamily="18" charset="0"/>
              </a:rPr>
              <a:t>Korth, Slberchatz, Sudarshan, Database System Concepts, 6</a:t>
            </a:r>
            <a:r>
              <a:rPr lang="en-US" sz="2000" baseline="30000" dirty="0" smtClean="0">
                <a:solidFill>
                  <a:schemeClr val="tx1"/>
                </a:solidFill>
                <a:latin typeface="Times New Roman" panose="02020603050405020304" pitchFamily="18" charset="0"/>
                <a:cs typeface="Times New Roman" panose="02020603050405020304" pitchFamily="18" charset="0"/>
              </a:rPr>
              <a:t>th</a:t>
            </a:r>
            <a:r>
              <a:rPr lang="en-US" sz="2000" dirty="0" smtClean="0">
                <a:solidFill>
                  <a:schemeClr val="tx1"/>
                </a:solidFill>
                <a:latin typeface="Times New Roman" panose="02020603050405020304" pitchFamily="18" charset="0"/>
                <a:cs typeface="Times New Roman" panose="02020603050405020304" pitchFamily="18" charset="0"/>
              </a:rPr>
              <a:t> Edition, McGraw Hill</a:t>
            </a:r>
          </a:p>
          <a:p>
            <a:pPr>
              <a:buFont typeface="+mj-lt"/>
              <a:buAutoNum type="arabicPeriod"/>
            </a:pPr>
            <a:r>
              <a:rPr lang="en-US" sz="2000" dirty="0" smtClean="0">
                <a:solidFill>
                  <a:schemeClr val="tx1"/>
                </a:solidFill>
                <a:latin typeface="Times New Roman" panose="02020603050405020304" pitchFamily="18" charset="0"/>
                <a:cs typeface="Times New Roman" panose="02020603050405020304" pitchFamily="18" charset="0"/>
                <a:hlinkClick r:id="rId3"/>
              </a:rPr>
              <a:t>https</a:t>
            </a:r>
            <a:r>
              <a:rPr lang="en-US" sz="2000" dirty="0">
                <a:solidFill>
                  <a:schemeClr val="tx1"/>
                </a:solidFill>
                <a:latin typeface="Times New Roman" panose="02020603050405020304" pitchFamily="18" charset="0"/>
                <a:cs typeface="Times New Roman" panose="02020603050405020304" pitchFamily="18" charset="0"/>
                <a:hlinkClick r:id="rId3"/>
              </a:rPr>
              <a:t>://</a:t>
            </a:r>
            <a:r>
              <a:rPr lang="en-US" sz="2000" dirty="0" smtClean="0">
                <a:solidFill>
                  <a:schemeClr val="tx1"/>
                </a:solidFill>
                <a:latin typeface="Times New Roman" panose="02020603050405020304" pitchFamily="18" charset="0"/>
                <a:cs typeface="Times New Roman" panose="02020603050405020304" pitchFamily="18" charset="0"/>
                <a:hlinkClick r:id="rId3"/>
              </a:rPr>
              <a:t>drive.google.com/drive/folders/13jZzBtrqfLzXH_t2bROpcMxjOkR3vnvC</a:t>
            </a:r>
            <a:endParaRPr lang="en-US" sz="2000" dirty="0" smtClean="0">
              <a:solidFill>
                <a:schemeClr val="tx1"/>
              </a:solidFill>
              <a:latin typeface="Times New Roman" panose="02020603050405020304" pitchFamily="18" charset="0"/>
              <a:cs typeface="Times New Roman" panose="02020603050405020304" pitchFamily="18" charset="0"/>
            </a:endParaRPr>
          </a:p>
          <a:p>
            <a:pPr>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hlinkClick r:id="rId4"/>
              </a:rPr>
              <a:t>https://www.wikipedia.org</a:t>
            </a:r>
            <a:r>
              <a:rPr lang="en-US" sz="2000" dirty="0" smtClean="0">
                <a:solidFill>
                  <a:schemeClr val="tx1"/>
                </a:solidFill>
                <a:latin typeface="Times New Roman" panose="02020603050405020304" pitchFamily="18" charset="0"/>
                <a:cs typeface="Times New Roman" panose="02020603050405020304" pitchFamily="18" charset="0"/>
                <a:hlinkClick r:id="rId4"/>
              </a:rPr>
              <a:t>/</a:t>
            </a:r>
            <a:endParaRPr lang="en-US" sz="2000" dirty="0" smtClean="0">
              <a:solidFill>
                <a:schemeClr val="tx1"/>
              </a:solidFill>
              <a:latin typeface="Times New Roman" panose="02020603050405020304" pitchFamily="18" charset="0"/>
              <a:cs typeface="Times New Roman" panose="02020603050405020304" pitchFamily="18" charset="0"/>
            </a:endParaRPr>
          </a:p>
          <a:p>
            <a:pPr>
              <a:buFont typeface="+mj-lt"/>
              <a:buAutoNum type="arabicPeriod"/>
            </a:pPr>
            <a:r>
              <a:rPr lang="en-IN" sz="2000" u="sng" dirty="0" smtClean="0">
                <a:solidFill>
                  <a:schemeClr val="accent1"/>
                </a:solidFill>
                <a:latin typeface="Times New Roman" panose="02020603050405020304" pitchFamily="18" charset="0"/>
                <a:cs typeface="Times New Roman" panose="02020603050405020304" pitchFamily="18" charset="0"/>
              </a:rPr>
              <a:t>https</a:t>
            </a:r>
            <a:r>
              <a:rPr lang="en-IN" sz="2000" u="sng" dirty="0">
                <a:solidFill>
                  <a:schemeClr val="accent1"/>
                </a:solidFill>
                <a:latin typeface="Times New Roman" panose="02020603050405020304" pitchFamily="18" charset="0"/>
                <a:cs typeface="Times New Roman" panose="02020603050405020304" pitchFamily="18" charset="0"/>
              </a:rPr>
              <a:t>://www.postgresqltutorial.com/</a:t>
            </a:r>
            <a:endParaRPr lang="en-US" sz="2000" u="sng" dirty="0" smtClean="0">
              <a:solidFill>
                <a:schemeClr val="accent1"/>
              </a:solidFill>
              <a:latin typeface="Times New Roman" panose="02020603050405020304" pitchFamily="18" charset="0"/>
              <a:cs typeface="Times New Roman" panose="02020603050405020304" pitchFamily="18" charset="0"/>
            </a:endParaRPr>
          </a:p>
          <a:p>
            <a:pPr marL="0" indent="0">
              <a:buNone/>
            </a:pPr>
            <a:endParaRPr lang="en-US"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US" dirty="0" smtClean="0">
              <a:solidFill>
                <a:schemeClr val="tx1"/>
              </a:solidFill>
              <a:latin typeface="Times New Roman" panose="02020603050405020304" pitchFamily="18" charset="0"/>
              <a:cs typeface="Times New Roman" panose="02020603050405020304" pitchFamily="18" charset="0"/>
            </a:endParaRPr>
          </a:p>
          <a:p>
            <a:endParaRPr lang="en-US" u="sng" dirty="0">
              <a:solidFill>
                <a:srgbClr val="0070C0"/>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09279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94284"/>
            <a:ext cx="12192000" cy="1070811"/>
          </a:xfrm>
        </p:spPr>
        <p:txBody>
          <a:bodyPr>
            <a:normAutofit/>
          </a:bodyPr>
          <a:lstStyle/>
          <a:p>
            <a:pPr algn="ctr"/>
            <a:r>
              <a:rPr lang="en-US" sz="5400" b="1" dirty="0">
                <a:solidFill>
                  <a:schemeClr val="tx1"/>
                </a:solidFill>
                <a:latin typeface="Times New Roman" panose="02020603050405020304" pitchFamily="18" charset="0"/>
                <a:cs typeface="Times New Roman" panose="02020603050405020304" pitchFamily="18" charset="0"/>
              </a:rPr>
              <a:t>Thank </a:t>
            </a:r>
            <a:r>
              <a:rPr lang="en-US" sz="5400" b="1" dirty="0" smtClean="0">
                <a:solidFill>
                  <a:schemeClr val="tx1"/>
                </a:solidFill>
                <a:latin typeface="Times New Roman" panose="02020603050405020304" pitchFamily="18" charset="0"/>
                <a:cs typeface="Times New Roman" panose="02020603050405020304" pitchFamily="18" charset="0"/>
              </a:rPr>
              <a:t>You..!!</a:t>
            </a:r>
            <a:endParaRPr lang="en-IN" sz="5400" dirty="0">
              <a:solidFill>
                <a:schemeClr val="tx1"/>
              </a:solidFill>
            </a:endParaRPr>
          </a:p>
        </p:txBody>
      </p:sp>
    </p:spTree>
    <p:extLst>
      <p:ext uri="{BB962C8B-B14F-4D97-AF65-F5344CB8AC3E}">
        <p14:creationId xmlns:p14="http://schemas.microsoft.com/office/powerpoint/2010/main" val="11867539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9968"/>
          </a:xfrm>
        </p:spPr>
        <p:txBody>
          <a:bodyPr/>
          <a:lstStyle/>
          <a:p>
            <a:r>
              <a:rPr lang="en-US" b="1" dirty="0">
                <a:solidFill>
                  <a:schemeClr val="tx1"/>
                </a:solidFill>
                <a:latin typeface="Times New Roman" panose="02020603050405020304" pitchFamily="18" charset="0"/>
                <a:cs typeface="Times New Roman" panose="02020603050405020304" pitchFamily="18" charset="0"/>
              </a:rPr>
              <a:t>Content</a:t>
            </a:r>
            <a:endParaRPr lang="en-IN" dirty="0">
              <a:solidFill>
                <a:schemeClr val="tx1"/>
              </a:solidFill>
            </a:endParaRPr>
          </a:p>
        </p:txBody>
      </p:sp>
      <p:sp>
        <p:nvSpPr>
          <p:cNvPr id="3" name="Content Placeholder 2"/>
          <p:cNvSpPr>
            <a:spLocks noGrp="1"/>
          </p:cNvSpPr>
          <p:nvPr>
            <p:ph idx="1"/>
          </p:nvPr>
        </p:nvSpPr>
        <p:spPr>
          <a:xfrm>
            <a:off x="677334" y="1359569"/>
            <a:ext cx="8596668" cy="4681794"/>
          </a:xfrm>
        </p:spPr>
        <p:txBody>
          <a:bodyPr>
            <a:noAutofit/>
          </a:bodyPr>
          <a:lstStyle/>
          <a:p>
            <a:r>
              <a:rPr lang="en-IN" sz="2400" dirty="0">
                <a:latin typeface="Times New Roman" panose="02020603050405020304" pitchFamily="18" charset="0"/>
                <a:cs typeface="Times New Roman" panose="02020603050405020304" pitchFamily="18" charset="0"/>
              </a:rPr>
              <a:t>Introduction</a:t>
            </a:r>
          </a:p>
          <a:p>
            <a:r>
              <a:rPr lang="en-IN" sz="2400" dirty="0">
                <a:latin typeface="Times New Roman" panose="02020603050405020304" pitchFamily="18" charset="0"/>
                <a:cs typeface="Times New Roman" panose="02020603050405020304" pitchFamily="18" charset="0"/>
              </a:rPr>
              <a:t>Objectives</a:t>
            </a:r>
          </a:p>
          <a:p>
            <a:r>
              <a:rPr lang="en-IN" sz="2400" dirty="0">
                <a:latin typeface="Times New Roman" panose="02020603050405020304" pitchFamily="18" charset="0"/>
                <a:cs typeface="Times New Roman" panose="02020603050405020304" pitchFamily="18" charset="0"/>
              </a:rPr>
              <a:t>Scope</a:t>
            </a:r>
          </a:p>
          <a:p>
            <a:r>
              <a:rPr lang="en-IN" sz="2400" dirty="0">
                <a:latin typeface="Times New Roman" panose="02020603050405020304" pitchFamily="18" charset="0"/>
                <a:cs typeface="Times New Roman" panose="02020603050405020304" pitchFamily="18" charset="0"/>
              </a:rPr>
              <a:t>Features/ Functionality</a:t>
            </a:r>
          </a:p>
          <a:p>
            <a:r>
              <a:rPr lang="en-IN" sz="2400" dirty="0">
                <a:latin typeface="Times New Roman" panose="02020603050405020304" pitchFamily="18" charset="0"/>
                <a:cs typeface="Times New Roman" panose="02020603050405020304" pitchFamily="18" charset="0"/>
              </a:rPr>
              <a:t>Project Outcome</a:t>
            </a:r>
          </a:p>
          <a:p>
            <a:r>
              <a:rPr lang="en-IN" sz="2400" dirty="0" smtClean="0">
                <a:latin typeface="Times New Roman" panose="02020603050405020304" pitchFamily="18" charset="0"/>
                <a:cs typeface="Times New Roman" panose="02020603050405020304" pitchFamily="18" charset="0"/>
              </a:rPr>
              <a:t>Software </a:t>
            </a:r>
            <a:r>
              <a:rPr lang="en-IN" sz="2400" dirty="0">
                <a:latin typeface="Times New Roman" panose="02020603050405020304" pitchFamily="18" charset="0"/>
                <a:cs typeface="Times New Roman" panose="02020603050405020304" pitchFamily="18" charset="0"/>
              </a:rPr>
              <a:t>Stack</a:t>
            </a:r>
          </a:p>
          <a:p>
            <a:r>
              <a:rPr lang="en-IN" sz="2400" dirty="0">
                <a:latin typeface="Times New Roman" panose="02020603050405020304" pitchFamily="18" charset="0"/>
                <a:cs typeface="Times New Roman" panose="02020603050405020304" pitchFamily="18" charset="0"/>
              </a:rPr>
              <a:t>ER- Model</a:t>
            </a:r>
          </a:p>
          <a:p>
            <a:r>
              <a:rPr lang="en-IN" sz="2400" dirty="0">
                <a:latin typeface="Times New Roman" panose="02020603050405020304" pitchFamily="18" charset="0"/>
                <a:cs typeface="Times New Roman" panose="02020603050405020304" pitchFamily="18" charset="0"/>
              </a:rPr>
              <a:t>Implementation</a:t>
            </a:r>
          </a:p>
          <a:p>
            <a:r>
              <a:rPr lang="en-IN" sz="2400" dirty="0">
                <a:latin typeface="Times New Roman" panose="02020603050405020304" pitchFamily="18" charset="0"/>
                <a:cs typeface="Times New Roman" panose="02020603050405020304" pitchFamily="18" charset="0"/>
              </a:rPr>
              <a:t>Conclusion/Summary</a:t>
            </a:r>
          </a:p>
          <a:p>
            <a:r>
              <a:rPr lang="en-IN" sz="2400" dirty="0">
                <a:latin typeface="Times New Roman" panose="02020603050405020304" pitchFamily="18" charset="0"/>
                <a:cs typeface="Times New Roman" panose="02020603050405020304" pitchFamily="18" charset="0"/>
              </a:rPr>
              <a:t>References</a:t>
            </a:r>
          </a:p>
          <a:p>
            <a:endParaRPr lang="en-IN" sz="2400" dirty="0"/>
          </a:p>
        </p:txBody>
      </p:sp>
    </p:spTree>
    <p:extLst>
      <p:ext uri="{BB962C8B-B14F-4D97-AF65-F5344CB8AC3E}">
        <p14:creationId xmlns:p14="http://schemas.microsoft.com/office/powerpoint/2010/main" val="38024659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6305"/>
            <a:ext cx="8596668" cy="641684"/>
          </a:xfrm>
        </p:spPr>
        <p:txBody>
          <a:bodyPr/>
          <a:lstStyle/>
          <a:p>
            <a:r>
              <a:rPr lang="en-IN" b="1" dirty="0">
                <a:solidFill>
                  <a:schemeClr val="tx1"/>
                </a:solidFill>
                <a:latin typeface="Times New Roman" panose="02020603050405020304" pitchFamily="18" charset="0"/>
                <a:cs typeface="Times New Roman" panose="02020603050405020304" pitchFamily="18" charset="0"/>
              </a:rPr>
              <a:t>Introduction</a:t>
            </a:r>
            <a:endParaRPr lang="en-IN" dirty="0">
              <a:solidFill>
                <a:schemeClr val="tx1"/>
              </a:solidFill>
            </a:endParaRPr>
          </a:p>
        </p:txBody>
      </p:sp>
      <p:sp>
        <p:nvSpPr>
          <p:cNvPr id="3" name="Content Placeholder 2"/>
          <p:cNvSpPr>
            <a:spLocks noGrp="1"/>
          </p:cNvSpPr>
          <p:nvPr>
            <p:ph idx="1"/>
          </p:nvPr>
        </p:nvSpPr>
        <p:spPr>
          <a:xfrm>
            <a:off x="677334" y="757989"/>
            <a:ext cx="8596668" cy="5775158"/>
          </a:xfrm>
        </p:spPr>
        <p:txBody>
          <a:bodyPr>
            <a:normAutofit/>
          </a:bodyPr>
          <a:lstStyle/>
          <a:p>
            <a:pPr algn="just"/>
            <a:r>
              <a:rPr lang="en-IN" dirty="0"/>
              <a:t>Lab infrastructure billing system is an executive information system (EIS) that determines the bill of each lab infrastructure.</a:t>
            </a:r>
          </a:p>
          <a:p>
            <a:pPr algn="just"/>
            <a:r>
              <a:rPr lang="en-IN" dirty="0"/>
              <a:t>It provides an environment to maintain the bills of components used in lab.</a:t>
            </a:r>
          </a:p>
          <a:p>
            <a:pPr algn="just"/>
            <a:r>
              <a:rPr lang="en-IN" altLang="en-US" u="sng" dirty="0">
                <a:latin typeface="Times New Roman" panose="02020603050405020304" pitchFamily="18" charset="0"/>
                <a:cs typeface="Times New Roman" panose="02020603050405020304" pitchFamily="18" charset="0"/>
              </a:rPr>
              <a:t>Problem Identified:</a:t>
            </a:r>
          </a:p>
          <a:p>
            <a:pPr marL="800100" lvl="1" indent="-342900" algn="just">
              <a:buFont typeface="+mj-lt"/>
              <a:buAutoNum type="alphaLcPeriod"/>
            </a:pPr>
            <a:r>
              <a:rPr lang="en-IN" altLang="en-US" sz="1800" dirty="0">
                <a:latin typeface="Times New Roman" panose="02020603050405020304" pitchFamily="18" charset="0"/>
                <a:cs typeface="Times New Roman" panose="02020603050405020304" pitchFamily="18" charset="0"/>
              </a:rPr>
              <a:t>Maintaining large no. of bills register.</a:t>
            </a:r>
          </a:p>
          <a:p>
            <a:pPr marL="800100" lvl="1" indent="-342900" algn="just">
              <a:buFont typeface="+mj-lt"/>
              <a:buAutoNum type="alphaLcPeriod"/>
            </a:pPr>
            <a:r>
              <a:rPr lang="en-IN" altLang="en-US" sz="1800" dirty="0">
                <a:latin typeface="Times New Roman" panose="02020603050405020304" pitchFamily="18" charset="0"/>
                <a:cs typeface="Times New Roman" panose="02020603050405020304" pitchFamily="18" charset="0"/>
              </a:rPr>
              <a:t> Generating purchase report </a:t>
            </a:r>
          </a:p>
          <a:p>
            <a:pPr marL="800100" lvl="1" indent="-342900" algn="just">
              <a:buFont typeface="+mj-lt"/>
              <a:buAutoNum type="alphaLcPeriod"/>
            </a:pPr>
            <a:r>
              <a:rPr lang="en-IN" sz="1800" dirty="0">
                <a:latin typeface="Times New Roman" panose="02020603050405020304" pitchFamily="18" charset="0"/>
                <a:cs typeface="Times New Roman" panose="02020603050405020304" pitchFamily="18" charset="0"/>
              </a:rPr>
              <a:t>Maintaining and accessing purchase product details.</a:t>
            </a:r>
          </a:p>
          <a:p>
            <a:pPr algn="just"/>
            <a:r>
              <a:rPr lang="en-IN" u="sng" dirty="0">
                <a:latin typeface="Times New Roman" panose="02020603050405020304" pitchFamily="18" charset="0"/>
                <a:cs typeface="Times New Roman" panose="02020603050405020304" pitchFamily="18" charset="0"/>
              </a:rPr>
              <a:t>Solution:</a:t>
            </a:r>
          </a:p>
          <a:p>
            <a:pPr marL="800100" lvl="1" indent="-342900" algn="just">
              <a:buFont typeface="+mj-lt"/>
              <a:buAutoNum type="alphaLcPeriod"/>
            </a:pPr>
            <a:r>
              <a:rPr lang="en-IN" sz="1800" dirty="0">
                <a:latin typeface="Times New Roman" panose="02020603050405020304" pitchFamily="18" charset="0"/>
                <a:cs typeface="Times New Roman" panose="02020603050405020304" pitchFamily="18" charset="0"/>
              </a:rPr>
              <a:t>A user can easily access the purchase product details.</a:t>
            </a:r>
          </a:p>
          <a:p>
            <a:pPr marL="800100" lvl="1" indent="-342900" algn="just">
              <a:buFont typeface="+mj-lt"/>
              <a:buAutoNum type="alphaLcPeriod"/>
            </a:pPr>
            <a:r>
              <a:rPr lang="en-IN" sz="1800" dirty="0">
                <a:latin typeface="Times New Roman" panose="02020603050405020304" pitchFamily="18" charset="0"/>
                <a:cs typeface="Times New Roman" panose="02020603050405020304" pitchFamily="18" charset="0"/>
              </a:rPr>
              <a:t>The scanned bills of each component can be stored in the system with that component details.</a:t>
            </a:r>
          </a:p>
          <a:p>
            <a:pPr marL="800100" lvl="1" indent="-342900" algn="just">
              <a:buFont typeface="+mj-lt"/>
              <a:buAutoNum type="alphaLcPeriod"/>
            </a:pPr>
            <a:r>
              <a:rPr lang="en-IN" sz="1800" dirty="0">
                <a:latin typeface="Times New Roman" panose="02020603050405020304" pitchFamily="18" charset="0"/>
                <a:cs typeface="Times New Roman" panose="02020603050405020304" pitchFamily="18" charset="0"/>
              </a:rPr>
              <a:t>Records are able to maintain more efficiently.</a:t>
            </a:r>
          </a:p>
          <a:p>
            <a:pPr marL="800100" lvl="1" indent="-342900" algn="just">
              <a:buFont typeface="+mj-lt"/>
              <a:buAutoNum type="alphaLcPeriod"/>
            </a:pPr>
            <a:r>
              <a:rPr lang="en-IN" sz="1800" dirty="0">
                <a:latin typeface="Times New Roman" panose="02020603050405020304" pitchFamily="18" charset="0"/>
                <a:cs typeface="Times New Roman" panose="02020603050405020304" pitchFamily="18" charset="0"/>
              </a:rPr>
              <a:t>And it is efficient way to store data and also the data can be recover anytime anywhere.</a:t>
            </a:r>
            <a:endParaRPr lang="en-IN" sz="1800" dirty="0"/>
          </a:p>
          <a:p>
            <a:pPr algn="just"/>
            <a:endParaRPr lang="en-IN" dirty="0"/>
          </a:p>
        </p:txBody>
      </p:sp>
    </p:spTree>
    <p:extLst>
      <p:ext uri="{BB962C8B-B14F-4D97-AF65-F5344CB8AC3E}">
        <p14:creationId xmlns:p14="http://schemas.microsoft.com/office/powerpoint/2010/main" val="39579977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8253"/>
          </a:xfrm>
        </p:spPr>
        <p:txBody>
          <a:bodyPr/>
          <a:lstStyle/>
          <a:p>
            <a:r>
              <a:rPr lang="en-IN" b="1" dirty="0">
                <a:solidFill>
                  <a:schemeClr val="tx1"/>
                </a:solidFill>
                <a:latin typeface="Times New Roman" panose="02020603050405020304" pitchFamily="18" charset="0"/>
                <a:cs typeface="Times New Roman" panose="02020603050405020304" pitchFamily="18" charset="0"/>
              </a:rPr>
              <a:t>Objectives</a:t>
            </a:r>
            <a:endParaRPr lang="en-IN" dirty="0">
              <a:solidFill>
                <a:schemeClr val="tx1"/>
              </a:solidFill>
            </a:endParaRPr>
          </a:p>
        </p:txBody>
      </p:sp>
      <p:sp>
        <p:nvSpPr>
          <p:cNvPr id="3" name="Content Placeholder 2"/>
          <p:cNvSpPr>
            <a:spLocks noGrp="1"/>
          </p:cNvSpPr>
          <p:nvPr>
            <p:ph idx="1"/>
          </p:nvPr>
        </p:nvSpPr>
        <p:spPr>
          <a:xfrm>
            <a:off x="677334" y="1094874"/>
            <a:ext cx="8596668" cy="4946489"/>
          </a:xfrm>
        </p:spPr>
        <p:txBody>
          <a:bodyPr/>
          <a:lstStyle/>
          <a:p>
            <a:pPr marL="0" indent="0">
              <a:buNone/>
            </a:pPr>
            <a:endParaRPr lang="en-IN" dirty="0" smtClean="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To segregate lab category, year of purchase with their unique identification</a:t>
            </a:r>
            <a:r>
              <a:rPr lang="en-IN" sz="2400" dirty="0" smtClean="0">
                <a:latin typeface="Times New Roman" panose="02020603050405020304" pitchFamily="18" charset="0"/>
                <a:cs typeface="Times New Roman" panose="02020603050405020304" pitchFamily="18" charset="0"/>
              </a:rPr>
              <a:t>.</a:t>
            </a:r>
          </a:p>
          <a:p>
            <a:pPr marL="0" indent="0" algn="just">
              <a:buNone/>
            </a:pP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To </a:t>
            </a:r>
            <a:r>
              <a:rPr lang="en-IN" sz="2400" dirty="0">
                <a:latin typeface="Times New Roman" panose="02020603050405020304" pitchFamily="18" charset="0"/>
                <a:cs typeface="Times New Roman" panose="02020603050405020304" pitchFamily="18" charset="0"/>
              </a:rPr>
              <a:t>create a dashboard with department wise segregation of lab and total number of labs</a:t>
            </a:r>
            <a:r>
              <a:rPr lang="en-IN" sz="2400" dirty="0" smtClean="0">
                <a:latin typeface="Times New Roman" panose="02020603050405020304" pitchFamily="18" charset="0"/>
                <a:cs typeface="Times New Roman" panose="02020603050405020304" pitchFamily="18" charset="0"/>
              </a:rPr>
              <a:t>.</a:t>
            </a:r>
          </a:p>
          <a:p>
            <a:pPr marL="0" indent="0" algn="just">
              <a:buNone/>
            </a:pP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To </a:t>
            </a:r>
            <a:r>
              <a:rPr lang="en-IN" sz="2400" dirty="0">
                <a:latin typeface="Times New Roman" panose="02020603050405020304" pitchFamily="18" charset="0"/>
                <a:cs typeface="Times New Roman" panose="02020603050405020304" pitchFamily="18" charset="0"/>
              </a:rPr>
              <a:t>provide a interface for user to store scanned copy of bills in pdf format</a:t>
            </a:r>
            <a:r>
              <a:rPr lang="en-IN" sz="2400" dirty="0" smtClean="0">
                <a:latin typeface="Times New Roman" panose="02020603050405020304" pitchFamily="18" charset="0"/>
                <a:cs typeface="Times New Roman" panose="02020603050405020304" pitchFamily="18" charset="0"/>
              </a:rPr>
              <a:t>.</a:t>
            </a:r>
          </a:p>
          <a:p>
            <a:pPr marL="0" indent="0" algn="just">
              <a:buNone/>
            </a:pP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To </a:t>
            </a:r>
            <a:r>
              <a:rPr lang="en-IN" sz="2400" dirty="0">
                <a:latin typeface="Times New Roman" panose="02020603050405020304" pitchFamily="18" charset="0"/>
                <a:cs typeface="Times New Roman" panose="02020603050405020304" pitchFamily="18" charset="0"/>
              </a:rPr>
              <a:t>enable user to print bills and statistics.</a:t>
            </a:r>
          </a:p>
          <a:p>
            <a:pPr marL="0" indent="0" algn="just">
              <a:buNone/>
            </a:pPr>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774169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4189"/>
          </a:xfrm>
        </p:spPr>
        <p:txBody>
          <a:bodyPr/>
          <a:lstStyle/>
          <a:p>
            <a:r>
              <a:rPr lang="en-IN" b="1" dirty="0">
                <a:solidFill>
                  <a:schemeClr val="tx1"/>
                </a:solidFill>
                <a:latin typeface="Times New Roman" panose="02020603050405020304" pitchFamily="18" charset="0"/>
                <a:cs typeface="Times New Roman" panose="02020603050405020304" pitchFamily="18" charset="0"/>
              </a:rPr>
              <a:t>Scope</a:t>
            </a:r>
            <a:endParaRPr lang="en-IN" dirty="0">
              <a:solidFill>
                <a:schemeClr val="tx1"/>
              </a:solidFill>
            </a:endParaRPr>
          </a:p>
        </p:txBody>
      </p:sp>
      <p:sp>
        <p:nvSpPr>
          <p:cNvPr id="3" name="Content Placeholder 2"/>
          <p:cNvSpPr>
            <a:spLocks noGrp="1"/>
          </p:cNvSpPr>
          <p:nvPr>
            <p:ph idx="1"/>
          </p:nvPr>
        </p:nvSpPr>
        <p:spPr>
          <a:xfrm>
            <a:off x="677334" y="1756611"/>
            <a:ext cx="8596668" cy="4284751"/>
          </a:xfrm>
        </p:spPr>
        <p:txBody>
          <a:bodyPr>
            <a:normAutofit/>
          </a:bodyPr>
          <a:lstStyle/>
          <a:p>
            <a:pPr algn="just"/>
            <a:r>
              <a:rPr lang="en-IN" sz="2400" dirty="0">
                <a:latin typeface="Times New Roman" panose="02020603050405020304" pitchFamily="18" charset="0"/>
                <a:cs typeface="Times New Roman" panose="02020603050405020304" pitchFamily="18" charset="0"/>
              </a:rPr>
              <a:t>Can be applied in Labs, industries, Colleges, Schools etc</a:t>
            </a:r>
            <a:r>
              <a:rPr lang="en-IN" sz="2400" dirty="0" smtClean="0">
                <a:latin typeface="Times New Roman" panose="02020603050405020304" pitchFamily="18" charset="0"/>
                <a:cs typeface="Times New Roman" panose="02020603050405020304" pitchFamily="18" charset="0"/>
              </a:rPr>
              <a:t>.</a:t>
            </a:r>
          </a:p>
          <a:p>
            <a:pPr marL="0" indent="0" algn="just">
              <a:buNone/>
            </a:pPr>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Useful for the Lab In charge, employees etc</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74320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74032"/>
          </a:xfrm>
        </p:spPr>
        <p:txBody>
          <a:bodyPr/>
          <a:lstStyle/>
          <a:p>
            <a:r>
              <a:rPr lang="en-IN" b="1" dirty="0">
                <a:solidFill>
                  <a:schemeClr val="tx1"/>
                </a:solidFill>
                <a:latin typeface="Times New Roman" panose="02020603050405020304" pitchFamily="18" charset="0"/>
                <a:cs typeface="Times New Roman" panose="02020603050405020304" pitchFamily="18" charset="0"/>
              </a:rPr>
              <a:t>Features/ functionality</a:t>
            </a:r>
            <a:endParaRPr lang="en-IN" dirty="0">
              <a:solidFill>
                <a:schemeClr val="tx1"/>
              </a:solidFill>
            </a:endParaRPr>
          </a:p>
        </p:txBody>
      </p:sp>
      <p:sp>
        <p:nvSpPr>
          <p:cNvPr id="3" name="Content Placeholder 2"/>
          <p:cNvSpPr>
            <a:spLocks noGrp="1"/>
          </p:cNvSpPr>
          <p:nvPr>
            <p:ph idx="1"/>
          </p:nvPr>
        </p:nvSpPr>
        <p:spPr>
          <a:xfrm>
            <a:off x="677334" y="1383633"/>
            <a:ext cx="8596668" cy="4657730"/>
          </a:xfrm>
        </p:spPr>
        <p:txBody>
          <a:bodyPr/>
          <a:lstStyle/>
          <a:p>
            <a:pPr algn="just">
              <a:buFont typeface="+mj-lt"/>
              <a:buAutoNum type="arabicPeriod"/>
            </a:pPr>
            <a:r>
              <a:rPr lang="en-IN" sz="2000" u="sng" dirty="0">
                <a:latin typeface="Times New Roman" panose="02020603050405020304" pitchFamily="18" charset="0"/>
                <a:cs typeface="Times New Roman" panose="02020603050405020304" pitchFamily="18" charset="0"/>
              </a:rPr>
              <a:t>Sign in/ Sign up/ Forget password</a:t>
            </a:r>
          </a:p>
          <a:p>
            <a:pPr lvl="1"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Sign in and Sign up helps user to register and login themselves which gives a security to the user by preventing unauthorized actions and thus protects the data.  If user Forget password they able to change password.</a:t>
            </a:r>
          </a:p>
          <a:p>
            <a:pPr algn="just">
              <a:buFont typeface="+mj-lt"/>
              <a:buAutoNum type="arabicPeriod"/>
            </a:pPr>
            <a:r>
              <a:rPr lang="en-IN" sz="2000" u="sng" dirty="0">
                <a:latin typeface="Times New Roman" panose="02020603050405020304" pitchFamily="18" charset="0"/>
                <a:cs typeface="Times New Roman" panose="02020603050405020304" pitchFamily="18" charset="0"/>
              </a:rPr>
              <a:t>Dashboard</a:t>
            </a:r>
          </a:p>
          <a:p>
            <a:pPr lvl="1"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Combo boxes are added n the dashboard which makes it easier for the user to select the lab, department and year through which they can view or edit the data according to their convince.</a:t>
            </a:r>
          </a:p>
          <a:p>
            <a:pPr lvl="1"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 User can able to upload the bills of the purchase components with their details and later the user can able to print uploaded bills.</a:t>
            </a:r>
          </a:p>
          <a:p>
            <a:pPr algn="just">
              <a:buFont typeface="+mj-lt"/>
              <a:buAutoNum type="arabicPeriod"/>
            </a:pPr>
            <a:r>
              <a:rPr lang="en-IN" sz="2000" dirty="0">
                <a:latin typeface="Times New Roman" panose="02020603050405020304" pitchFamily="18" charset="0"/>
                <a:cs typeface="Times New Roman" panose="02020603050405020304" pitchFamily="18" charset="0"/>
              </a:rPr>
              <a:t>  </a:t>
            </a:r>
            <a:r>
              <a:rPr lang="en-IN" sz="2000" u="sng" dirty="0">
                <a:latin typeface="Times New Roman" panose="02020603050405020304" pitchFamily="18" charset="0"/>
                <a:cs typeface="Times New Roman" panose="02020603050405020304" pitchFamily="18" charset="0"/>
              </a:rPr>
              <a:t>Profile</a:t>
            </a:r>
          </a:p>
          <a:p>
            <a:pPr lvl="1"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 user can access his/her profile and activities.</a:t>
            </a:r>
          </a:p>
          <a:p>
            <a:pPr algn="just"/>
            <a:endParaRPr lang="en-IN" dirty="0"/>
          </a:p>
        </p:txBody>
      </p:sp>
    </p:spTree>
    <p:extLst>
      <p:ext uri="{BB962C8B-B14F-4D97-AF65-F5344CB8AC3E}">
        <p14:creationId xmlns:p14="http://schemas.microsoft.com/office/powerpoint/2010/main" val="40419372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74032"/>
          </a:xfrm>
        </p:spPr>
        <p:txBody>
          <a:bodyPr/>
          <a:lstStyle/>
          <a:p>
            <a:r>
              <a:rPr lang="en-IN" b="1" dirty="0" smtClean="0">
                <a:solidFill>
                  <a:schemeClr val="tx1"/>
                </a:solidFill>
                <a:latin typeface="Times New Roman" panose="02020603050405020304" pitchFamily="18" charset="0"/>
                <a:cs typeface="Times New Roman" panose="02020603050405020304" pitchFamily="18" charset="0"/>
              </a:rPr>
              <a:t>Outcomes</a:t>
            </a:r>
            <a:endParaRPr lang="en-IN" b="1" dirty="0">
              <a:solidFill>
                <a:schemeClr val="tx1"/>
              </a:solidFill>
            </a:endParaRPr>
          </a:p>
        </p:txBody>
      </p:sp>
      <p:sp>
        <p:nvSpPr>
          <p:cNvPr id="3" name="Content Placeholder 2"/>
          <p:cNvSpPr>
            <a:spLocks noGrp="1"/>
          </p:cNvSpPr>
          <p:nvPr>
            <p:ph idx="1"/>
          </p:nvPr>
        </p:nvSpPr>
        <p:spPr>
          <a:xfrm>
            <a:off x="677334" y="1564105"/>
            <a:ext cx="8596668" cy="4477258"/>
          </a:xfrm>
        </p:spPr>
        <p:txBody>
          <a:bodyPr/>
          <a:lstStyle/>
          <a:p>
            <a:pPr algn="just"/>
            <a:r>
              <a:rPr lang="en-IN" sz="2400" dirty="0">
                <a:latin typeface="Times New Roman" panose="02020603050405020304" pitchFamily="18" charset="0"/>
                <a:cs typeface="Times New Roman" panose="02020603050405020304" pitchFamily="18" charset="0"/>
              </a:rPr>
              <a:t>User can able to login &amp; Signup  if in case user forget their password then they can change their password too.</a:t>
            </a:r>
          </a:p>
          <a:p>
            <a:pPr algn="just"/>
            <a:r>
              <a:rPr lang="en-IN" sz="2400" dirty="0">
                <a:latin typeface="Times New Roman" panose="02020603050405020304" pitchFamily="18" charset="0"/>
                <a:cs typeface="Times New Roman" panose="02020603050405020304" pitchFamily="18" charset="0"/>
              </a:rPr>
              <a:t>User will able to access their profile page.</a:t>
            </a:r>
          </a:p>
          <a:p>
            <a:pPr algn="just"/>
            <a:r>
              <a:rPr lang="en-IN" sz="2400" dirty="0">
                <a:latin typeface="Times New Roman" panose="02020603050405020304" pitchFamily="18" charset="0"/>
                <a:cs typeface="Times New Roman" panose="02020603050405020304" pitchFamily="18" charset="0"/>
              </a:rPr>
              <a:t>User can able to maintain the records of bills of their Lab infrastructure.</a:t>
            </a:r>
          </a:p>
          <a:p>
            <a:pPr algn="just"/>
            <a:r>
              <a:rPr lang="en-IN" sz="2400" dirty="0">
                <a:latin typeface="Times New Roman" panose="02020603050405020304" pitchFamily="18" charset="0"/>
                <a:cs typeface="Times New Roman" panose="02020603050405020304" pitchFamily="18" charset="0"/>
              </a:rPr>
              <a:t>Price of every component purchased in different years are available with their scanned copy of bills in pdf format.</a:t>
            </a:r>
          </a:p>
          <a:p>
            <a:pPr algn="just"/>
            <a:r>
              <a:rPr lang="en-IN" sz="2400" dirty="0">
                <a:latin typeface="Times New Roman" panose="02020603050405020304" pitchFamily="18" charset="0"/>
                <a:cs typeface="Times New Roman" panose="02020603050405020304" pitchFamily="18" charset="0"/>
              </a:rPr>
              <a:t>The uploaded bills can be printed later when they are required.</a:t>
            </a:r>
          </a:p>
          <a:p>
            <a:pPr algn="just"/>
            <a:r>
              <a:rPr lang="en-IN" sz="2400" dirty="0">
                <a:latin typeface="Times New Roman" panose="02020603050405020304" pitchFamily="18" charset="0"/>
                <a:cs typeface="Times New Roman" panose="02020603050405020304" pitchFamily="18" charset="0"/>
              </a:rPr>
              <a:t>Only Registered Users can view or edit the data. Thus providing protection to the data</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35058105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8253"/>
          </a:xfrm>
        </p:spPr>
        <p:txBody>
          <a:bodyPr/>
          <a:lstStyle/>
          <a:p>
            <a:r>
              <a:rPr lang="en-US" dirty="0"/>
              <a:t> </a:t>
            </a:r>
            <a:r>
              <a:rPr lang="en-US" b="1" dirty="0">
                <a:solidFill>
                  <a:schemeClr val="tx1"/>
                </a:solidFill>
                <a:latin typeface="Times New Roman" panose="02020603050405020304" pitchFamily="18" charset="0"/>
                <a:cs typeface="Times New Roman" panose="02020603050405020304" pitchFamily="18" charset="0"/>
              </a:rPr>
              <a:t>Software </a:t>
            </a:r>
            <a:r>
              <a:rPr lang="en-US" b="1" dirty="0" smtClean="0">
                <a:solidFill>
                  <a:schemeClr val="tx1"/>
                </a:solidFill>
                <a:latin typeface="Times New Roman" panose="02020603050405020304" pitchFamily="18" charset="0"/>
                <a:cs typeface="Times New Roman" panose="02020603050405020304" pitchFamily="18" charset="0"/>
              </a:rPr>
              <a:t>Stack</a:t>
            </a:r>
            <a:endParaRPr lang="en-IN" dirty="0">
              <a:solidFill>
                <a:schemeClr val="tx1"/>
              </a:solidFill>
            </a:endParaRPr>
          </a:p>
        </p:txBody>
      </p:sp>
      <p:sp>
        <p:nvSpPr>
          <p:cNvPr id="3" name="Content Placeholder 2"/>
          <p:cNvSpPr>
            <a:spLocks noGrp="1"/>
          </p:cNvSpPr>
          <p:nvPr>
            <p:ph idx="1"/>
          </p:nvPr>
        </p:nvSpPr>
        <p:spPr>
          <a:xfrm>
            <a:off x="677334" y="1648327"/>
            <a:ext cx="8596668" cy="4393036"/>
          </a:xfrm>
        </p:spPr>
        <p:txBody>
          <a:bodyPr/>
          <a:lstStyle/>
          <a:p>
            <a:pPr algn="just"/>
            <a:r>
              <a:rPr lang="en-US" sz="2400" b="1" dirty="0">
                <a:latin typeface="Times New Roman" panose="02020603050405020304" pitchFamily="18" charset="0"/>
                <a:cs typeface="Times New Roman" panose="02020603050405020304" pitchFamily="18" charset="0"/>
              </a:rPr>
              <a:t>Development: Eclipse IDE 2021-09 (4.21.0</a:t>
            </a:r>
            <a:r>
              <a:rPr lang="en-US" sz="2400" b="1" dirty="0" smtClean="0">
                <a:latin typeface="Times New Roman" panose="02020603050405020304" pitchFamily="18" charset="0"/>
                <a:cs typeface="Times New Roman" panose="02020603050405020304" pitchFamily="18" charset="0"/>
              </a:rPr>
              <a:t>)</a:t>
            </a:r>
          </a:p>
          <a:p>
            <a:pPr algn="just"/>
            <a:endParaRPr lang="en-US" sz="2400" b="1" dirty="0">
              <a:latin typeface="Times New Roman" panose="02020603050405020304" pitchFamily="18" charset="0"/>
              <a:cs typeface="Times New Roman" panose="02020603050405020304" pitchFamily="18" charset="0"/>
            </a:endParaRPr>
          </a:p>
          <a:p>
            <a:pPr lvl="0" algn="just"/>
            <a:r>
              <a:rPr lang="en-US" sz="2400" b="1" dirty="0">
                <a:latin typeface="Times New Roman" panose="02020603050405020304" pitchFamily="18" charset="0"/>
                <a:cs typeface="Times New Roman" panose="02020603050405020304" pitchFamily="18" charset="0"/>
              </a:rPr>
              <a:t>Front </a:t>
            </a:r>
            <a:r>
              <a:rPr lang="en-US" sz="2400" b="1" dirty="0" smtClean="0">
                <a:latin typeface="Times New Roman" panose="02020603050405020304" pitchFamily="18" charset="0"/>
                <a:cs typeface="Times New Roman" panose="02020603050405020304" pitchFamily="18" charset="0"/>
              </a:rPr>
              <a:t>End (GUI):  </a:t>
            </a:r>
            <a:r>
              <a:rPr lang="en-US" sz="2400" b="1" dirty="0">
                <a:latin typeface="Times New Roman" panose="02020603050405020304" pitchFamily="18" charset="0"/>
                <a:cs typeface="Times New Roman" panose="02020603050405020304" pitchFamily="18" charset="0"/>
              </a:rPr>
              <a:t>JAVA </a:t>
            </a:r>
            <a:r>
              <a:rPr lang="en-US" sz="2400" b="1" dirty="0" smtClean="0">
                <a:latin typeface="Times New Roman" panose="02020603050405020304" pitchFamily="18" charset="0"/>
                <a:cs typeface="Times New Roman" panose="02020603050405020304" pitchFamily="18" charset="0"/>
              </a:rPr>
              <a:t>Swing</a:t>
            </a:r>
            <a:endParaRPr lang="en-US" sz="2400" b="1" dirty="0">
              <a:latin typeface="Times New Roman" panose="02020603050405020304" pitchFamily="18" charset="0"/>
              <a:cs typeface="Times New Roman" panose="02020603050405020304" pitchFamily="18" charset="0"/>
            </a:endParaRPr>
          </a:p>
          <a:p>
            <a:pPr marL="0" lvl="0" indent="0" algn="just">
              <a:buNone/>
            </a:pPr>
            <a:endParaRPr lang="en-US" sz="2400" b="1" dirty="0">
              <a:latin typeface="Times New Roman" panose="02020603050405020304" pitchFamily="18" charset="0"/>
              <a:cs typeface="Times New Roman" panose="02020603050405020304" pitchFamily="18" charset="0"/>
            </a:endParaRPr>
          </a:p>
          <a:p>
            <a:pPr lvl="0" algn="just"/>
            <a:r>
              <a:rPr lang="en-US" sz="2400" b="1" dirty="0"/>
              <a:t>Back end </a:t>
            </a:r>
            <a:r>
              <a:rPr lang="en-US" sz="2400" b="1" dirty="0" smtClean="0"/>
              <a:t>(Database): PostgreSQL (12.9-111</a:t>
            </a:r>
            <a:r>
              <a:rPr lang="en-US" b="1" dirty="0" smtClean="0"/>
              <a:t>)</a:t>
            </a:r>
          </a:p>
          <a:p>
            <a:pPr lvl="0" algn="just"/>
            <a:endParaRPr lang="en-US" b="1" dirty="0"/>
          </a:p>
          <a:p>
            <a:pPr marL="0" lvl="0" indent="0" algn="just">
              <a:buNone/>
            </a:pPr>
            <a:endParaRPr lang="en-US" b="1" dirty="0"/>
          </a:p>
          <a:p>
            <a:pPr lvl="0" algn="just"/>
            <a:endParaRPr lang="en-US"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240017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9811"/>
          </a:xfrm>
        </p:spPr>
        <p:txBody>
          <a:bodyPr/>
          <a:lstStyle/>
          <a:p>
            <a:r>
              <a:rPr lang="en-IN" b="1" dirty="0">
                <a:solidFill>
                  <a:schemeClr val="tx1"/>
                </a:solidFill>
                <a:latin typeface="Times New Roman" panose="02020603050405020304" pitchFamily="18" charset="0"/>
                <a:cs typeface="Times New Roman" panose="02020603050405020304" pitchFamily="18" charset="0"/>
              </a:rPr>
              <a:t>ER- Model</a:t>
            </a:r>
            <a:endParaRPr lang="en-IN" dirty="0">
              <a:solidFill>
                <a:schemeClr val="tx1"/>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384300"/>
            <a:ext cx="8596667" cy="4775868"/>
          </a:xfrm>
        </p:spPr>
      </p:pic>
    </p:spTree>
    <p:extLst>
      <p:ext uri="{BB962C8B-B14F-4D97-AF65-F5344CB8AC3E}">
        <p14:creationId xmlns:p14="http://schemas.microsoft.com/office/powerpoint/2010/main" val="411974678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385</TotalTime>
  <Words>724</Words>
  <Application>Microsoft Office PowerPoint</Application>
  <PresentationFormat>Widescreen</PresentationFormat>
  <Paragraphs>84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Times New Roman</vt:lpstr>
      <vt:lpstr>Trebuchet MS</vt:lpstr>
      <vt:lpstr>Wingdings</vt:lpstr>
      <vt:lpstr>Wingdings 3</vt:lpstr>
      <vt:lpstr>Facet</vt:lpstr>
      <vt:lpstr>PowerPoint Presentation</vt:lpstr>
      <vt:lpstr>Content</vt:lpstr>
      <vt:lpstr>Introduction</vt:lpstr>
      <vt:lpstr>Objectives</vt:lpstr>
      <vt:lpstr>Scope</vt:lpstr>
      <vt:lpstr>Features/ functionality</vt:lpstr>
      <vt:lpstr>Outcomes</vt:lpstr>
      <vt:lpstr> Software Stack</vt:lpstr>
      <vt:lpstr>ER- Model</vt:lpstr>
      <vt:lpstr>IMPLEMENTATION </vt:lpstr>
      <vt:lpstr>PowerPoint Presentation</vt:lpstr>
      <vt:lpstr>PowerPoint Presentation</vt:lpstr>
      <vt:lpstr>PowerPoint Presentation</vt:lpstr>
      <vt:lpstr>PowerPoint Presentation</vt:lpstr>
      <vt:lpstr>PowerPoint Presentation</vt:lpstr>
      <vt:lpstr>PowerPoint Presentation</vt:lpstr>
      <vt:lpstr>Conclusion</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18</cp:revision>
  <cp:lastPrinted>2021-12-01T10:36:50Z</cp:lastPrinted>
  <dcterms:created xsi:type="dcterms:W3CDTF">2021-11-26T07:32:29Z</dcterms:created>
  <dcterms:modified xsi:type="dcterms:W3CDTF">2021-12-01T10:40:24Z</dcterms:modified>
</cp:coreProperties>
</file>