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8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presentationml.tags+xml" PartName="/ppt/tags/tag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y="6858000" cx="12192000"/>
  <p:notesSz cx="6858000" cy="9144000"/>
  <p:custDataLst>
    <p:tags r:id="rId13"/>
  </p:custDataLst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3" Type="http://schemas.openxmlformats.org/officeDocument/2006/relationships/tags" Target="tags/tag2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presProps" Target="presProps2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14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8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73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8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81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37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11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3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7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5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5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7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6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8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KnIA16_RmvZo7fp5kkIth6nRTeQQsjfX&amp;si=6Dydn6bmJfmsAgjp" TargetMode="External"/><Relationship Id="rId2" Type="http://schemas.openxmlformats.org/officeDocument/2006/relationships/hyperlink" Target="https://www.kaggle.com/datasets/gauravduttakiit/resume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gauravduttakiit/resume-dataset" TargetMode="External"/><Relationship Id="rId2" Type="http://schemas.openxmlformats.org/officeDocument/2006/relationships/hyperlink" Target="https://github.com/Singhal1026/resume_screen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F7762C-7CE4-8C8A-68DA-C034E49B6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405" y="1396180"/>
            <a:ext cx="6094278" cy="3842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latin typeface="Aptos"/>
              </a:rPr>
              <a:t>Resume Ranking System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9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4E5F-5BD8-C14C-8B69-6BD23DF1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19354"/>
          </a:xfrm>
        </p:spPr>
        <p:txBody>
          <a:bodyPr>
            <a:normAutofit/>
          </a:bodyPr>
          <a:lstStyle/>
          <a:p>
            <a:r>
              <a:rPr lang="en-US" b="1" dirty="0">
                <a:latin typeface="Aptos"/>
                <a:cs typeface="Times New Roman"/>
              </a:rPr>
              <a:t>Why I choose this use case?</a:t>
            </a:r>
            <a:endParaRPr lang="en-US" dirty="0">
              <a:latin typeface="Aptos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E9112-A869-97D2-2BFF-1D1F889A1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94471"/>
            <a:ext cx="10018713" cy="329672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latin typeface="Aptos"/>
              </a:rPr>
              <a:t>I choose it, because it combines two of my core interest; NLP and ML.</a:t>
            </a:r>
          </a:p>
          <a:p>
            <a:pPr>
              <a:buClr>
                <a:srgbClr val="1287C3"/>
              </a:buClr>
            </a:pPr>
            <a:r>
              <a:rPr lang="en-US" sz="3200" dirty="0">
                <a:latin typeface="Aptos"/>
              </a:rPr>
              <a:t>Additionally, this project has a potential to have a significant impact on the efficiency and effectiveness of the recruitment process.</a:t>
            </a:r>
          </a:p>
          <a:p>
            <a:pPr>
              <a:buClr>
                <a:srgbClr val="1287C3"/>
              </a:buClr>
            </a:pPr>
            <a:r>
              <a:rPr lang="en-US" sz="3200" dirty="0">
                <a:latin typeface="Aptos"/>
              </a:rPr>
              <a:t>Overall, I am excited about the opportunity to work on a project that leverage advanced Technologies to solve real world problems. </a:t>
            </a:r>
          </a:p>
        </p:txBody>
      </p:sp>
    </p:spTree>
    <p:extLst>
      <p:ext uri="{BB962C8B-B14F-4D97-AF65-F5344CB8AC3E}">
        <p14:creationId xmlns:p14="http://schemas.microsoft.com/office/powerpoint/2010/main" val="341622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F0D9-EA33-ED4D-71D6-69155125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42192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ptos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60F7-10D6-E021-5D36-AE4429C26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4396"/>
            <a:ext cx="10018713" cy="344050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ptos"/>
              </a:rPr>
              <a:t>Dataset used: </a:t>
            </a:r>
            <a:r>
              <a:rPr lang="en-US" sz="3200" dirty="0">
                <a:latin typeface="Corbel"/>
                <a:hlinkClick r:id="rId2"/>
              </a:rPr>
              <a:t>https://www.kaggle.com/datasets/gauravduttakiit/resume-dataset</a:t>
            </a:r>
          </a:p>
          <a:p>
            <a:pPr>
              <a:buClr>
                <a:srgbClr val="1287C3"/>
              </a:buClr>
            </a:pPr>
            <a:r>
              <a:rPr lang="en-US" sz="3200" dirty="0">
                <a:latin typeface="Corbel"/>
              </a:rPr>
              <a:t>Playlist: </a:t>
            </a:r>
            <a:r>
              <a:rPr lang="en-US" sz="3200" dirty="0">
                <a:latin typeface="Corbel"/>
                <a:hlinkClick r:id="rId3"/>
              </a:rPr>
              <a:t>https://youtube.com/playlist?list=PLKnIA16_RmvZo7fp5kkIth6nRTeQQsjfX&amp;si=6Dydn6bmJfmsAgjp</a:t>
            </a:r>
            <a:r>
              <a:rPr lang="en-US" sz="3200" dirty="0">
                <a:latin typeface="Corbel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15027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5451EA-0A73-0ACB-9AA8-5B913694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293" y="2382328"/>
            <a:ext cx="2812385" cy="1752599"/>
          </a:xfrm>
        </p:spPr>
        <p:txBody>
          <a:bodyPr>
            <a:normAutofit/>
          </a:bodyPr>
          <a:lstStyle/>
          <a:p>
            <a:r>
              <a:rPr lang="en-US" b="1" dirty="0">
                <a:latin typeface="Aptos"/>
                <a:cs typeface="Times New Roman"/>
              </a:rPr>
              <a:t>Algorithm Flow</a:t>
            </a:r>
          </a:p>
        </p:txBody>
      </p:sp>
      <p:sp>
        <p:nvSpPr>
          <p:cNvPr id="38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diagram of a data collection&#10;&#10;Description automatically generated">
            <a:extLst>
              <a:ext uri="{FF2B5EF4-FFF2-40B4-BE49-F238E27FC236}">
                <a16:creationId xmlns:a16="http://schemas.microsoft.com/office/drawing/2014/main" id="{31E66C63-F07E-B874-F44D-2FFA20BCB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112" y="1011765"/>
            <a:ext cx="4139539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6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8A19-77A5-D0AF-3067-180BEF89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Aptos"/>
                <a:cs typeface="Times New Roman"/>
              </a:rPr>
              <a:t>Solution Architecture</a:t>
            </a:r>
            <a:endParaRPr lang="en-US">
              <a:latin typeface="Aptos"/>
            </a:endParaRPr>
          </a:p>
        </p:txBody>
      </p:sp>
      <p:pic>
        <p:nvPicPr>
          <p:cNvPr id="4" name="Content Placeholder 3" descr="A diagram of a process&#10;&#10;Description automatically generated">
            <a:extLst>
              <a:ext uri="{FF2B5EF4-FFF2-40B4-BE49-F238E27FC236}">
                <a16:creationId xmlns:a16="http://schemas.microsoft.com/office/drawing/2014/main" id="{EC41D6AB-9A10-B120-5015-D1BD27468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873" y="2900177"/>
            <a:ext cx="8897592" cy="2657846"/>
          </a:xfrm>
        </p:spPr>
      </p:pic>
    </p:spTree>
    <p:extLst>
      <p:ext uri="{BB962C8B-B14F-4D97-AF65-F5344CB8AC3E}">
        <p14:creationId xmlns:p14="http://schemas.microsoft.com/office/powerpoint/2010/main" val="5446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65" name="Google Shape;65;p1"/>
            <p:cNvSpPr/>
            <p:nvPr/>
          </p:nvSpPr>
          <p:spPr>
            <a:xfrm>
              <a:off x="1627188" y="0"/>
              <a:ext cx="1122362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6" name="Google Shape;66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67" name="Google Shape;67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8" name="Google Shape;68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69" name="Google Shape;69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70" name="Google Shape;70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grpSp>
        <p:nvGrpSpPr>
          <p:cNvPr id="71" name="Google Shape;71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2" name="Google Shape;72;p1"/>
            <p:cNvSpPr/>
            <p:nvPr/>
          </p:nvSpPr>
          <p:spPr>
            <a:xfrm>
              <a:off x="1627188" y="0"/>
              <a:ext cx="1122362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Google Shape;73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74" name="Google Shape;74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75" name="Google Shape;75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76" name="Google Shape;76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77" name="Google Shape;77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78" name="Google Shape;78;p1"/>
          <p:cNvSpPr txBox="1"/>
          <p:nvPr>
            <p:ph type="title"/>
          </p:nvPr>
        </p:nvSpPr>
        <p:spPr>
          <a:xfrm>
            <a:off x="1753496" y="685800"/>
            <a:ext cx="25431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 sz="4000"/>
              <a:t>Model Validation</a:t>
            </a:r>
            <a:endParaRPr sz="4000"/>
          </a:p>
        </p:txBody>
      </p:sp>
      <p:sp>
        <p:nvSpPr>
          <p:cNvPr id="79" name="Google Shape;79;p1"/>
          <p:cNvSpPr txBox="1"/>
          <p:nvPr>
            <p:ph idx="2" type="body"/>
          </p:nvPr>
        </p:nvSpPr>
        <p:spPr>
          <a:xfrm>
            <a:off x="1096122" y="2666999"/>
            <a:ext cx="32007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809" lvl="0" marL="0" rtl="0" algn="l">
              <a:spcBef>
                <a:spcPts val="0"/>
              </a:spcBef>
              <a:spcAft>
                <a:spcPts val="0"/>
              </a:spcAft>
              <a:buSzPts val="4060"/>
              <a:buFont typeface="Arial"/>
              <a:buChar char="•"/>
            </a:pPr>
            <a:r>
              <a:rPr b="1" lang="en-US" sz="2800"/>
              <a:t>Accuracy Score:</a:t>
            </a:r>
            <a:r>
              <a:rPr lang="en-US" sz="2800"/>
              <a:t> </a:t>
            </a:r>
            <a:endParaRPr/>
          </a:p>
          <a:p>
            <a:pPr indent="0" lvl="0" marL="0" rtl="0" algn="l"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rPr lang="en-US" sz="2800"/>
              <a:t>    98.77 % </a:t>
            </a:r>
            <a:endParaRPr/>
          </a:p>
          <a:p>
            <a:pPr indent="-257809" lvl="0" marL="0" rtl="0" algn="l">
              <a:spcBef>
                <a:spcPts val="1160"/>
              </a:spcBef>
              <a:spcAft>
                <a:spcPts val="0"/>
              </a:spcAft>
              <a:buSzPts val="4060"/>
              <a:buFont typeface="Arial"/>
              <a:buChar char="•"/>
            </a:pPr>
            <a:r>
              <a:rPr b="1" lang="en-US" sz="2800"/>
              <a:t>Confusion Matrix</a:t>
            </a:r>
            <a:endParaRPr/>
          </a:p>
        </p:txBody>
      </p:sp>
      <p:sp>
        <p:nvSpPr>
          <p:cNvPr id="80" name="Google Shape;80;p1"/>
          <p:cNvSpPr/>
          <p:nvPr/>
        </p:nvSpPr>
        <p:spPr>
          <a:xfrm>
            <a:off x="4621162" y="648931"/>
            <a:ext cx="6882000" cy="5232000"/>
          </a:xfrm>
          <a:prstGeom prst="roundRect">
            <a:avLst>
              <a:gd fmla="val 4834" name="adj"/>
            </a:avLst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81" name="Google Shape;81;p1"/>
          <p:cNvPicPr preferRelativeResize="0"/>
          <p:nvPr>
            <p:ph idx="1" type="pic"/>
          </p:nvPr>
        </p:nvPicPr>
        <p:blipFill rotWithShape="1">
          <a:blip r:embed="rId3">
            <a:alphaModFix/>
          </a:blip>
          <a:srcRect b="-1410" l="0" r="0" t="1410"/>
          <a:stretch/>
        </p:blipFill>
        <p:spPr>
          <a:xfrm>
            <a:off x="5126850" y="990175"/>
            <a:ext cx="5626800" cy="4890751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641F-7B8C-3A46-6AAC-6DD15BFE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Aptos"/>
                <a:cs typeface="Times New Roman"/>
              </a:rPr>
              <a:t>Final Outcome</a:t>
            </a:r>
            <a:endParaRPr lang="en-US">
              <a:latin typeface="Apto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39F5C-999E-4002-64C3-564D424EE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200" dirty="0">
                <a:latin typeface="Times New Roman"/>
                <a:cs typeface="Times New Roman"/>
              </a:rPr>
              <a:t> </a:t>
            </a:r>
            <a:r>
              <a:rPr lang="en-US" dirty="0">
                <a:latin typeface="Aptos Display"/>
                <a:cs typeface="Times New Roman"/>
              </a:rPr>
              <a:t> </a:t>
            </a:r>
            <a:r>
              <a:rPr lang="en-US" sz="3200" dirty="0">
                <a:latin typeface="Aptos"/>
                <a:cs typeface="Times New Roman"/>
              </a:rPr>
              <a:t>Final Outcome is a Web Application.</a:t>
            </a:r>
            <a:endParaRPr lang="en-US" sz="3200">
              <a:latin typeface="Aptos"/>
            </a:endParaRPr>
          </a:p>
          <a:p>
            <a:pPr algn="just"/>
            <a:r>
              <a:rPr lang="en-US" sz="3200" dirty="0">
                <a:latin typeface="Aptos"/>
                <a:cs typeface="Times New Roman"/>
              </a:rPr>
              <a:t>  It takes Resume Content and preprocess it.</a:t>
            </a:r>
          </a:p>
          <a:p>
            <a:pPr algn="just"/>
            <a:r>
              <a:rPr lang="en-US" sz="3200" dirty="0">
                <a:latin typeface="Aptos"/>
                <a:cs typeface="Times New Roman"/>
              </a:rPr>
              <a:t>  After Preprocessing, Model Predicts a job role which is most suitable to the providing Input.</a:t>
            </a:r>
          </a:p>
          <a:p>
            <a:pPr algn="just"/>
            <a:r>
              <a:rPr lang="en-US" sz="3200" dirty="0">
                <a:latin typeface="Aptos"/>
                <a:cs typeface="Times New Roman"/>
              </a:rPr>
              <a:t>  This, is a final resume screening 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344444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1484311" y="599536"/>
            <a:ext cx="100188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Potential Benefits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1484300" y="1866904"/>
            <a:ext cx="10018800" cy="46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94640" lvl="0" marL="285750" rtl="0" algn="l"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Time Saving: 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Automated resume ranking reduce manual efforts, saving time for recruiters.</a:t>
            </a:r>
            <a:endParaRPr/>
          </a:p>
          <a:p>
            <a:pPr indent="-294640" lvl="0" marL="2857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Cost Efficiency: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Streamline recruitment process can lead to cost saving for organization.</a:t>
            </a:r>
            <a:endParaRPr/>
          </a:p>
          <a:p>
            <a:pPr indent="-294640" lvl="0" marL="2857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Faster Hiring Process: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Automated screening speed up the hiring timeline</a:t>
            </a:r>
            <a:endParaRPr/>
          </a:p>
          <a:p>
            <a:pPr indent="-294640" lvl="0" marL="2857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Scalability: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Solution can scale to handle large volume of resume as the organization grows.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3288-8DD4-1FF3-12C1-4510614E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Aptos"/>
                <a:cs typeface="Times New Roman"/>
              </a:rPr>
              <a:t>Project Link</a:t>
            </a:r>
            <a:endParaRPr lang="en-US">
              <a:latin typeface="Apto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FAC9-D105-882D-984D-BA45EB2E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  <a:hlinkClick r:id="rId2"/>
              </a:rPr>
              <a:t>GitHub Repository Link</a:t>
            </a:r>
            <a:endParaRPr lang="en-US" sz="320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  <a:hlinkClick r:id="rId3"/>
              </a:rPr>
              <a:t>DataSet Link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948540"/>
      </p:ext>
    </p:extLst>
  </p:cSld>
  <p:clrMapOvr>
    <a:masterClrMapping/>
  </p:clrMapOvr>
</p:sld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<p:tag name="may_ignore_ucw" val="true"/>
  <p:tag name="ppt/slides/slide6.xml" val="946838982"/>
  <p:tag name="ppt/slides/slide8.xml" val="2441741276"/>
  <p:tag name="ppt/slides/slide1.xml" val="1046477961"/>
  <p:tag name="ppt/slides/slide2.xml" val="2406389878"/>
  <p:tag name="ppt/slides/slide3.xml" val="115626829"/>
  <p:tag name="ppt/slides/slide4.xml" val="118985594"/>
  <p:tag name="ppt/slides/slide5.xml" val="3189766856"/>
  <p:tag name="ppt/slides/slide7.xml" val="2496781848"/>
  <p:tag name="ppt/slides/slide9.xml" val="1425037625"/>
  <p:tag name="ppt/slideLayouts/slideLayout4.xml" val="3200550300"/>
  <p:tag name="ppt/slideLayouts/slideLayout5.xml" val="2434436158"/>
  <p:tag name="ppt/slideLayouts/slideLayout6.xml" val="2489863296"/>
  <p:tag name="ppt/slideLayouts/slideLayout7.xml" val="1902406339"/>
  <p:tag name="ppt/slideLayouts/slideLayout8.xml" val="3249978551"/>
  <p:tag name="ppt/slideLayouts/slideLayout9.xml" val="3686209215"/>
  <p:tag name="ppt/slideLayouts/slideLayout10.xml" val="2660966253"/>
  <p:tag name="ppt/slideLayouts/slideLayout11.xml" val="3659252838"/>
  <p:tag name="ppt/slideLayouts/slideLayout13.xml" val="717713820"/>
  <p:tag name="ppt/slideLayouts/slideLayout14.xml" val="2788515023"/>
  <p:tag name="ppt/slideLayouts/slideLayout15.xml" val="2749722829"/>
  <p:tag name="ppt/slideLayouts/slideLayout16.xml" val="2294943767"/>
  <p:tag name="ppt/slideLayouts/slideLayout17.xml" val="3898384653"/>
  <p:tag name="ppt/slideLayouts/slideLayout12.xml" val="2130209656"/>
  <p:tag name="ppt/slideMasters/slideMaster1.xml" val="2592315840"/>
  <p:tag name="ppt/slideLayouts/slideLayout1.xml" val="1491810849"/>
  <p:tag name="ppt/slideLayouts/slideLayout2.xml" val="1802098278"/>
  <p:tag name="ppt/slideLayouts/slideLayout3.xml" val="2359803931"/>
  <p:tag name="ppt/media/image1.jpeg" val="1639343064"/>
  <p:tag name="ppt/theme/theme1.xml" val="817223256"/>
  <p:tag name="ppt/media/image3.png" val="4026251101"/>
  <p:tag name="ppt/media/image2.png" val="3322824867"/>
  <p:tag name="ppt/media/image4.png" val="2398537893"/>
  <p:tag name="ppt/media/image5.png" val="24259596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