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8" r:id="rId2"/>
    <p:sldId id="299" r:id="rId3"/>
    <p:sldId id="301" r:id="rId4"/>
    <p:sldId id="309" r:id="rId5"/>
    <p:sldId id="310" r:id="rId6"/>
    <p:sldId id="311" r:id="rId7"/>
    <p:sldId id="305" r:id="rId8"/>
    <p:sldId id="302" r:id="rId9"/>
    <p:sldId id="306" r:id="rId10"/>
    <p:sldId id="30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orient="horz" pos="4132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55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898D9E"/>
    <a:srgbClr val="000000"/>
    <a:srgbClr val="002663"/>
    <a:srgbClr val="03347B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94526" autoAdjust="0"/>
  </p:normalViewPr>
  <p:slideViewPr>
    <p:cSldViewPr snapToGrid="0" showGuides="1">
      <p:cViewPr varScale="1">
        <p:scale>
          <a:sx n="99" d="100"/>
          <a:sy n="99" d="100"/>
        </p:scale>
        <p:origin x="1282" y="62"/>
      </p:cViewPr>
      <p:guideLst>
        <p:guide orient="horz" pos="390"/>
        <p:guide orient="horz" pos="4132"/>
        <p:guide orient="horz" pos="4319"/>
        <p:guide pos="5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24752D0-55F4-434A-AF15-9E214385F76F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AXP Public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7162E64-6B85-4D54-9E80-456C381CDF57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AXP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62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IM Template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enterprise_cover_wocopy2.jpg"/>
          <p:cNvPicPr>
            <a:picLocks noChangeAspect="1"/>
          </p:cNvPicPr>
          <p:nvPr userDrawn="1"/>
        </p:nvPicPr>
        <p:blipFill>
          <a:blip r:embed="rId2"/>
          <a:srcRect b="32222"/>
          <a:stretch>
            <a:fillRect/>
          </a:stretch>
        </p:blipFill>
        <p:spPr bwMode="gray"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48603" y="2035575"/>
            <a:ext cx="8092171" cy="599109"/>
          </a:xfrm>
        </p:spPr>
        <p:txBody>
          <a:bodyPr>
            <a:noAutofit/>
          </a:bodyPr>
          <a:lstStyle>
            <a:lvl1pPr algn="l">
              <a:defRPr sz="3000" b="1" i="0" cap="none">
                <a:solidFill>
                  <a:srgbClr val="FFFFFF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4371" y="3033637"/>
            <a:ext cx="8096404" cy="29194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&lt;Team name – Optional&gt;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57703" y="6492875"/>
            <a:ext cx="2133600" cy="365125"/>
          </a:xfrm>
        </p:spPr>
        <p:txBody>
          <a:bodyPr anchor="b"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fld id="{70E20238-AA2B-468F-9763-BC53233998CA}" type="datetime5">
              <a:rPr lang="en-US" smtClean="0"/>
              <a:pPr/>
              <a:t>27-Aug-17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41889" y="6492875"/>
            <a:ext cx="2895600" cy="365125"/>
          </a:xfrm>
        </p:spPr>
        <p:txBody>
          <a:bodyPr anchor="b"/>
          <a:lstStyle>
            <a:lvl1pPr algn="ctr">
              <a:defRPr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3" descr="I:\Groups8\EXEC\RIM\Universal Files\RIM Logo\RIM Logo Suite\RIM Logo Suite\RIM + Bluebox\Digital\RIM+Bluebox_RGB.png"/>
          <p:cNvPicPr>
            <a:picLocks noChangeAspect="1" noChangeArrowheads="1"/>
          </p:cNvPicPr>
          <p:nvPr userDrawn="1"/>
        </p:nvPicPr>
        <p:blipFill>
          <a:blip r:embed="rId3"/>
          <a:srcRect r="73930"/>
          <a:stretch>
            <a:fillRect/>
          </a:stretch>
        </p:blipFill>
        <p:spPr bwMode="auto">
          <a:xfrm>
            <a:off x="7815941" y="6274389"/>
            <a:ext cx="729345" cy="5836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81002" y="66117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5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9AB80162-794E-480E-9C14-AD62E6112863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5766" y="65111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573088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‒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911225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2573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6049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29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74571" y="6662057"/>
            <a:ext cx="2405743" cy="19594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489071A0-58A5-4AC7-89EE-B42603B6F2F0}" type="datetime5">
              <a:rPr lang="en-US" smtClean="0"/>
              <a:t>27-Aug-17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5766" y="651117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944563"/>
            <a:ext cx="8340725" cy="11237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00050" y="2143805"/>
            <a:ext cx="8340725" cy="4017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5639CDED-D7EA-4EF9-8266-125C96B5DDDC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3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6858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10334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371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719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B9BC1E6C-2C7B-4008-8D1F-31FDDA4404F5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1772" y="-10886"/>
            <a:ext cx="9235440" cy="69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30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5" y="942975"/>
            <a:ext cx="8353030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635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59982" y="6526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85B964FD-0792-489F-8414-35C09B7A0C70}" type="datetime5">
              <a:rPr lang="en-US" smtClean="0"/>
              <a:t>27-Aug-17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2" y="650512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AXP Public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25516" y="6461702"/>
            <a:ext cx="9235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I:\Groups8\EXEC\RIM\Universal Files\RIM Logo\RIM Logo Suite\RIM Logo Suite\RIM + AMEX logotype\Digital\RIM+AMEX_logotype_RG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81466" y="6564087"/>
            <a:ext cx="2181069" cy="2926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2" y="66553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757" r:id="rId3"/>
    <p:sldLayoutId id="2147483759" r:id="rId4"/>
    <p:sldLayoutId id="2147483760" r:id="rId5"/>
  </p:sldLayoutIdLst>
  <p:transition spd="slow"/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 cap="none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Calibri" pitchFamily="34" charset="0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2286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1pPr>
      <a:lvl2pPr marL="227013" indent="-227013" algn="l" defTabSz="457200" rtl="0" eaLnBrk="1" fontAlgn="base" hangingPunct="1">
        <a:spcBef>
          <a:spcPct val="20000"/>
        </a:spcBef>
        <a:spcAft>
          <a:spcPts val="1200"/>
        </a:spcAft>
        <a:buFont typeface="Arial" charset="0"/>
        <a:buChar char="•"/>
        <a:defRPr sz="1800" kern="1200">
          <a:solidFill>
            <a:schemeClr val="accent5"/>
          </a:solidFill>
          <a:latin typeface="Arial"/>
          <a:ea typeface="Arial" charset="0"/>
          <a:cs typeface="Arial"/>
        </a:defRPr>
      </a:lvl2pPr>
      <a:lvl3pPr marL="5762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3pPr>
      <a:lvl4pPr marL="9144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4pPr>
      <a:lvl5pPr marL="12620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Courier New" pitchFamily="49" charset="0"/>
        <a:buChar char="o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5pPr>
      <a:lvl6pPr marL="1600200" indent="-228600" algn="l" defTabSz="4572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Ø"/>
        <a:defRPr sz="1800" kern="1200">
          <a:solidFill>
            <a:srgbClr val="000000"/>
          </a:solidFill>
          <a:latin typeface="+mn-lt"/>
          <a:ea typeface="+mn-ea"/>
          <a:cs typeface="Calibri" pitchFamily="34" charset="0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295" y="2035575"/>
            <a:ext cx="8561480" cy="599109"/>
          </a:xfrm>
        </p:spPr>
        <p:txBody>
          <a:bodyPr/>
          <a:lstStyle/>
          <a:p>
            <a:r>
              <a:rPr lang="en-US" dirty="0" smtClean="0"/>
              <a:t>American Express Campus Analyze This 2017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white">
          <a:xfrm>
            <a:off x="605055" y="3004425"/>
            <a:ext cx="8092171" cy="599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Submission Deck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–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Data_Targaryens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, IIT ROORKEE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Technique(s)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itchFamily="34" charset="0"/>
                <a:cs typeface="Calibri" pitchFamily="34" charset="0"/>
              </a:rPr>
              <a:t>We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spent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our initial time performing exploratory data analysis (EDA) of the given dataset and based on the observations we did our final modelling.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itchFamily="34" charset="0"/>
                <a:cs typeface="Calibri" pitchFamily="34" charset="0"/>
              </a:rPr>
              <a:t>We did univariate and bivariate analysis of each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variable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and pre-processed the data carefully which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include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missing value imputation, outlier treatment, normalizing the data and feature engineering.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created our own evaluation metric which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incorporated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the condition given in problem statement which was responsible for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the LB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score.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We used one-vs-all multiclass classification technique which consolidates the issue of imbalance data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effectively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as compared to other multiclass classification techniques.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itchFamily="34" charset="0"/>
                <a:cs typeface="Calibri" pitchFamily="34" charset="0"/>
              </a:rPr>
              <a:t>Hyper parameter tuning was also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done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using metric defined above and specifically focused on parameters which deal with imbalance issue.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itchFamily="34" charset="0"/>
                <a:cs typeface="Calibri" pitchFamily="34" charset="0"/>
              </a:rPr>
              <a:t>We tried different algorithms like logistic regression, SVM, random forest, </a:t>
            </a:r>
            <a:r>
              <a:rPr lang="en-IN" sz="1600" dirty="0" err="1">
                <a:latin typeface="Calibri" pitchFamily="34" charset="0"/>
                <a:cs typeface="Calibri" pitchFamily="34" charset="0"/>
              </a:rPr>
              <a:t>adaboost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IN" sz="1600" dirty="0" err="1">
                <a:latin typeface="Calibri" pitchFamily="34" charset="0"/>
                <a:cs typeface="Calibri" pitchFamily="34" charset="0"/>
              </a:rPr>
              <a:t>xgboost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 on the processed data. After experimenting with various algorithms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e finally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ensembled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the result of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10 different models of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XGBoost classifier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with the same parameters and different seeds 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to get the final prediction in each of the one-vs-all classification model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 as it was giving us best validation score.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Arrangement was also one of the delicate aspect of leaderboard score. Therefore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created four different strategies for arranging the order of customer-ids based on their classification probabilities.  Finally, we have submitted the ensemble result of all four strategies which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helped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us giving the best CV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and the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leaderboard score.</a:t>
            </a:r>
          </a:p>
          <a:p>
            <a:endParaRPr lang="en-IN" sz="1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endParaRPr lang="en-US" dirty="0"/>
          </a:p>
        </p:txBody>
      </p:sp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954563"/>
              </p:ext>
            </p:extLst>
          </p:nvPr>
        </p:nvGraphicFramePr>
        <p:xfrm>
          <a:off x="520" y="2530475"/>
          <a:ext cx="9143480" cy="18916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696"/>
                <a:gridCol w="1828696"/>
                <a:gridCol w="1828696"/>
                <a:gridCol w="1828696"/>
                <a:gridCol w="1828696"/>
              </a:tblGrid>
              <a:tr h="399473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Name </a:t>
                      </a:r>
                      <a:endParaRPr lang="en-US" sz="1900" dirty="0"/>
                    </a:p>
                  </a:txBody>
                  <a:tcPr marL="98500" marR="98500" marT="49250" marB="4925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Campus</a:t>
                      </a:r>
                      <a:endParaRPr lang="en-US" sz="1900" dirty="0"/>
                    </a:p>
                  </a:txBody>
                  <a:tcPr marL="98500" marR="98500" marT="49250" marB="4925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Roll No.</a:t>
                      </a:r>
                      <a:endParaRPr lang="en-US" sz="1900" dirty="0"/>
                    </a:p>
                  </a:txBody>
                  <a:tcPr marL="98500" marR="98500" marT="49250" marB="4925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Mobile No. </a:t>
                      </a:r>
                      <a:endParaRPr lang="en-US" sz="1900" dirty="0"/>
                    </a:p>
                  </a:txBody>
                  <a:tcPr marL="98500" marR="98500" marT="49250" marB="4925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Email</a:t>
                      </a:r>
                      <a:r>
                        <a:rPr lang="en-US" sz="1900" baseline="0" dirty="0" smtClean="0"/>
                        <a:t> Id</a:t>
                      </a:r>
                      <a:endParaRPr lang="en-US" sz="1900" dirty="0"/>
                    </a:p>
                  </a:txBody>
                  <a:tcPr marL="98500" marR="98500" marT="49250" marB="49250"/>
                </a:tc>
              </a:tr>
              <a:tr h="817804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Harsh Singhal</a:t>
                      </a:r>
                      <a:endParaRPr lang="en-US" sz="1900" dirty="0"/>
                    </a:p>
                  </a:txBody>
                  <a:tcPr marL="98500" marR="98500" marT="49250" marB="4925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IIT Roorkee</a:t>
                      </a:r>
                      <a:endParaRPr lang="en-US" sz="1900" dirty="0"/>
                    </a:p>
                  </a:txBody>
                  <a:tcPr marL="98500" marR="98500" marT="49250" marB="4925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14112037</a:t>
                      </a:r>
                      <a:endParaRPr lang="en-US" sz="1900" dirty="0"/>
                    </a:p>
                  </a:txBody>
                  <a:tcPr marL="98500" marR="98500" marT="49250" marB="4925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8791700289</a:t>
                      </a:r>
                      <a:endParaRPr lang="en-US" sz="1900" dirty="0"/>
                    </a:p>
                  </a:txBody>
                  <a:tcPr marL="98500" marR="98500" marT="49250" marB="4925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harshsinghal726@gmail.com</a:t>
                      </a:r>
                      <a:endParaRPr lang="en-US" sz="1900" dirty="0"/>
                    </a:p>
                  </a:txBody>
                  <a:tcPr marL="98500" marR="98500" marT="49250" marB="49250"/>
                </a:tc>
              </a:tr>
              <a:tr h="399473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Gaurav Jindal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IIT Roorkee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14119022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7060334381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jindal23iitr@gmail.com</a:t>
                      </a:r>
                    </a:p>
                  </a:txBody>
                  <a:tcPr marL="95250" marR="95250" marT="47625" marB="476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</a:t>
            </a:r>
            <a:endParaRPr lang="en-US" sz="2400" b="1" u="sng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Technique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64522"/>
            <a:ext cx="8805187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 used to arrive at the solution/equation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the help of last three variables in the training dataset (mvar49, mvar50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&amp; mvar51),  we created 4 different classes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(None, Supp, Elite &amp; Credit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Then we pre-processed the dataset which includes missing values imputation, normalization, treated outliers, and feature engineering using EDA.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used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One-vs-all multiclass classification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technique to do the classification task. (Reason : If we create a single model for classification then it would not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incorporate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issue of imbalance dataset that well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had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ensembled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result of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10 different models of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XGBoost classifier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with the same parameters and different seeds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 get the final prediction in each of the one-vs-all classification model as it proved to be stable and robust model (there was a substantial increase in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CV score, there was some improvement in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LB score as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well,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though not in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same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magnitude)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Technique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64522"/>
            <a:ext cx="8805187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 used to arrive at the solution/equation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Pre-processing: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Missing values in mvar3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were imputed with median after grouping down the data according to Family size.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created a prediction model to estimate values that imputed the Missing values in mvar9 (Reason: mvar9 is correlated with several other variables such as: mvar8, mvar7 etc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Skewed variables were normalized using box-cox transformations.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Boosting model tend to perform poorly when values of single type occur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multiple times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in a single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column so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 compensate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that,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noise was added to continuous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features.</a:t>
            </a:r>
          </a:p>
          <a:p>
            <a:pPr lvl="1"/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666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Technique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64522"/>
            <a:ext cx="8805187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 used to arrive at the solution/equation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Pre-processing: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Since </a:t>
            </a:r>
            <a:r>
              <a:rPr lang="en-US" sz="2000" u="sng" dirty="0">
                <a:latin typeface="Calibri" pitchFamily="34" charset="0"/>
                <a:cs typeface="Calibri" pitchFamily="34" charset="0"/>
              </a:rPr>
              <a:t>Family size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IN" sz="2000" u="sng" dirty="0">
                <a:latin typeface="Calibri" pitchFamily="34" charset="0"/>
                <a:cs typeface="Calibri" pitchFamily="34" charset="0"/>
              </a:rPr>
              <a:t>Industry code in which the customer has spent the most in past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contained many labels so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dummy encoding would create too many variables (curse of dimensionality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). Therefore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each of these were replaced with two new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features: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Mean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and standard deviation of target variable after grouping according to </a:t>
            </a:r>
            <a:r>
              <a:rPr lang="en-US" sz="2000" u="sng" dirty="0">
                <a:latin typeface="Calibri" pitchFamily="34" charset="0"/>
                <a:cs typeface="Calibri" pitchFamily="34" charset="0"/>
              </a:rPr>
              <a:t>Family size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was used as a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feature (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mvar2_mean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&amp;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mvar2_std).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Similarly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mean and standard deviation of target variable after grouping according to </a:t>
            </a:r>
            <a:r>
              <a:rPr lang="en-IN" sz="2000" u="sng" dirty="0">
                <a:latin typeface="Calibri" pitchFamily="34" charset="0"/>
                <a:cs typeface="Calibri" pitchFamily="34" charset="0"/>
              </a:rPr>
              <a:t>Industry code in which the customer has spent the most in past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was used as a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feature (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mvar12_mean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&amp;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mvar12_std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lvl="2"/>
            <a:r>
              <a:rPr lang="en-US" sz="2000" dirty="0" smtClean="0">
                <a:latin typeface="Calibri" pitchFamily="34" charset="0"/>
                <a:cs typeface="Calibri" pitchFamily="34" charset="0"/>
              </a:rPr>
              <a:t>(Technique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picked up from Kaggle forums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71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Technique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64522"/>
            <a:ext cx="8805187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 used to arrive at the solution/equation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Cross Validation: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used stratified 5-fold cross validation technique.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Evaluation metric used were: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ROC AUC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Precision score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created our own evaluation metric in which we gave more weightage to False positive as it is more unfavorable in our case:</a:t>
            </a:r>
          </a:p>
          <a:p>
            <a:pPr lvl="3"/>
            <a:r>
              <a:rPr lang="en-US" sz="2000" dirty="0">
                <a:latin typeface="Calibri" pitchFamily="34" charset="0"/>
                <a:cs typeface="Calibri" pitchFamily="34" charset="0"/>
              </a:rPr>
              <a:t>3*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FalsePositive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+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1*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FalseNegative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Hyper parameter tuning: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this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used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GridSearchCV.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These two parameters 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Scale_pos_weight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max_delta_step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were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specifically tuned to deal with imbalance dataset.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62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to decide final 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strategy employed to decide the final list for submission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used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4 ways for prioritizing the customer Ids.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8655"/>
              </p:ext>
            </p:extLst>
          </p:nvPr>
        </p:nvGraphicFramePr>
        <p:xfrm>
          <a:off x="387745" y="1998985"/>
          <a:ext cx="7670299" cy="253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39"/>
                <a:gridCol w="5622663"/>
                <a:gridCol w="1641297"/>
              </a:tblGrid>
              <a:tr h="2584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7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9372" marR="69372" marT="69372" marB="6937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Method used</a:t>
                      </a:r>
                    </a:p>
                  </a:txBody>
                  <a:tcPr marL="69372" marR="69372" marT="69372" marB="6937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Arranged </a:t>
                      </a:r>
                      <a:endParaRPr lang="en-IN" sz="17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9372" marR="69372" marT="69372" marB="69372"/>
                </a:tc>
              </a:tr>
              <a:tr h="42832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1.</a:t>
                      </a:r>
                      <a:endParaRPr lang="en-IN" sz="17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9372" marR="69372" marT="69372" marB="69372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Max </a:t>
                      </a:r>
                      <a:r>
                        <a:rPr lang="en-IN" sz="17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Probability 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 Elite, </a:t>
                      </a:r>
                      <a:r>
                        <a:rPr lang="en-IN" sz="17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Supp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 Credit) </a:t>
                      </a:r>
                    </a:p>
                  </a:txBody>
                  <a:tcPr marL="69372" marR="69372" marT="69372" marB="6937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Decreasing order</a:t>
                      </a:r>
                    </a:p>
                  </a:txBody>
                  <a:tcPr marL="69372" marR="69372" marT="69372" marB="69372"/>
                </a:tc>
              </a:tr>
              <a:tr h="25841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2.</a:t>
                      </a:r>
                      <a:endParaRPr lang="en-IN" sz="17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9372" marR="69372" marT="69372" marB="69372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Probability 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of None Class</a:t>
                      </a:r>
                    </a:p>
                  </a:txBody>
                  <a:tcPr marL="69372" marR="69372" marT="69372" marB="6937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Increasing order</a:t>
                      </a:r>
                    </a:p>
                  </a:txBody>
                  <a:tcPr marL="69372" marR="69372" marT="69372" marB="69372"/>
                </a:tc>
              </a:tr>
              <a:tr h="59823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3.</a:t>
                      </a:r>
                      <a:endParaRPr lang="en-IN" sz="17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9372" marR="69372" marT="69372" marB="69372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Max </a:t>
                      </a:r>
                      <a:r>
                        <a:rPr lang="en-IN" sz="17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Probability 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 Elite, </a:t>
                      </a:r>
                      <a:r>
                        <a:rPr lang="en-IN" sz="17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Supp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 Credit) </a:t>
                      </a:r>
                      <a:r>
                        <a:rPr lang="en-IN" sz="1700" b="1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 - </a:t>
                      </a:r>
                      <a:r>
                        <a:rPr lang="en-IN" sz="17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IN" sz="17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Probability 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of None Class</a:t>
                      </a:r>
                    </a:p>
                  </a:txBody>
                  <a:tcPr marL="69372" marR="69372" marT="69372" marB="6937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Decreasing order</a:t>
                      </a:r>
                    </a:p>
                  </a:txBody>
                  <a:tcPr marL="69372" marR="69372" marT="69372" marB="69372"/>
                </a:tc>
              </a:tr>
              <a:tr h="59823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4.</a:t>
                      </a:r>
                      <a:endParaRPr lang="en-IN" sz="17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9372" marR="69372" marT="69372" marB="69372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Probability 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of None + (1 - </a:t>
                      </a:r>
                      <a:r>
                        <a:rPr lang="en-IN" sz="17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Prob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of Elite) + (1 - </a:t>
                      </a:r>
                      <a:r>
                        <a:rPr lang="en-IN" sz="17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Prob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of Credit)  + (1 - </a:t>
                      </a:r>
                      <a:r>
                        <a:rPr lang="en-IN" sz="17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Prob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of </a:t>
                      </a:r>
                      <a:r>
                        <a:rPr lang="en-IN" sz="17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Supp</a:t>
                      </a: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 </a:t>
                      </a:r>
                    </a:p>
                  </a:txBody>
                  <a:tcPr marL="69372" marR="69372" marT="69372" marB="6937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Increasing order</a:t>
                      </a:r>
                    </a:p>
                  </a:txBody>
                  <a:tcPr marL="69372" marR="69372" marT="69372" marB="69372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7298" y="4643304"/>
            <a:ext cx="88051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itchFamily="34" charset="0"/>
                <a:cs typeface="Calibri" pitchFamily="34" charset="0"/>
              </a:rPr>
              <a:t>Out of all, 4th model was giving the highest score in LB followed by 3rd.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itchFamily="34" charset="0"/>
                <a:cs typeface="Calibri" pitchFamily="34" charset="0"/>
              </a:rPr>
              <a:t>The Final output was the combined result of all above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four </a:t>
            </a:r>
            <a:r>
              <a:rPr lang="en-IN" dirty="0">
                <a:latin typeface="Calibri" pitchFamily="34" charset="0"/>
                <a:cs typeface="Calibri" pitchFamily="34" charset="0"/>
              </a:rPr>
              <a:t>models together with more weightage given to model 3 and 4.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itchFamily="34" charset="0"/>
                <a:cs typeface="Calibri" pitchFamily="34" charset="0"/>
              </a:rPr>
              <a:t>There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was a </a:t>
            </a:r>
            <a:r>
              <a:rPr lang="en-IN" dirty="0">
                <a:latin typeface="Calibri" pitchFamily="34" charset="0"/>
                <a:cs typeface="Calibri" pitchFamily="34" charset="0"/>
              </a:rPr>
              <a:t>huge improvement in the public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leader board </a:t>
            </a:r>
            <a:r>
              <a:rPr lang="en-IN" dirty="0">
                <a:latin typeface="Calibri" pitchFamily="34" charset="0"/>
                <a:cs typeface="Calibri" pitchFamily="34" charset="0"/>
              </a:rPr>
              <a:t>score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due to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this ensemble technique.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01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each Variable used in the logic/mode/strategy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details of each variable used in the final logic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230" y="1260321"/>
            <a:ext cx="875625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mvar2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: Family Size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mvar3 : </a:t>
            </a:r>
            <a:r>
              <a:rPr lang="en-IN" dirty="0">
                <a:latin typeface="Calibri" pitchFamily="34" charset="0"/>
                <a:cs typeface="Calibri" pitchFamily="34" charset="0"/>
              </a:rPr>
              <a:t>Customer spending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capacity (after imputing missing values)</a:t>
            </a: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mvar4 :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Number of total cards (including estimated external) active in the last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year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IN" b="1" dirty="0" smtClean="0">
                <a:latin typeface="Calibri" pitchFamily="34" charset="0"/>
                <a:cs typeface="Calibri" pitchFamily="34" charset="0"/>
              </a:rPr>
              <a:t>var5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: Number of months the Account has been set up.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mvar6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: Total club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membership </a:t>
            </a:r>
            <a:r>
              <a:rPr lang="en-IN" dirty="0">
                <a:latin typeface="Calibri" pitchFamily="34" charset="0"/>
                <a:cs typeface="Calibri" pitchFamily="34" charset="0"/>
              </a:rPr>
              <a:t>fees in the last one year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mvar7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: Internal score for affinity towards high spend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mvar8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: Internal influencer score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mvar9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Income (after imputing missing values)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mvar10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</a:t>
            </a:r>
            <a:r>
              <a:rPr lang="en-IN" dirty="0">
                <a:latin typeface="Calibri" pitchFamily="34" charset="0"/>
                <a:cs typeface="Calibri" pitchFamily="34" charset="0"/>
              </a:rPr>
              <a:t>Platinum card indicator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Calibri" pitchFamily="34" charset="0"/>
                <a:cs typeface="Calibri" pitchFamily="34" charset="0"/>
              </a:rPr>
              <a:t>mvar11</a:t>
            </a:r>
            <a:r>
              <a:rPr lang="en-IN" dirty="0">
                <a:latin typeface="Calibri" pitchFamily="34" charset="0"/>
                <a:cs typeface="Calibri" pitchFamily="34" charset="0"/>
              </a:rPr>
              <a:t> : Internal probability score for affinity towards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business </a:t>
            </a:r>
            <a:r>
              <a:rPr lang="en-IN" dirty="0">
                <a:latin typeface="Calibri" pitchFamily="34" charset="0"/>
                <a:cs typeface="Calibri" pitchFamily="34" charset="0"/>
              </a:rPr>
              <a:t>expenditure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mvar13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IN" dirty="0">
                <a:latin typeface="Calibri" pitchFamily="34" charset="0"/>
                <a:cs typeface="Calibri" pitchFamily="34" charset="0"/>
              </a:rPr>
              <a:t>Number of times the customer has made payments against the card in the last 1 year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Calibri" pitchFamily="34" charset="0"/>
                <a:cs typeface="Calibri" pitchFamily="34" charset="0"/>
              </a:rPr>
              <a:t>mvar14</a:t>
            </a:r>
            <a:r>
              <a:rPr lang="en-IN" dirty="0">
                <a:latin typeface="Calibri" pitchFamily="34" charset="0"/>
                <a:cs typeface="Calibri" pitchFamily="34" charset="0"/>
              </a:rPr>
              <a:t> : Number of club memberships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Calibri" pitchFamily="34" charset="0"/>
                <a:cs typeface="Calibri" pitchFamily="34" charset="0"/>
              </a:rPr>
              <a:t>mvar15</a:t>
            </a:r>
            <a:r>
              <a:rPr lang="en-IN" dirty="0">
                <a:latin typeface="Calibri" pitchFamily="34" charset="0"/>
                <a:cs typeface="Calibri" pitchFamily="34" charset="0"/>
              </a:rPr>
              <a:t>  : Number of air miles memberships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mvar2_mean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&amp;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mvar2_std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&amp;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mvar12_mean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&amp;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mvar12_std 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Described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earlier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mvar16, mvar17, mvar18, mvar19 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Electronics related spend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mvar20, mvar21, mvar22, mvar23 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Travel related spend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lvl="1" indent="-285750" algn="just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lvl="1" indent="-285750" algn="just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 err="1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each Variable used in the logic/mode/strategy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details of each variable used in the final logic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732" y="1260321"/>
            <a:ext cx="894670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mvar24, mvar25, mvar26, mvar27 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Household related spend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mvar28, mvar29, mvar30, mvar31 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Car related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spend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mvar32, mvar33, mvar34, mvar35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Retail related spend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mvar36, mvar37, mvar38, mvar39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Total spend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Calibri" pitchFamily="34" charset="0"/>
                <a:cs typeface="Calibri" pitchFamily="34" charset="0"/>
              </a:rPr>
              <a:t>total_score </a:t>
            </a:r>
            <a:r>
              <a:rPr lang="en-IN" dirty="0">
                <a:latin typeface="Calibri" pitchFamily="34" charset="0"/>
                <a:cs typeface="Calibri" pitchFamily="34" charset="0"/>
              </a:rPr>
              <a:t>:  Normalized average of all score features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>
                <a:latin typeface="Calibri" pitchFamily="34" charset="0"/>
                <a:cs typeface="Calibri" pitchFamily="34" charset="0"/>
              </a:rPr>
              <a:t>(Normalized(mvar7) + Normalized(mvar8) + Normalized(mvar11))/3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err="1">
                <a:latin typeface="Calibri" pitchFamily="34" charset="0"/>
                <a:cs typeface="Calibri" pitchFamily="34" charset="0"/>
              </a:rPr>
              <a:t>Spending_per_member</a:t>
            </a:r>
            <a:r>
              <a:rPr lang="en-IN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: spending capacity/ family size = (mvar3/mvar2)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err="1">
                <a:latin typeface="Calibri" pitchFamily="34" charset="0"/>
                <a:cs typeface="Calibri" pitchFamily="34" charset="0"/>
              </a:rPr>
              <a:t>Fees_per_club</a:t>
            </a:r>
            <a:r>
              <a:rPr lang="en-IN" b="1" dirty="0">
                <a:latin typeface="Calibri" pitchFamily="34" charset="0"/>
                <a:cs typeface="Calibri" pitchFamily="34" charset="0"/>
              </a:rPr>
              <a:t> :  </a:t>
            </a:r>
            <a:r>
              <a:rPr lang="en-IN" dirty="0">
                <a:latin typeface="Calibri" pitchFamily="34" charset="0"/>
                <a:cs typeface="Calibri" pitchFamily="34" charset="0"/>
              </a:rPr>
              <a:t>membership fees/ No. of club = (mvar6/mvar14)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Electronics_spend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: mvar16 + mvar17 + mvar18 + mvar19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Travel_spend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mvar20 + mvar21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mvar22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mvar23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Household_spend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mvar24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mvar25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mvar26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mvar27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Car_spend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mvar28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mvar29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mvar30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mvar31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Retail_spend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mvar32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mvar33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mvar34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mvar35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Total_spend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mvar36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mvar37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mvar38 </a:t>
            </a:r>
            <a:r>
              <a:rPr lang="en-US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mvar39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Note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A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lot of variables were also created but they had not contributed significantly in CV score.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IN" dirty="0" err="1" smtClean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662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M Template 20121011">
  <a:themeElements>
    <a:clrScheme name="Risk &amp; Information Mgmt Theme">
      <a:dk1>
        <a:srgbClr val="000000"/>
      </a:dk1>
      <a:lt1>
        <a:srgbClr val="FFFFFF"/>
      </a:lt1>
      <a:dk2>
        <a:srgbClr val="002663"/>
      </a:dk2>
      <a:lt2>
        <a:srgbClr val="009BBB"/>
      </a:lt2>
      <a:accent1>
        <a:srgbClr val="006890"/>
      </a:accent1>
      <a:accent2>
        <a:srgbClr val="8B8D8E"/>
      </a:accent2>
      <a:accent3>
        <a:srgbClr val="008566"/>
      </a:accent3>
      <a:accent4>
        <a:srgbClr val="77216F"/>
      </a:accent4>
      <a:accent5>
        <a:srgbClr val="E98300"/>
      </a:accent5>
      <a:accent6>
        <a:srgbClr val="002663"/>
      </a:accent6>
      <a:hlink>
        <a:srgbClr val="009BBB"/>
      </a:hlink>
      <a:folHlink>
        <a:srgbClr val="7721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2870</TotalTime>
  <Words>1049</Words>
  <Application>Microsoft Office PowerPoint</Application>
  <PresentationFormat>On-screen Show (4:3)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Courier New</vt:lpstr>
      <vt:lpstr>Wingdings</vt:lpstr>
      <vt:lpstr>RIM Template 20121011</vt:lpstr>
      <vt:lpstr>American Express Campus Analyze This 2017</vt:lpstr>
      <vt:lpstr>Team Details</vt:lpstr>
      <vt:lpstr>Estimation Technique Used</vt:lpstr>
      <vt:lpstr>Estimation Technique Used</vt:lpstr>
      <vt:lpstr>Estimation Technique Used</vt:lpstr>
      <vt:lpstr>Estimation Technique Used</vt:lpstr>
      <vt:lpstr>Strategy to decide final list</vt:lpstr>
      <vt:lpstr>Details of each Variable used in the logic/mode/strategy</vt:lpstr>
      <vt:lpstr>Details of each Variable used in the logic/mode/strategy</vt:lpstr>
      <vt:lpstr>Reasons for Technique(s) Used</vt:lpstr>
    </vt:vector>
  </TitlesOfParts>
  <Company>American Express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This</dc:title>
  <dc:creator>Author: Rachna Gothi</dc:creator>
  <cp:lastModifiedBy>Yash Sharma</cp:lastModifiedBy>
  <cp:revision>276</cp:revision>
  <cp:lastPrinted>2011-08-01T15:38:59Z</cp:lastPrinted>
  <dcterms:created xsi:type="dcterms:W3CDTF">2013-03-25T08:52:41Z</dcterms:created>
  <dcterms:modified xsi:type="dcterms:W3CDTF">2017-08-27T17:00:54Z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Tanya Joshi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Tanya Joshi</vt:lpwstr>
  </property>
</Properties>
</file>