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3"/>
    <p:sldId id="257" r:id="rId4"/>
    <p:sldId id="258" r:id="rId5"/>
    <p:sldId id="259" r:id="rId6"/>
    <p:sldId id="261" r:id="rId7"/>
    <p:sldId id="262" r:id="rId8"/>
    <p:sldId id="274" r:id="rId9"/>
    <p:sldId id="263" r:id="rId10"/>
    <p:sldId id="264" r:id="rId11"/>
    <p:sldId id="265" r:id="rId12"/>
    <p:sldId id="266" r:id="rId13"/>
    <p:sldId id="275" r:id="rId14"/>
    <p:sldId id="270" r:id="rId15"/>
  </p:sldIdLst>
  <p:sldSz cx="12192000" cy="6858000"/>
  <p:notesSz cx="7559675" cy="10691495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handoutMaster" Target="handoutMasters/handoutMaster1.xml"/><Relationship Id="rId16" Type="http://schemas.openxmlformats.org/officeDocument/2006/relationships/notesMaster" Target="notesMasters/notesMaster1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5859" cy="53643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32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282066" y="0"/>
            <a:ext cx="3275859" cy="53643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32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10155065"/>
            <a:ext cx="3275859" cy="53643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32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282066" y="10155065"/>
            <a:ext cx="3275859" cy="53643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32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5859" cy="53643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282066" y="0"/>
            <a:ext cx="3275859" cy="53643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572389" y="1336437"/>
            <a:ext cx="6414897" cy="360838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55968" y="5145282"/>
            <a:ext cx="6047740" cy="420977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10155065"/>
            <a:ext cx="3275859" cy="53643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282066" y="10155065"/>
            <a:ext cx="3275859" cy="53643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280" cy="1106496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r>
              <a:rPr lang="en-US" sz="4400" b="0" strike="noStrike" spc="-1">
                <a:latin typeface="Arial" panose="020B0604020202020204"/>
              </a:rPr>
              <a:t>Click to edit the title text format</a:t>
            </a:r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3200" b="0" strike="noStrike" spc="-1">
                <a:latin typeface="Arial" panose="020B0604020202020204"/>
              </a:rPr>
              <a:t>Click to edit the outline text format</a:t>
            </a:r>
            <a:endParaRPr lang="en-US" sz="3200" b="0" strike="noStrike" spc="-1"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US" sz="2800" b="0" strike="noStrike" spc="-1">
                <a:latin typeface="Arial" panose="020B0604020202020204"/>
              </a:rPr>
              <a:t>Second Outline Level</a:t>
            </a:r>
            <a:endParaRPr lang="en-US" sz="2800" b="0" strike="noStrike" spc="-1"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400" b="0" strike="noStrike" spc="-1">
                <a:latin typeface="Arial" panose="020B0604020202020204"/>
              </a:rPr>
              <a:t>Third Outline Level</a:t>
            </a:r>
            <a:endParaRPr lang="en-US" sz="2400" b="0" strike="noStrike" spc="-1"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US" sz="2000" b="0" strike="noStrike" spc="-1">
                <a:latin typeface="Arial" panose="020B0604020202020204"/>
              </a:rPr>
              <a:t>Fourth Outline Level</a:t>
            </a:r>
            <a:endParaRPr lang="en-US" sz="2000" b="0" strike="noStrike" spc="-1"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latin typeface="Arial" panose="020B0604020202020204"/>
              </a:rPr>
              <a:t>Fifth Outline Level</a:t>
            </a:r>
            <a:endParaRPr lang="en-US" sz="2000" b="0" strike="noStrike" spc="-1"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latin typeface="Arial" panose="020B0604020202020204"/>
              </a:rPr>
              <a:t>Sixth Outline Level</a:t>
            </a:r>
            <a:endParaRPr lang="en-US" sz="2000" b="0" strike="noStrike" spc="-1"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latin typeface="Arial" panose="020B0604020202020204"/>
              </a:rPr>
              <a:t>Seventh Outline Level</a:t>
            </a:r>
            <a:endParaRPr lang="en-US" sz="2000" b="0" strike="noStrike" spc="-1">
              <a:latin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hyperlink" Target="https://docs.docker.com/engine/reference/builder/#understand-how-arg-and-from-interact" TargetMode="External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5.wmf"/><Relationship Id="rId2" Type="http://schemas.openxmlformats.org/officeDocument/2006/relationships/oleObject" Target="../embeddings/oleObject1.bin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748000" y="1901910"/>
            <a:ext cx="10696320" cy="6994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en-US" sz="4000" b="1" strike="noStrike" spc="-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Build Docker Image Using Dockerfile</a:t>
            </a:r>
            <a:endParaRPr lang="en-US" sz="4000" b="0" strike="noStrike" spc="-1">
              <a:latin typeface="Arial" panose="020B0604020202020204"/>
            </a:endParaRPr>
          </a:p>
        </p:txBody>
      </p:sp>
      <p:pic>
        <p:nvPicPr>
          <p:cNvPr id="77" name="图片 1"/>
          <p:cNvPicPr/>
          <p:nvPr/>
        </p:nvPicPr>
        <p:blipFill>
          <a:blip r:embed="rId1"/>
          <a:stretch>
            <a:fillRect/>
          </a:stretch>
        </p:blipFill>
        <p:spPr>
          <a:xfrm>
            <a:off x="10371600" y="146160"/>
            <a:ext cx="1695240" cy="396720"/>
          </a:xfrm>
          <a:prstGeom prst="rect">
            <a:avLst/>
          </a:prstGeom>
          <a:ln>
            <a:noFill/>
          </a:ln>
        </p:spPr>
      </p:pic>
      <p:sp>
        <p:nvSpPr>
          <p:cNvPr id="78" name="CustomShape 2"/>
          <p:cNvSpPr/>
          <p:nvPr/>
        </p:nvSpPr>
        <p:spPr>
          <a:xfrm>
            <a:off x="4264115" y="3042355"/>
            <a:ext cx="3663720" cy="13698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algn="ctr"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latin typeface="Times New Roman" panose="02020603050405020304"/>
                <a:ea typeface="DejaVu Sans"/>
              </a:rPr>
              <a:t>SinghamYuan R&amp;D Ⅱ</a:t>
            </a:r>
            <a:endParaRPr lang="en-US" sz="2800" b="0" strike="noStrike" spc="-1">
              <a:latin typeface="Arial" panose="020B0604020202020204"/>
            </a:endParaRPr>
          </a:p>
          <a:p>
            <a:pPr algn="ctr">
              <a:lnSpc>
                <a:spcPct val="100000"/>
              </a:lnSpc>
            </a:pPr>
            <a:endParaRPr lang="en-US" sz="2800" b="0" strike="noStrike" spc="-1">
              <a:latin typeface="Arial" panose="020B0604020202020204"/>
            </a:endParaRPr>
          </a:p>
          <a:p>
            <a:pPr algn="ctr">
              <a:lnSpc>
                <a:spcPct val="100000"/>
              </a:lnSpc>
            </a:pPr>
            <a:fld id="{2687683F-137C-4187-9008-0A453546B6CC}" type="datetime">
              <a:rPr lang="en-US" sz="2800" b="0" strike="noStrike" spc="-1">
                <a:solidFill>
                  <a:srgbClr val="000000"/>
                </a:solidFill>
                <a:latin typeface="Times New Roman" panose="02020603050405020304"/>
                <a:ea typeface="DejaVu Sans"/>
              </a:rPr>
            </a:fld>
            <a:endParaRPr lang="en-US" sz="2800" b="0" strike="noStrike" spc="-1">
              <a:latin typeface="Arial" panose="020B0604020202020204"/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323850" y="543560"/>
            <a:ext cx="5812155" cy="63881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000000"/>
                </a:solidFill>
                <a:latin typeface="Times New Roman" panose="02020603050405020304"/>
                <a:ea typeface="微软雅黑" panose="020B0503020204020204" charset="-122"/>
              </a:rPr>
              <a:t>How to write a Dockerfile?</a:t>
            </a:r>
            <a:endParaRPr lang="en-US" sz="3600" b="0" strike="noStrike" spc="-1">
              <a:latin typeface="Arial" panose="020B0604020202020204"/>
            </a:endParaRPr>
          </a:p>
        </p:txBody>
      </p:sp>
      <p:pic>
        <p:nvPicPr>
          <p:cNvPr id="106" name="图片 1"/>
          <p:cNvPicPr/>
          <p:nvPr/>
        </p:nvPicPr>
        <p:blipFill>
          <a:blip r:embed="rId1"/>
          <a:stretch>
            <a:fillRect/>
          </a:stretch>
        </p:blipFill>
        <p:spPr>
          <a:xfrm>
            <a:off x="10371600" y="146160"/>
            <a:ext cx="1695240" cy="396720"/>
          </a:xfrm>
          <a:prstGeom prst="rect">
            <a:avLst/>
          </a:prstGeom>
          <a:ln>
            <a:noFill/>
          </a:ln>
        </p:spPr>
      </p:pic>
      <p:sp>
        <p:nvSpPr>
          <p:cNvPr id="107" name="CustomShape 2"/>
          <p:cNvSpPr/>
          <p:nvPr/>
        </p:nvSpPr>
        <p:spPr>
          <a:xfrm>
            <a:off x="323850" y="1280160"/>
            <a:ext cx="11518900" cy="557657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latin typeface="Times New Roman" panose="02020603050405020304"/>
                <a:ea typeface="DejaVu Sans"/>
              </a:rPr>
              <a:t>    The Docker daemon runs the instructions in the Dockerfile one-by-one, committing the result of each instruction to a new image if necessary, before finally outputting the ID of your new image. So a Dockerfile is made up of instructions and the instruction is not case-sensitive.</a:t>
            </a:r>
            <a:endParaRPr lang="en-US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latin typeface="Times New Roman" panose="02020603050405020304"/>
                <a:ea typeface="DejaVu Sans"/>
              </a:rPr>
              <a:t>    </a:t>
            </a:r>
            <a:endParaRPr lang="en-US" sz="2800" b="0" strike="noStrike" spc="-1">
              <a:solidFill>
                <a:srgbClr val="000000"/>
              </a:solidFill>
              <a:latin typeface="Times New Roman" panose="02020603050405020304"/>
              <a:ea typeface="DejaVu Sans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latin typeface="Times New Roman" panose="02020603050405020304"/>
                <a:ea typeface="DejaVu Sans"/>
              </a:rPr>
              <a:t>    Here is the format of the Dockerfile:</a:t>
            </a:r>
            <a:endParaRPr lang="en-US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latin typeface="Times New Roman" panose="02020603050405020304"/>
                <a:ea typeface="DejaVu Sans"/>
              </a:rPr>
              <a:t>	# Comment</a:t>
            </a:r>
            <a:endParaRPr lang="en-US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latin typeface="Times New Roman" panose="02020603050405020304"/>
                <a:ea typeface="DejaVu Sans"/>
              </a:rPr>
              <a:t>	INSTRUCTION arguments</a:t>
            </a:r>
            <a:endParaRPr lang="en-US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latin typeface="Times New Roman" panose="02020603050405020304"/>
                <a:ea typeface="DejaVu Sans"/>
              </a:rPr>
              <a:t>    </a:t>
            </a:r>
            <a:endParaRPr lang="en-US" sz="2800" b="0" strike="noStrike" spc="-1">
              <a:solidFill>
                <a:srgbClr val="000000"/>
              </a:solidFill>
              <a:latin typeface="Times New Roman" panose="02020603050405020304"/>
              <a:ea typeface="DejaVu Sans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latin typeface="Times New Roman" panose="02020603050405020304"/>
                <a:ea typeface="DejaVu Sans"/>
              </a:rPr>
              <a:t>    Note that the first instruction in a Dockerfile must be “FROM”!!!  The FROM instruction specifies the Base Image from which you are building. Docker treats lines that begin with # as a comment, unless the line is a valid parser directive. A # marker anywhere else in a line is treated as an argument. </a:t>
            </a:r>
            <a:endParaRPr lang="en-US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2800" b="0" strike="noStrike" spc="-1">
              <a:latin typeface="Arial" panose="020B0604020202020204"/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324000" y="543600"/>
            <a:ext cx="5067720" cy="6386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000000"/>
                </a:solidFill>
                <a:latin typeface="Times New Roman" panose="02020603050405020304"/>
                <a:ea typeface="微软雅黑" panose="020B0503020204020204" charset="-122"/>
              </a:rPr>
              <a:t>Instructions</a:t>
            </a:r>
            <a:endParaRPr lang="en-US" sz="3600" b="0" strike="noStrike" spc="-1">
              <a:latin typeface="Arial" panose="020B0604020202020204"/>
            </a:endParaRPr>
          </a:p>
        </p:txBody>
      </p:sp>
      <p:pic>
        <p:nvPicPr>
          <p:cNvPr id="109" name="图片 1"/>
          <p:cNvPicPr/>
          <p:nvPr/>
        </p:nvPicPr>
        <p:blipFill>
          <a:blip r:embed="rId1"/>
          <a:stretch>
            <a:fillRect/>
          </a:stretch>
        </p:blipFill>
        <p:spPr>
          <a:xfrm>
            <a:off x="10371600" y="146160"/>
            <a:ext cx="1695240" cy="396720"/>
          </a:xfrm>
          <a:prstGeom prst="rect">
            <a:avLst/>
          </a:prstGeom>
          <a:ln>
            <a:noFill/>
          </a:ln>
        </p:spPr>
      </p:pic>
      <p:sp>
        <p:nvSpPr>
          <p:cNvPr id="110" name="CustomShape 2"/>
          <p:cNvSpPr/>
          <p:nvPr/>
        </p:nvSpPr>
        <p:spPr>
          <a:xfrm>
            <a:off x="323850" y="1266825"/>
            <a:ext cx="11635740" cy="4801235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Times New Roman" panose="02020603050405020304"/>
                <a:ea typeface="DejaVu Sans"/>
              </a:rPr>
              <a:t>FROM、</a:t>
            </a:r>
            <a:r>
              <a:rPr lang="en-US" sz="2800" spc="-1">
                <a:solidFill>
                  <a:srgbClr val="000000"/>
                </a:solidFill>
                <a:latin typeface="Times New Roman" panose="02020603050405020304"/>
                <a:ea typeface="DejaVu Sans"/>
                <a:sym typeface="+mn-ea"/>
              </a:rPr>
              <a:t>ARG</a:t>
            </a:r>
            <a:r>
              <a:rPr lang="zh-CN" altLang="en-US" sz="2800" spc="-1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  <a:sym typeface="+mn-ea"/>
              </a:rPr>
              <a:t>、</a:t>
            </a:r>
            <a:r>
              <a:rPr lang="en-US" sz="2800" b="0" strike="noStrike" spc="-1">
                <a:solidFill>
                  <a:srgbClr val="000000"/>
                </a:solidFill>
                <a:latin typeface="Times New Roman" panose="02020603050405020304"/>
                <a:ea typeface="DejaVu Sans"/>
              </a:rPr>
              <a:t> </a:t>
            </a:r>
            <a:r>
              <a:rPr lang="en-US" sz="2800" spc="-1">
                <a:solidFill>
                  <a:srgbClr val="000000"/>
                </a:solidFill>
                <a:latin typeface="Times New Roman" panose="02020603050405020304"/>
                <a:ea typeface="DejaVu Sans"/>
                <a:sym typeface="+mn-ea"/>
              </a:rPr>
              <a:t>LABEL</a:t>
            </a:r>
            <a:endParaRPr lang="en-US" sz="2800" b="0" strike="noStrike" spc="-1">
              <a:solidFill>
                <a:srgbClr val="000000"/>
              </a:solidFill>
              <a:latin typeface="Times New Roman" panose="02020603050405020304"/>
              <a:ea typeface="DejaVu Sans"/>
            </a:endParaRP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800" b="0" strike="noStrike" spc="-1">
              <a:latin typeface="Arial" panose="020B0604020202020204"/>
            </a:endParaRP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Times New Roman" panose="02020603050405020304"/>
                <a:ea typeface="DejaVu Sans"/>
              </a:rPr>
              <a:t>RUN、 CMD、 EXPOSE、 ENV</a:t>
            </a:r>
            <a:endParaRPr lang="en-US" sz="2800" b="0" strike="noStrike" spc="-1">
              <a:solidFill>
                <a:srgbClr val="000000"/>
              </a:solidFill>
              <a:latin typeface="Times New Roman" panose="02020603050405020304"/>
              <a:ea typeface="DejaVu Sans"/>
            </a:endParaRP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800" b="0" strike="noStrike" spc="-1">
              <a:latin typeface="Arial" panose="020B0604020202020204"/>
            </a:endParaRP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Times New Roman" panose="02020603050405020304"/>
                <a:ea typeface="DejaVu Sans"/>
              </a:rPr>
              <a:t>ADD、 COPY、 ENTRYPOINT</a:t>
            </a:r>
            <a:endParaRPr lang="en-US" sz="2800" b="0" strike="noStrike" spc="-1">
              <a:solidFill>
                <a:srgbClr val="000000"/>
              </a:solidFill>
              <a:latin typeface="Times New Roman" panose="02020603050405020304"/>
              <a:ea typeface="DejaVu Sans"/>
            </a:endParaRP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800" b="0" strike="noStrike" spc="-1">
              <a:latin typeface="Arial" panose="020B0604020202020204"/>
            </a:endParaRP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Times New Roman" panose="02020603050405020304"/>
                <a:ea typeface="DejaVu Sans"/>
              </a:rPr>
              <a:t>VOLUME、 USER、 WORKDIR</a:t>
            </a:r>
            <a:endParaRPr lang="en-US" sz="2800" b="0" strike="noStrike" spc="-1">
              <a:solidFill>
                <a:srgbClr val="000000"/>
              </a:solidFill>
              <a:latin typeface="Times New Roman" panose="02020603050405020304"/>
              <a:ea typeface="DejaVu Sans"/>
            </a:endParaRP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800" b="0" strike="noStrike" spc="-1">
              <a:latin typeface="Arial" panose="020B0604020202020204"/>
            </a:endParaRP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Times New Roman" panose="02020603050405020304"/>
                <a:ea typeface="DejaVu Sans"/>
              </a:rPr>
              <a:t>ONBUILD、 STOPSIGNAL、 HEALTHCHECK</a:t>
            </a:r>
            <a:endParaRPr lang="en-US" sz="2800" b="0" strike="noStrike" spc="-1">
              <a:solidFill>
                <a:srgbClr val="000000"/>
              </a:solidFill>
              <a:latin typeface="Times New Roman" panose="02020603050405020304"/>
              <a:ea typeface="DejaVu Sans"/>
            </a:endParaRPr>
          </a:p>
          <a:p>
            <a:pPr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sz="2800" b="0" strike="noStrike" spc="-1">
              <a:latin typeface="Arial" panose="020B0604020202020204"/>
            </a:endParaRPr>
          </a:p>
          <a:p>
            <a:pPr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800" b="0" strike="noStrike" spc="-1">
                <a:latin typeface="Arial" panose="020B0604020202020204"/>
                <a:hlinkClick r:id="rId2" action="ppaction://hlinkfile"/>
              </a:rPr>
              <a:t>Reference Doc</a:t>
            </a:r>
            <a:endParaRPr lang="en-US" sz="2800" b="0" strike="noStrike" spc="-1">
              <a:latin typeface="Arial" panose="020B0604020202020204"/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324000" y="543600"/>
            <a:ext cx="5067720" cy="6386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en-US" sz="3600" b="1" strike="noStrike" spc="-1">
                <a:latin typeface="Arial" panose="020B0604020202020204"/>
              </a:rPr>
              <a:t>Demo</a:t>
            </a:r>
            <a:endParaRPr lang="en-US" sz="3600" b="1" strike="noStrike" spc="-1">
              <a:latin typeface="Arial" panose="020B0604020202020204"/>
            </a:endParaRPr>
          </a:p>
        </p:txBody>
      </p:sp>
      <p:pic>
        <p:nvPicPr>
          <p:cNvPr id="109" name="图片 1"/>
          <p:cNvPicPr/>
          <p:nvPr/>
        </p:nvPicPr>
        <p:blipFill>
          <a:blip r:embed="rId1"/>
          <a:stretch>
            <a:fillRect/>
          </a:stretch>
        </p:blipFill>
        <p:spPr>
          <a:xfrm>
            <a:off x="10371600" y="146160"/>
            <a:ext cx="1695240" cy="396720"/>
          </a:xfrm>
          <a:prstGeom prst="rect">
            <a:avLst/>
          </a:prstGeom>
          <a:ln>
            <a:noFill/>
          </a:ln>
        </p:spPr>
      </p:pic>
      <p:sp>
        <p:nvSpPr>
          <p:cNvPr id="110" name="CustomShape 2"/>
          <p:cNvSpPr/>
          <p:nvPr/>
        </p:nvSpPr>
        <p:spPr>
          <a:xfrm>
            <a:off x="323850" y="1266825"/>
            <a:ext cx="11635740" cy="4801235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800" b="0" strike="noStrike" spc="-1">
              <a:latin typeface="Arial" panose="020B0604020202020204"/>
            </a:endParaRPr>
          </a:p>
        </p:txBody>
      </p:sp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610225" y="2952750"/>
          <a:ext cx="97155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showAsIcon="1" r:id="rId2" imgW="971550" imgH="952500" progId="Package">
                  <p:embed/>
                </p:oleObj>
              </mc:Choice>
              <mc:Fallback>
                <p:oleObj name="" showAsIcon="1" r:id="rId2" imgW="971550" imgH="952500" progId="Package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610225" y="2952750"/>
                        <a:ext cx="971550" cy="952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图片 1"/>
          <p:cNvPicPr/>
          <p:nvPr/>
        </p:nvPicPr>
        <p:blipFill>
          <a:blip r:embed="rId1"/>
          <a:stretch>
            <a:fillRect/>
          </a:stretch>
        </p:blipFill>
        <p:spPr>
          <a:xfrm>
            <a:off x="10371600" y="146160"/>
            <a:ext cx="1695240" cy="396720"/>
          </a:xfrm>
          <a:prstGeom prst="rect">
            <a:avLst/>
          </a:prstGeom>
          <a:ln>
            <a:noFill/>
          </a:ln>
        </p:spPr>
      </p:pic>
      <p:sp>
        <p:nvSpPr>
          <p:cNvPr id="110" name="CustomShape 2"/>
          <p:cNvSpPr/>
          <p:nvPr/>
        </p:nvSpPr>
        <p:spPr>
          <a:xfrm>
            <a:off x="278130" y="1984375"/>
            <a:ext cx="11635740" cy="1876425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indent="0" algn="ctr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6000" b="0" strike="noStrike" spc="-1">
                <a:solidFill>
                  <a:srgbClr val="00B0F0"/>
                </a:solidFill>
                <a:latin typeface="Engravers MT" panose="02090707080505020304" charset="0"/>
                <a:ea typeface="DejaVu Sans"/>
              </a:rPr>
              <a:t>Thank You for YOUr TIME</a:t>
            </a:r>
            <a:r>
              <a:rPr lang="zh-CN" altLang="en-US" sz="6000" b="0" strike="noStrike" spc="-1">
                <a:solidFill>
                  <a:srgbClr val="00B0F0"/>
                </a:solidFill>
                <a:latin typeface="Engravers MT" panose="02090707080505020304" charset="0"/>
                <a:ea typeface="DejaVu Sans"/>
              </a:rPr>
              <a:t>！！！</a:t>
            </a:r>
            <a:endParaRPr lang="zh-CN" altLang="en-US" sz="6000" b="0" strike="noStrike" spc="-1">
              <a:solidFill>
                <a:srgbClr val="00B0F0"/>
              </a:solidFill>
              <a:latin typeface="Engravers MT" panose="02090707080505020304" charset="0"/>
              <a:ea typeface="DejaVu Sans"/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328245" y="542895"/>
            <a:ext cx="2896200" cy="6386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Contents</a:t>
            </a:r>
            <a:endParaRPr lang="en-US" sz="3600" b="0" strike="noStrike" spc="-1">
              <a:latin typeface="Arial" panose="020B0604020202020204"/>
            </a:endParaRPr>
          </a:p>
        </p:txBody>
      </p:sp>
      <p:pic>
        <p:nvPicPr>
          <p:cNvPr id="80" name="图片 1"/>
          <p:cNvPicPr/>
          <p:nvPr/>
        </p:nvPicPr>
        <p:blipFill>
          <a:blip r:embed="rId1"/>
          <a:stretch>
            <a:fillRect/>
          </a:stretch>
        </p:blipFill>
        <p:spPr>
          <a:xfrm>
            <a:off x="10371600" y="146160"/>
            <a:ext cx="1695240" cy="396720"/>
          </a:xfrm>
          <a:prstGeom prst="rect">
            <a:avLst/>
          </a:prstGeom>
          <a:ln>
            <a:noFill/>
          </a:ln>
        </p:spPr>
      </p:pic>
      <p:sp>
        <p:nvSpPr>
          <p:cNvPr id="81" name="CustomShape 2"/>
          <p:cNvSpPr/>
          <p:nvPr/>
        </p:nvSpPr>
        <p:spPr>
          <a:xfrm>
            <a:off x="2421255" y="1585595"/>
            <a:ext cx="7950200" cy="4140835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marL="457200" indent="-456565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2800" b="1" strike="noStrike" spc="-1">
                <a:solidFill>
                  <a:srgbClr val="000000"/>
                </a:solidFill>
                <a:latin typeface="Calibri" panose="020F0502020204030204"/>
                <a:ea typeface="DejaVu Sans"/>
              </a:rPr>
              <a:t>Introduction</a:t>
            </a:r>
            <a:endParaRPr lang="en-US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2800" b="0" strike="noStrike" spc="-1">
              <a:latin typeface="Arial" panose="020B0604020202020204"/>
            </a:endParaRPr>
          </a:p>
          <a:p>
            <a:pPr marL="457200" indent="-456565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2800" b="1" strike="noStrike" spc="-1">
                <a:solidFill>
                  <a:srgbClr val="000000"/>
                </a:solidFill>
                <a:latin typeface="Calibri" panose="020F0502020204030204"/>
                <a:ea typeface="DejaVu Sans"/>
              </a:rPr>
              <a:t>Concepts</a:t>
            </a:r>
            <a:endParaRPr lang="en-US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2800" b="0" strike="noStrike" spc="-1">
              <a:latin typeface="Arial" panose="020B0604020202020204"/>
            </a:endParaRPr>
          </a:p>
          <a:p>
            <a:pPr marL="457200" indent="-456565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2800" b="1" strike="noStrike" spc="-1">
                <a:solidFill>
                  <a:srgbClr val="000000"/>
                </a:solidFill>
                <a:latin typeface="Calibri" panose="020F0502020204030204"/>
                <a:ea typeface="DejaVu Sans"/>
              </a:rPr>
              <a:t>Commands</a:t>
            </a:r>
            <a:endParaRPr lang="en-US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2800" b="0" strike="noStrike" spc="-1">
              <a:latin typeface="Arial" panose="020B0604020202020204"/>
            </a:endParaRPr>
          </a:p>
          <a:p>
            <a:pPr marL="457200" indent="-456565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2800" b="1" strike="noStrike" spc="-1">
                <a:solidFill>
                  <a:srgbClr val="000000"/>
                </a:solidFill>
                <a:latin typeface="Calibri" panose="020F0502020204030204"/>
                <a:ea typeface="DejaVu Sans"/>
              </a:rPr>
              <a:t>Dockerfile</a:t>
            </a:r>
            <a:endParaRPr lang="en-US" sz="2800" b="1" strike="noStrike" spc="-1">
              <a:solidFill>
                <a:srgbClr val="000000"/>
              </a:solidFill>
              <a:latin typeface="Calibri" panose="020F0502020204030204"/>
              <a:ea typeface="DejaVu Sans"/>
            </a:endParaRPr>
          </a:p>
          <a:p>
            <a:pPr marL="457200" indent="-456565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•"/>
            </a:pPr>
            <a:endParaRPr lang="en-US" sz="2800" b="0" strike="noStrike" spc="-1">
              <a:latin typeface="Arial" panose="020B0604020202020204"/>
            </a:endParaRPr>
          </a:p>
          <a:p>
            <a:pPr marL="457200" indent="-456565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2800" b="1" strike="noStrike" spc="-1">
                <a:latin typeface="Calibri" panose="020F0502020204030204" charset="0"/>
              </a:rPr>
              <a:t>Demo </a:t>
            </a:r>
            <a:endParaRPr lang="en-US" sz="2800" b="1" strike="noStrike" spc="-1">
              <a:latin typeface="Calibri" panose="020F0502020204030204" charset="0"/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324000" y="543600"/>
            <a:ext cx="3594600" cy="6386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000000"/>
                </a:solidFill>
                <a:latin typeface="Times New Roman" panose="02020603050405020304"/>
                <a:ea typeface="微软雅黑" panose="020B0503020204020204" charset="-122"/>
              </a:rPr>
              <a:t>Introduction</a:t>
            </a:r>
            <a:endParaRPr lang="en-US" sz="3600" b="0" strike="noStrike" spc="-1">
              <a:latin typeface="Arial" panose="020B0604020202020204"/>
            </a:endParaRPr>
          </a:p>
        </p:txBody>
      </p:sp>
      <p:pic>
        <p:nvPicPr>
          <p:cNvPr id="83" name="图片 1"/>
          <p:cNvPicPr/>
          <p:nvPr/>
        </p:nvPicPr>
        <p:blipFill>
          <a:blip r:embed="rId1"/>
          <a:stretch>
            <a:fillRect/>
          </a:stretch>
        </p:blipFill>
        <p:spPr>
          <a:xfrm>
            <a:off x="10371600" y="146160"/>
            <a:ext cx="1695240" cy="396720"/>
          </a:xfrm>
          <a:prstGeom prst="rect">
            <a:avLst/>
          </a:prstGeom>
          <a:ln>
            <a:noFill/>
          </a:ln>
        </p:spPr>
      </p:pic>
      <p:sp>
        <p:nvSpPr>
          <p:cNvPr id="84" name="CustomShape 2"/>
          <p:cNvSpPr/>
          <p:nvPr/>
        </p:nvSpPr>
        <p:spPr>
          <a:xfrm>
            <a:off x="336550" y="1308100"/>
            <a:ext cx="11518900" cy="4994275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en-US" sz="2800" b="1" strike="noStrike" spc="-1">
                <a:solidFill>
                  <a:srgbClr val="000000"/>
                </a:solidFill>
                <a:latin typeface="Times New Roman" panose="02020603050405020304"/>
                <a:ea typeface="DejaVu Sans"/>
              </a:rPr>
              <a:t>   </a:t>
            </a:r>
            <a:r>
              <a:rPr lang="en-US" sz="2800" b="0" strike="noStrike" spc="-1">
                <a:solidFill>
                  <a:srgbClr val="000000"/>
                </a:solidFill>
                <a:latin typeface="Times New Roman" panose="02020603050405020304"/>
                <a:ea typeface="DejaVu Sans"/>
              </a:rPr>
              <a:t> Docker is a platform for developers and sysadmins to develop, deploy, and run applications with containers. </a:t>
            </a:r>
            <a:endParaRPr lang="en-US" sz="2800" b="0" strike="noStrike" spc="-1">
              <a:solidFill>
                <a:srgbClr val="000000"/>
              </a:solidFill>
              <a:latin typeface="Times New Roman" panose="02020603050405020304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2800" b="0" strike="noStrike" spc="-1">
              <a:latin typeface="Arial" panose="020B0604020202020204"/>
            </a:endParaRP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b="0" strike="noStrike" spc="-1">
                <a:latin typeface="Arial" panose="020B0604020202020204"/>
              </a:rPr>
              <a:t>2013.03		Docker0.1</a:t>
            </a:r>
            <a:endParaRPr lang="en-US" sz="2800" b="0" strike="noStrike" spc="-1">
              <a:latin typeface="Arial" panose="020B0604020202020204"/>
            </a:endParaRP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800" b="0" strike="noStrike" spc="-1">
              <a:latin typeface="Arial" panose="020B0604020202020204"/>
            </a:endParaRP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b="0" strike="noStrike" spc="-1">
                <a:latin typeface="Arial" panose="020B0604020202020204"/>
              </a:rPr>
              <a:t>2014.06		Docker1.0</a:t>
            </a:r>
            <a:endParaRPr lang="en-US" altLang="en-US" sz="2800" b="0" strike="noStrike" spc="-1">
              <a:latin typeface="Arial" panose="020B0604020202020204"/>
              <a:ea typeface="宋体" panose="02010600030101010101" pitchFamily="2" charset="-122"/>
            </a:endParaRP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altLang="en-US" sz="2800" b="0" strike="noStrike" spc="-1">
              <a:latin typeface="Arial" panose="020B0604020202020204"/>
              <a:ea typeface="宋体" panose="02010600030101010101" pitchFamily="2" charset="-122"/>
            </a:endParaRP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altLang="en-US" sz="2800" b="0" strike="noStrike" spc="-1">
              <a:latin typeface="Arial" panose="020B0604020202020204"/>
              <a:ea typeface="宋体" panose="02010600030101010101" pitchFamily="2" charset="-122"/>
            </a:endParaRP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altLang="en-US" sz="2800" b="0" strike="noStrike" spc="-1">
              <a:latin typeface="Arial" panose="020B0604020202020204"/>
              <a:ea typeface="宋体" panose="02010600030101010101" pitchFamily="2" charset="-122"/>
            </a:endParaRP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en-US" sz="2800" b="0" strike="noStrike" spc="-1">
                <a:latin typeface="Arial" panose="020B0604020202020204"/>
                <a:ea typeface="宋体" panose="02010600030101010101" pitchFamily="2" charset="-122"/>
              </a:rPr>
              <a:t>2017.04 	Docker		Moby</a:t>
            </a:r>
            <a:endParaRPr lang="en-US" sz="2800" b="0" strike="noStrike" spc="-1">
              <a:latin typeface="Arial" panose="020B0604020202020204"/>
            </a:endParaRPr>
          </a:p>
        </p:txBody>
      </p:sp>
      <p:sp>
        <p:nvSpPr>
          <p:cNvPr id="2" name="虚尾箭头 1"/>
          <p:cNvSpPr/>
          <p:nvPr/>
        </p:nvSpPr>
        <p:spPr>
          <a:xfrm>
            <a:off x="973455" y="4436745"/>
            <a:ext cx="3888105" cy="216535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右箭头 2"/>
          <p:cNvSpPr/>
          <p:nvPr/>
        </p:nvSpPr>
        <p:spPr>
          <a:xfrm>
            <a:off x="4613275" y="5334635"/>
            <a:ext cx="798830" cy="1435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324000" y="543600"/>
            <a:ext cx="4305960" cy="6386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000000"/>
                </a:solidFill>
                <a:latin typeface="Times New Roman" panose="02020603050405020304"/>
                <a:ea typeface="微软雅黑" panose="020B0503020204020204" charset="-122"/>
              </a:rPr>
              <a:t>Why use docker？</a:t>
            </a:r>
            <a:endParaRPr lang="en-US" sz="3600" b="0" strike="noStrike" spc="-1">
              <a:latin typeface="Arial" panose="020B0604020202020204"/>
            </a:endParaRPr>
          </a:p>
        </p:txBody>
      </p:sp>
      <p:pic>
        <p:nvPicPr>
          <p:cNvPr id="86" name="图片 1"/>
          <p:cNvPicPr/>
          <p:nvPr/>
        </p:nvPicPr>
        <p:blipFill>
          <a:blip r:embed="rId1"/>
          <a:stretch>
            <a:fillRect/>
          </a:stretch>
        </p:blipFill>
        <p:spPr>
          <a:xfrm>
            <a:off x="10371600" y="146160"/>
            <a:ext cx="1695240" cy="396720"/>
          </a:xfrm>
          <a:prstGeom prst="rect">
            <a:avLst/>
          </a:prstGeom>
          <a:ln>
            <a:noFill/>
          </a:ln>
        </p:spPr>
      </p:pic>
      <p:sp>
        <p:nvSpPr>
          <p:cNvPr id="87" name="CustomShape 2"/>
          <p:cNvSpPr/>
          <p:nvPr/>
        </p:nvSpPr>
        <p:spPr>
          <a:xfrm>
            <a:off x="324000" y="1308240"/>
            <a:ext cx="11520000" cy="26496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marL="457200" indent="-456565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2800" b="1" strike="noStrike" spc="-1">
                <a:solidFill>
                  <a:srgbClr val="000000"/>
                </a:solidFill>
                <a:latin typeface="Times New Roman" panose="02020603050405020304"/>
                <a:ea typeface="DejaVu Sans"/>
              </a:rPr>
              <a:t>More efficient use of system resources</a:t>
            </a:r>
            <a:endParaRPr lang="en-US" sz="2800" b="0" strike="noStrike" spc="-1">
              <a:latin typeface="Arial" panose="020B0604020202020204"/>
            </a:endParaRPr>
          </a:p>
          <a:p>
            <a:pPr marL="457200" indent="-456565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2800" b="1" strike="noStrike" spc="-1">
                <a:solidFill>
                  <a:srgbClr val="000000"/>
                </a:solidFill>
                <a:latin typeface="Times New Roman" panose="02020603050405020304"/>
                <a:ea typeface="DejaVu Sans"/>
              </a:rPr>
              <a:t>Faster startup time</a:t>
            </a:r>
            <a:endParaRPr lang="en-US" sz="2800" b="0" strike="noStrike" spc="-1">
              <a:latin typeface="Arial" panose="020B0604020202020204"/>
            </a:endParaRPr>
          </a:p>
          <a:p>
            <a:pPr marL="457200" indent="-456565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2800" b="1" strike="noStrike" spc="-1">
                <a:solidFill>
                  <a:srgbClr val="000000"/>
                </a:solidFill>
                <a:latin typeface="Times New Roman" panose="02020603050405020304"/>
                <a:ea typeface="DejaVu Sans"/>
              </a:rPr>
              <a:t>Consistent running environment</a:t>
            </a:r>
            <a:endParaRPr lang="en-US" sz="2800" b="0" strike="noStrike" spc="-1">
              <a:latin typeface="Arial" panose="020B0604020202020204"/>
            </a:endParaRPr>
          </a:p>
          <a:p>
            <a:pPr marL="457200" indent="-456565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2800" b="1" strike="noStrike" spc="-1">
                <a:solidFill>
                  <a:srgbClr val="000000"/>
                </a:solidFill>
                <a:latin typeface="Times New Roman" panose="02020603050405020304"/>
                <a:ea typeface="DejaVu Sans"/>
              </a:rPr>
              <a:t>Continuous delivery and deployment</a:t>
            </a:r>
            <a:endParaRPr lang="en-US" sz="2800" b="0" strike="noStrike" spc="-1">
              <a:latin typeface="Arial" panose="020B0604020202020204"/>
            </a:endParaRPr>
          </a:p>
          <a:p>
            <a:pPr marL="457200" indent="-456565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2800" b="1" strike="noStrike" spc="-1">
                <a:solidFill>
                  <a:srgbClr val="000000"/>
                </a:solidFill>
                <a:latin typeface="Times New Roman" panose="02020603050405020304"/>
                <a:ea typeface="DejaVu Sans"/>
              </a:rPr>
              <a:t>More relaxed migration</a:t>
            </a:r>
            <a:endParaRPr lang="en-US" sz="2800" b="0" strike="noStrike" spc="-1">
              <a:latin typeface="Arial" panose="020B0604020202020204"/>
            </a:endParaRPr>
          </a:p>
          <a:p>
            <a:pPr marL="457200" indent="-456565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2800" b="1" strike="noStrike" spc="-1">
                <a:solidFill>
                  <a:srgbClr val="000000"/>
                </a:solidFill>
                <a:latin typeface="Times New Roman" panose="02020603050405020304"/>
                <a:ea typeface="DejaVu Sans"/>
              </a:rPr>
              <a:t>Easier maintenance and expansion </a:t>
            </a:r>
            <a:endParaRPr lang="en-US" sz="2800" b="0" strike="noStrike" spc="-1">
              <a:latin typeface="Arial" panose="020B0604020202020204"/>
            </a:endParaRPr>
          </a:p>
        </p:txBody>
      </p:sp>
      <p:graphicFrame>
        <p:nvGraphicFramePr>
          <p:cNvPr id="88" name="Table 3"/>
          <p:cNvGraphicFramePr/>
          <p:nvPr/>
        </p:nvGraphicFramePr>
        <p:xfrm>
          <a:off x="1454760" y="4102200"/>
          <a:ext cx="9282240" cy="2552040"/>
        </p:xfrm>
        <a:graphic>
          <a:graphicData uri="http://schemas.openxmlformats.org/drawingml/2006/table">
            <a:tbl>
              <a:tblPr/>
              <a:tblGrid>
                <a:gridCol w="3094200"/>
                <a:gridCol w="3094200"/>
                <a:gridCol w="3094200"/>
              </a:tblGrid>
              <a:tr h="51048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FFFFFF"/>
                          </a:solidFill>
                          <a:latin typeface="Times New Roman" panose="02020603050405020304"/>
                        </a:rPr>
                        <a:t>Characteristic </a:t>
                      </a:r>
                      <a:endParaRPr lang="en-US" sz="1800" b="0" strike="noStrike" spc="-1">
                        <a:latin typeface="Arial" panose="020B0604020202020204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FFFFFF"/>
                          </a:solidFill>
                          <a:latin typeface="Times New Roman" panose="02020603050405020304"/>
                        </a:rPr>
                        <a:t>Container</a:t>
                      </a:r>
                      <a:endParaRPr lang="en-US" sz="1800" b="0" strike="noStrike" spc="-1">
                        <a:latin typeface="Arial" panose="020B0604020202020204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FFFFFF"/>
                          </a:solidFill>
                          <a:latin typeface="Times New Roman" panose="02020603050405020304"/>
                        </a:rPr>
                        <a:t>Virtual Machine</a:t>
                      </a:r>
                      <a:endParaRPr lang="en-US" sz="1800" b="0" strike="noStrike" spc="-1">
                        <a:latin typeface="Arial" panose="020B0604020202020204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</a:tr>
              <a:tr h="51048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latin typeface="Times New Roman" panose="02020603050405020304"/>
                        </a:rPr>
                        <a:t>Start-up</a:t>
                      </a:r>
                      <a:endParaRPr lang="en-US" sz="1800" b="0" strike="noStrike" spc="-1">
                        <a:latin typeface="Arial" panose="020B0604020202020204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latin typeface="Times New Roman" panose="02020603050405020304"/>
                        </a:rPr>
                        <a:t>Second Level</a:t>
                      </a:r>
                      <a:endParaRPr lang="en-US" sz="1800" b="0" strike="noStrike" spc="-1">
                        <a:latin typeface="Arial" panose="020B0604020202020204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latin typeface="Times New Roman" panose="02020603050405020304"/>
                        </a:rPr>
                        <a:t>Minutes Level</a:t>
                      </a:r>
                      <a:endParaRPr lang="en-US" sz="1800" b="0" strike="noStrike" spc="-1">
                        <a:latin typeface="Arial" panose="020B0604020202020204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</a:tr>
              <a:tr h="51048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latin typeface="Times New Roman" panose="02020603050405020304"/>
                        </a:rPr>
                        <a:t>Hard Disk Use</a:t>
                      </a:r>
                      <a:endParaRPr lang="en-US" sz="1800" b="0" strike="noStrike" spc="-1">
                        <a:latin typeface="Arial" panose="020B0604020202020204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latin typeface="Times New Roman" panose="02020603050405020304"/>
                        </a:rPr>
                        <a:t>10s MB</a:t>
                      </a:r>
                      <a:endParaRPr lang="en-US" sz="1800" b="0" strike="noStrike" spc="-1">
                        <a:latin typeface="Arial" panose="020B0604020202020204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latin typeface="Times New Roman" panose="02020603050405020304"/>
                        </a:rPr>
                        <a:t>10s GB</a:t>
                      </a:r>
                      <a:endParaRPr lang="en-US" sz="1800" b="0" strike="noStrike" spc="-1">
                        <a:latin typeface="Arial" panose="020B0604020202020204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51048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latin typeface="Times New Roman" panose="02020603050405020304"/>
                        </a:rPr>
                        <a:t>Performance</a:t>
                      </a:r>
                      <a:endParaRPr lang="en-US" sz="1800" b="0" strike="noStrike" spc="-1">
                        <a:latin typeface="Arial" panose="020B0604020202020204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latin typeface="Times New Roman" panose="02020603050405020304"/>
                        </a:rPr>
                        <a:t>Close to the original</a:t>
                      </a:r>
                      <a:endParaRPr lang="en-US" sz="1800" b="0" strike="noStrike" spc="-1">
                        <a:latin typeface="Arial" panose="020B0604020202020204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latin typeface="Times New Roman" panose="02020603050405020304"/>
                        </a:rPr>
                        <a:t>Weaker</a:t>
                      </a:r>
                      <a:endParaRPr lang="en-US" sz="1800" b="0" strike="noStrike" spc="-1">
                        <a:latin typeface="Arial" panose="020B0604020202020204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</a:tr>
              <a:tr h="51048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latin typeface="Times New Roman" panose="02020603050405020304"/>
                        </a:rPr>
                        <a:t>System Support</a:t>
                      </a:r>
                      <a:endParaRPr lang="en-US" sz="1800" b="0" strike="noStrike" spc="-1">
                        <a:latin typeface="Arial" panose="020B0604020202020204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latin typeface="Times New Roman" panose="02020603050405020304"/>
                        </a:rPr>
                        <a:t>1000s</a:t>
                      </a:r>
                      <a:endParaRPr lang="en-US" sz="1800" b="0" strike="noStrike" spc="-1">
                        <a:latin typeface="Arial" panose="020B0604020202020204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latin typeface="Times New Roman" panose="02020603050405020304"/>
                        </a:rPr>
                        <a:t>10s</a:t>
                      </a:r>
                      <a:endParaRPr lang="en-US" sz="1800" b="0" strike="noStrike" spc="-1">
                        <a:latin typeface="Arial" panose="020B0604020202020204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图片 1"/>
          <p:cNvPicPr/>
          <p:nvPr/>
        </p:nvPicPr>
        <p:blipFill>
          <a:blip r:embed="rId1"/>
          <a:stretch>
            <a:fillRect/>
          </a:stretch>
        </p:blipFill>
        <p:spPr>
          <a:xfrm>
            <a:off x="10371600" y="146160"/>
            <a:ext cx="1695240" cy="396720"/>
          </a:xfrm>
          <a:prstGeom prst="rect">
            <a:avLst/>
          </a:prstGeom>
          <a:ln>
            <a:noFill/>
          </a:ln>
        </p:spPr>
      </p:pic>
      <p:pic>
        <p:nvPicPr>
          <p:cNvPr id="93" name="图片 6"/>
          <p:cNvPicPr/>
          <p:nvPr/>
        </p:nvPicPr>
        <p:blipFill>
          <a:blip r:embed="rId2"/>
          <a:stretch>
            <a:fillRect/>
          </a:stretch>
        </p:blipFill>
        <p:spPr>
          <a:xfrm>
            <a:off x="192960" y="1394640"/>
            <a:ext cx="5892120" cy="5282640"/>
          </a:xfrm>
          <a:prstGeom prst="rect">
            <a:avLst/>
          </a:prstGeom>
          <a:ln>
            <a:noFill/>
          </a:ln>
        </p:spPr>
      </p:pic>
      <p:pic>
        <p:nvPicPr>
          <p:cNvPr id="94" name="图片 7"/>
          <p:cNvPicPr/>
          <p:nvPr/>
        </p:nvPicPr>
        <p:blipFill>
          <a:blip r:embed="rId3"/>
          <a:stretch>
            <a:fillRect/>
          </a:stretch>
        </p:blipFill>
        <p:spPr>
          <a:xfrm>
            <a:off x="6174720" y="1394640"/>
            <a:ext cx="5892120" cy="5295240"/>
          </a:xfrm>
          <a:prstGeom prst="rect">
            <a:avLst/>
          </a:prstGeom>
          <a:ln>
            <a:noFill/>
          </a:ln>
        </p:spPr>
      </p:pic>
      <p:sp>
        <p:nvSpPr>
          <p:cNvPr id="95" name="CustomShape 1"/>
          <p:cNvSpPr/>
          <p:nvPr/>
        </p:nvSpPr>
        <p:spPr>
          <a:xfrm>
            <a:off x="336600" y="543600"/>
            <a:ext cx="3594600" cy="6386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000000"/>
                </a:solidFill>
                <a:latin typeface="Times New Roman" panose="02020603050405020304"/>
                <a:ea typeface="微软雅黑" panose="020B0503020204020204" charset="-122"/>
              </a:rPr>
              <a:t>Comparison</a:t>
            </a:r>
            <a:endParaRPr lang="en-US" sz="3600" b="0" strike="noStrike" spc="-1">
              <a:latin typeface="Arial" panose="020B0604020202020204"/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324000" y="543600"/>
            <a:ext cx="3594600" cy="6386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000000"/>
                </a:solidFill>
                <a:latin typeface="Times New Roman" panose="02020603050405020304"/>
                <a:ea typeface="DejaVu Sans"/>
              </a:rPr>
              <a:t>Base Concepts</a:t>
            </a:r>
            <a:endParaRPr lang="en-US" sz="3600" b="0" strike="noStrike" spc="-1">
              <a:latin typeface="Arial" panose="020B0604020202020204"/>
            </a:endParaRPr>
          </a:p>
        </p:txBody>
      </p:sp>
      <p:pic>
        <p:nvPicPr>
          <p:cNvPr id="97" name="图片 1"/>
          <p:cNvPicPr/>
          <p:nvPr/>
        </p:nvPicPr>
        <p:blipFill>
          <a:blip r:embed="rId1"/>
          <a:stretch>
            <a:fillRect/>
          </a:stretch>
        </p:blipFill>
        <p:spPr>
          <a:xfrm>
            <a:off x="10371600" y="146160"/>
            <a:ext cx="1695240" cy="396720"/>
          </a:xfrm>
          <a:prstGeom prst="rect">
            <a:avLst/>
          </a:prstGeom>
          <a:ln>
            <a:noFill/>
          </a:ln>
        </p:spPr>
      </p:pic>
      <p:sp>
        <p:nvSpPr>
          <p:cNvPr id="98" name="CustomShape 2"/>
          <p:cNvSpPr/>
          <p:nvPr/>
        </p:nvSpPr>
        <p:spPr>
          <a:xfrm>
            <a:off x="336600" y="1295280"/>
            <a:ext cx="11518920" cy="47826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marL="457200" indent="-456565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2800" b="1" strike="noStrike" spc="-1">
                <a:solidFill>
                  <a:srgbClr val="000000"/>
                </a:solidFill>
                <a:latin typeface="Times New Roman" panose="02020603050405020304"/>
                <a:ea typeface="DejaVu Sans"/>
              </a:rPr>
              <a:t>Image: </a:t>
            </a:r>
            <a:r>
              <a:rPr lang="en-US" sz="2800" b="0" strike="noStrike" spc="-1">
                <a:solidFill>
                  <a:srgbClr val="000000"/>
                </a:solidFill>
                <a:latin typeface="Times New Roman" panose="02020603050405020304"/>
                <a:ea typeface="DejaVu Sans"/>
              </a:rPr>
              <a:t>An image is an executable package that includes everything needed to run an application--the code, a runtime, libraries, environment variables, and configuration files.</a:t>
            </a:r>
            <a:endParaRPr lang="en-US" sz="2800" b="0" strike="noStrike" spc="-1">
              <a:latin typeface="Arial" panose="020B0604020202020204"/>
            </a:endParaRPr>
          </a:p>
          <a:p>
            <a:pPr marL="457200" indent="-456565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2800" b="1" strike="noStrike" spc="-1">
                <a:solidFill>
                  <a:srgbClr val="000000"/>
                </a:solidFill>
                <a:latin typeface="Times New Roman" panose="02020603050405020304"/>
                <a:ea typeface="DejaVu Sans"/>
              </a:rPr>
              <a:t>Container：</a:t>
            </a:r>
            <a:r>
              <a:rPr lang="en-US" sz="2800" b="0" strike="noStrike" spc="-1">
                <a:solidFill>
                  <a:srgbClr val="000000"/>
                </a:solidFill>
                <a:latin typeface="Times New Roman" panose="02020603050405020304"/>
                <a:ea typeface="DejaVu Sans"/>
              </a:rPr>
              <a:t>A container is a runtime instance of an image. A container is launched by running an image.</a:t>
            </a:r>
            <a:endParaRPr lang="en-US" sz="2800" b="0" strike="noStrike" spc="-1">
              <a:latin typeface="Arial" panose="020B0604020202020204"/>
            </a:endParaRPr>
          </a:p>
          <a:p>
            <a:pPr marL="457200" indent="-456565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2800" b="1" strike="noStrike" spc="-1">
                <a:solidFill>
                  <a:srgbClr val="000000"/>
                </a:solidFill>
                <a:latin typeface="Times New Roman" panose="02020603050405020304"/>
                <a:ea typeface="DejaVu Sans"/>
              </a:rPr>
              <a:t>Registry: </a:t>
            </a:r>
            <a:r>
              <a:rPr lang="en-US" sz="2800" b="0" strike="noStrike" spc="-1">
                <a:solidFill>
                  <a:srgbClr val="000000"/>
                </a:solidFill>
                <a:latin typeface="Times New Roman" panose="02020603050405020304"/>
                <a:ea typeface="DejaVu Sans"/>
              </a:rPr>
              <a:t>A Registry is a hosted service containing repositories of images which responds to the Registry API. The default registry can be accessed using a browser at Docker Hub or using the docker search command.</a:t>
            </a:r>
            <a:endParaRPr lang="en-US" sz="2800" b="0" strike="noStrike" spc="-1">
              <a:latin typeface="Arial" panose="020B0604020202020204"/>
            </a:endParaRPr>
          </a:p>
          <a:p>
            <a:pPr marL="457200" indent="-456565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2800" b="1" strike="noStrike" spc="-1">
                <a:solidFill>
                  <a:srgbClr val="000000"/>
                </a:solidFill>
                <a:latin typeface="Times New Roman" panose="02020603050405020304"/>
                <a:ea typeface="DejaVu Sans"/>
              </a:rPr>
              <a:t>Repository: </a:t>
            </a:r>
            <a:r>
              <a:rPr lang="en-US" sz="2800" b="0" strike="noStrike" spc="-1">
                <a:solidFill>
                  <a:srgbClr val="000000"/>
                </a:solidFill>
                <a:latin typeface="Times New Roman" panose="02020603050405020304"/>
                <a:ea typeface="DejaVu Sans"/>
              </a:rPr>
              <a:t>A repository is a set of Docker images. A repository can be shared by pushing it to a registry server. The different images in the repository can be labeled using tags.</a:t>
            </a:r>
            <a:endParaRPr lang="en-US" sz="2800" b="0" strike="noStrike" spc="-1">
              <a:latin typeface="Arial" panose="020B0604020202020204"/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324000" y="543600"/>
            <a:ext cx="3594600" cy="6386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000000"/>
                </a:solidFill>
                <a:latin typeface="Times New Roman" panose="02020603050405020304"/>
                <a:ea typeface="微软雅黑" panose="020B0503020204020204" charset="-122"/>
              </a:rPr>
              <a:t>Architecture</a:t>
            </a:r>
            <a:endParaRPr lang="en-US" sz="3600" b="0" strike="noStrike" spc="-1">
              <a:latin typeface="Arial" panose="020B0604020202020204"/>
            </a:endParaRPr>
          </a:p>
        </p:txBody>
      </p:sp>
      <p:pic>
        <p:nvPicPr>
          <p:cNvPr id="90" name="图片 1"/>
          <p:cNvPicPr/>
          <p:nvPr/>
        </p:nvPicPr>
        <p:blipFill>
          <a:blip r:embed="rId1"/>
          <a:stretch>
            <a:fillRect/>
          </a:stretch>
        </p:blipFill>
        <p:spPr>
          <a:xfrm>
            <a:off x="10371600" y="146160"/>
            <a:ext cx="1695240" cy="396720"/>
          </a:xfrm>
          <a:prstGeom prst="rect">
            <a:avLst/>
          </a:prstGeom>
          <a:ln>
            <a:noFill/>
          </a:ln>
        </p:spPr>
      </p:pic>
      <p:pic>
        <p:nvPicPr>
          <p:cNvPr id="91" name="图片 3"/>
          <p:cNvPicPr/>
          <p:nvPr/>
        </p:nvPicPr>
        <p:blipFill>
          <a:blip r:embed="rId2"/>
          <a:stretch>
            <a:fillRect/>
          </a:stretch>
        </p:blipFill>
        <p:spPr>
          <a:xfrm>
            <a:off x="819000" y="1188720"/>
            <a:ext cx="10330200" cy="5391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324000" y="543600"/>
            <a:ext cx="5067720" cy="6386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000000"/>
                </a:solidFill>
                <a:latin typeface="Times New Roman" panose="02020603050405020304"/>
                <a:ea typeface="微软雅黑" panose="020B0503020204020204" charset="-122"/>
              </a:rPr>
              <a:t>Common Commands</a:t>
            </a:r>
            <a:endParaRPr lang="en-US" sz="3600" b="0" strike="noStrike" spc="-1">
              <a:latin typeface="Arial" panose="020B0604020202020204"/>
            </a:endParaRPr>
          </a:p>
        </p:txBody>
      </p:sp>
      <p:pic>
        <p:nvPicPr>
          <p:cNvPr id="100" name="图片 1"/>
          <p:cNvPicPr/>
          <p:nvPr/>
        </p:nvPicPr>
        <p:blipFill>
          <a:blip r:embed="rId1"/>
          <a:stretch>
            <a:fillRect/>
          </a:stretch>
        </p:blipFill>
        <p:spPr>
          <a:xfrm>
            <a:off x="10371600" y="146160"/>
            <a:ext cx="1695240" cy="396720"/>
          </a:xfrm>
          <a:prstGeom prst="rect">
            <a:avLst/>
          </a:prstGeom>
          <a:ln>
            <a:noFill/>
          </a:ln>
        </p:spPr>
      </p:pic>
      <p:sp>
        <p:nvSpPr>
          <p:cNvPr id="101" name="CustomShape 2"/>
          <p:cNvSpPr/>
          <p:nvPr/>
        </p:nvSpPr>
        <p:spPr>
          <a:xfrm>
            <a:off x="336550" y="1266825"/>
            <a:ext cx="11471910" cy="438023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marL="635" indent="0">
              <a:lnSpc>
                <a:spcPct val="100000"/>
              </a:lnSpc>
              <a:buClr>
                <a:srgbClr val="000000"/>
              </a:buClr>
              <a:buFont typeface="Arial" panose="020B0604020202020204"/>
              <a:buNone/>
            </a:pPr>
            <a:r>
              <a:rPr lang="en-US" sz="2800" b="0" strike="noStrike" spc="-1">
                <a:solidFill>
                  <a:srgbClr val="000000"/>
                </a:solidFill>
                <a:latin typeface="Times New Roman" panose="02020603050405020304"/>
                <a:ea typeface="DejaVu Sans"/>
              </a:rPr>
              <a:t>docker --help</a:t>
            </a:r>
            <a:endParaRPr lang="en-US" sz="2800" b="0" strike="noStrike" spc="-1">
              <a:solidFill>
                <a:srgbClr val="000000"/>
              </a:solidFill>
              <a:latin typeface="Times New Roman" panose="02020603050405020304" charset="0"/>
              <a:ea typeface="DejaVu Sans"/>
            </a:endParaRPr>
          </a:p>
          <a:p>
            <a:pPr marL="635" indent="0">
              <a:lnSpc>
                <a:spcPct val="100000"/>
              </a:lnSpc>
              <a:buClr>
                <a:srgbClr val="000000"/>
              </a:buClr>
              <a:buFont typeface="Arial" panose="020B0604020202020204"/>
              <a:buNone/>
            </a:pPr>
            <a:r>
              <a:rPr lang="en-US" sz="2800" b="1" strike="noStrike" spc="-1">
                <a:latin typeface="Times New Roman" panose="02020603050405020304" charset="0"/>
              </a:rPr>
              <a:t>Image</a:t>
            </a:r>
            <a:r>
              <a:rPr lang="zh-CN" altLang="en-US" sz="2800" b="1" strike="noStrike" spc="-1">
                <a:latin typeface="Times New Roman" panose="02020603050405020304" charset="0"/>
                <a:ea typeface="宋体" panose="02010600030101010101" pitchFamily="2" charset="-122"/>
              </a:rPr>
              <a:t>：</a:t>
            </a:r>
            <a:endParaRPr lang="zh-CN" altLang="en-US" sz="2800" b="1" strike="noStrike" spc="-1">
              <a:latin typeface="Times New Roman" panose="02020603050405020304" charset="0"/>
              <a:ea typeface="宋体" panose="02010600030101010101" pitchFamily="2" charset="-122"/>
            </a:endParaRPr>
          </a:p>
          <a:p>
            <a:pPr marL="457200" indent="-456565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Times New Roman" panose="02020603050405020304"/>
                <a:ea typeface="DejaVu Sans"/>
              </a:rPr>
              <a:t>docker version、 info. </a:t>
            </a:r>
            <a:endParaRPr lang="en-US" sz="2800" b="0" strike="noStrike" spc="-1">
              <a:latin typeface="Arial" panose="020B0604020202020204"/>
            </a:endParaRPr>
          </a:p>
          <a:p>
            <a:pPr marL="457200" indent="-456565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Times New Roman" panose="02020603050405020304"/>
                <a:ea typeface="DejaVu Sans"/>
              </a:rPr>
              <a:t>docker login 、 logout、 </a:t>
            </a:r>
            <a:r>
              <a:rPr lang="en-US" sz="2800" b="1" strike="noStrike" spc="-1">
                <a:solidFill>
                  <a:srgbClr val="000000"/>
                </a:solidFill>
                <a:latin typeface="Times New Roman" panose="02020603050405020304"/>
                <a:ea typeface="DejaVu Sans"/>
              </a:rPr>
              <a:t>search</a:t>
            </a:r>
            <a:r>
              <a:rPr lang="en-US" sz="2800" b="0" strike="noStrike" spc="-1">
                <a:solidFill>
                  <a:srgbClr val="000000"/>
                </a:solidFill>
                <a:latin typeface="Times New Roman" panose="02020603050405020304"/>
                <a:ea typeface="DejaVu Sans"/>
              </a:rPr>
              <a:t>、 </a:t>
            </a:r>
            <a:r>
              <a:rPr lang="en-US" sz="2800" b="1" strike="noStrike" spc="-1">
                <a:solidFill>
                  <a:srgbClr val="000000"/>
                </a:solidFill>
                <a:latin typeface="Times New Roman" panose="02020603050405020304"/>
                <a:ea typeface="DejaVu Sans"/>
              </a:rPr>
              <a:t>pull</a:t>
            </a:r>
            <a:r>
              <a:rPr lang="en-US" sz="2800" b="0" strike="noStrike" spc="-1">
                <a:solidFill>
                  <a:srgbClr val="000000"/>
                </a:solidFill>
                <a:latin typeface="Times New Roman" panose="02020603050405020304"/>
                <a:ea typeface="DejaVu Sans"/>
              </a:rPr>
              <a:t>、 </a:t>
            </a:r>
            <a:r>
              <a:rPr lang="en-US" sz="2800" b="1" strike="noStrike" spc="-1">
                <a:solidFill>
                  <a:srgbClr val="000000"/>
                </a:solidFill>
                <a:latin typeface="Times New Roman" panose="02020603050405020304"/>
                <a:ea typeface="DejaVu Sans"/>
              </a:rPr>
              <a:t>push</a:t>
            </a:r>
            <a:r>
              <a:rPr lang="en-US" sz="2800" b="0" strike="noStrike" spc="-1">
                <a:solidFill>
                  <a:srgbClr val="000000"/>
                </a:solidFill>
                <a:latin typeface="Times New Roman" panose="02020603050405020304"/>
                <a:ea typeface="DejaVu Sans"/>
              </a:rPr>
              <a:t>.</a:t>
            </a:r>
            <a:endParaRPr lang="en-US" sz="2800" b="0" strike="noStrike" spc="-1">
              <a:latin typeface="Arial" panose="020B0604020202020204"/>
            </a:endParaRPr>
          </a:p>
          <a:p>
            <a:pPr marL="457200" indent="-456565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Times New Roman" panose="02020603050405020304"/>
                <a:ea typeface="DejaVu Sans"/>
              </a:rPr>
              <a:t>docker </a:t>
            </a:r>
            <a:r>
              <a:rPr lang="en-US" sz="2800" b="1" strike="noStrike" spc="-1">
                <a:solidFill>
                  <a:srgbClr val="FF0000"/>
                </a:solidFill>
                <a:latin typeface="Times New Roman" panose="02020603050405020304"/>
                <a:ea typeface="DejaVu Sans"/>
              </a:rPr>
              <a:t>build</a:t>
            </a:r>
            <a:r>
              <a:rPr lang="en-US" sz="2800" b="0" strike="noStrike" spc="-1">
                <a:solidFill>
                  <a:srgbClr val="000000"/>
                </a:solidFill>
                <a:latin typeface="Times New Roman" panose="02020603050405020304"/>
                <a:ea typeface="DejaVu Sans"/>
              </a:rPr>
              <a:t>、 </a:t>
            </a:r>
            <a:r>
              <a:rPr lang="en-US" sz="2800" strike="noStrike" spc="-1">
                <a:solidFill>
                  <a:srgbClr val="000000"/>
                </a:solidFill>
                <a:latin typeface="Times New Roman" panose="02020603050405020304"/>
                <a:ea typeface="DejaVu Sans"/>
              </a:rPr>
              <a:t>images</a:t>
            </a:r>
            <a:r>
              <a:rPr lang="en-US" sz="2800" b="0" strike="noStrike" spc="-1">
                <a:solidFill>
                  <a:srgbClr val="000000"/>
                </a:solidFill>
                <a:latin typeface="Times New Roman" panose="02020603050405020304"/>
                <a:ea typeface="DejaVu Sans"/>
              </a:rPr>
              <a:t>、 </a:t>
            </a:r>
            <a:r>
              <a:rPr lang="en-US" sz="2800" strike="noStrike" spc="-1">
                <a:solidFill>
                  <a:srgbClr val="000000"/>
                </a:solidFill>
                <a:latin typeface="Times New Roman" panose="02020603050405020304"/>
                <a:ea typeface="DejaVu Sans"/>
              </a:rPr>
              <a:t>rmi</a:t>
            </a:r>
            <a:r>
              <a:rPr lang="en-US" sz="2800" b="0" strike="noStrike" spc="-1">
                <a:solidFill>
                  <a:srgbClr val="000000"/>
                </a:solidFill>
                <a:latin typeface="Times New Roman" panose="02020603050405020304"/>
                <a:ea typeface="DejaVu Sans"/>
              </a:rPr>
              <a:t>、 </a:t>
            </a:r>
            <a:r>
              <a:rPr lang="en-US" sz="2800" strike="noStrike" spc="-1">
                <a:solidFill>
                  <a:srgbClr val="000000"/>
                </a:solidFill>
                <a:latin typeface="Times New Roman" panose="02020603050405020304"/>
                <a:ea typeface="DejaVu Sans"/>
              </a:rPr>
              <a:t>tag</a:t>
            </a:r>
            <a:r>
              <a:rPr lang="en-US" sz="2800" b="0" strike="noStrike" spc="-1">
                <a:solidFill>
                  <a:srgbClr val="000000"/>
                </a:solidFill>
                <a:latin typeface="Times New Roman" panose="02020603050405020304"/>
                <a:ea typeface="DejaVu Sans"/>
              </a:rPr>
              <a:t>、  save、 load</a:t>
            </a:r>
            <a:r>
              <a:rPr lang="en-US" sz="2800" spc="-1">
                <a:solidFill>
                  <a:srgbClr val="000000"/>
                </a:solidFill>
                <a:latin typeface="Times New Roman" panose="02020603050405020304"/>
                <a:ea typeface="DejaVu Sans"/>
                <a:sym typeface="+mn-ea"/>
              </a:rPr>
              <a:t>、 import</a:t>
            </a:r>
            <a:r>
              <a:rPr lang="en-US" sz="2800" b="0" strike="noStrike" spc="-1">
                <a:solidFill>
                  <a:srgbClr val="000000"/>
                </a:solidFill>
                <a:latin typeface="Times New Roman" panose="02020603050405020304"/>
                <a:ea typeface="DejaVu Sans"/>
              </a:rPr>
              <a:t>.</a:t>
            </a:r>
            <a:endParaRPr lang="en-US" sz="2800" b="0" strike="noStrike" spc="-1">
              <a:solidFill>
                <a:srgbClr val="000000"/>
              </a:solidFill>
              <a:latin typeface="Times New Roman" panose="02020603050405020304"/>
              <a:ea typeface="DejaVu Sans"/>
            </a:endParaRPr>
          </a:p>
          <a:p>
            <a:pPr marL="635" indent="0">
              <a:lnSpc>
                <a:spcPct val="100000"/>
              </a:lnSpc>
              <a:buClr>
                <a:srgbClr val="000000"/>
              </a:buClr>
              <a:buFont typeface="Arial" panose="020B0604020202020204"/>
              <a:buNone/>
            </a:pPr>
            <a:r>
              <a:rPr lang="en-US" sz="2800" b="1" strike="noStrike" spc="-1">
                <a:solidFill>
                  <a:srgbClr val="000000"/>
                </a:solidFill>
                <a:latin typeface="Times New Roman" panose="02020603050405020304"/>
                <a:ea typeface="DejaVu Sans"/>
              </a:rPr>
              <a:t>Container:</a:t>
            </a:r>
            <a:endParaRPr lang="en-US" sz="2800" b="1" strike="noStrike" spc="-1">
              <a:solidFill>
                <a:srgbClr val="000000"/>
              </a:solidFill>
              <a:latin typeface="Times New Roman" panose="02020603050405020304"/>
              <a:ea typeface="DejaVu Sans"/>
            </a:endParaRPr>
          </a:p>
          <a:p>
            <a:pPr marL="457200" indent="-456565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Times New Roman" panose="02020603050405020304"/>
                <a:ea typeface="DejaVu Sans"/>
              </a:rPr>
              <a:t>docker commit、 cp、 diff、 rename、 update.</a:t>
            </a:r>
            <a:endParaRPr lang="en-US" sz="2800" b="0" strike="noStrike" spc="-1">
              <a:latin typeface="Arial" panose="020B0604020202020204"/>
            </a:endParaRPr>
          </a:p>
          <a:p>
            <a:pPr marL="457200" indent="-456565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Times New Roman" panose="02020603050405020304"/>
                <a:ea typeface="DejaVu Sans"/>
              </a:rPr>
              <a:t>docker </a:t>
            </a:r>
            <a:r>
              <a:rPr lang="en-US" sz="2800" b="1" u="sng" strike="noStrike" spc="-1">
                <a:solidFill>
                  <a:srgbClr val="00B050"/>
                </a:solidFill>
                <a:latin typeface="Times New Roman" panose="02020603050405020304"/>
                <a:ea typeface="DejaVu Sans"/>
              </a:rPr>
              <a:t>create</a:t>
            </a:r>
            <a:r>
              <a:rPr lang="en-US" sz="2800" b="0" strike="noStrike" spc="-1">
                <a:solidFill>
                  <a:srgbClr val="000000"/>
                </a:solidFill>
                <a:latin typeface="Times New Roman" panose="02020603050405020304"/>
                <a:ea typeface="DejaVu Sans"/>
              </a:rPr>
              <a:t>、 </a:t>
            </a:r>
            <a:r>
              <a:rPr lang="en-US" sz="2800" b="1" strike="noStrike" spc="-1">
                <a:solidFill>
                  <a:srgbClr val="000000"/>
                </a:solidFill>
                <a:latin typeface="Times New Roman" panose="02020603050405020304"/>
                <a:ea typeface="DejaVu Sans"/>
              </a:rPr>
              <a:t>start、 </a:t>
            </a:r>
            <a:r>
              <a:rPr lang="en-US" sz="2800" b="1" u="sng" strike="noStrike" spc="-1">
                <a:solidFill>
                  <a:srgbClr val="0070C0"/>
                </a:solidFill>
                <a:latin typeface="Times New Roman" panose="02020603050405020304"/>
                <a:ea typeface="DejaVu Sans"/>
              </a:rPr>
              <a:t>stop</a:t>
            </a:r>
            <a:r>
              <a:rPr lang="en-US" sz="2800" b="1" strike="noStrike" spc="-1">
                <a:solidFill>
                  <a:srgbClr val="000000"/>
                </a:solidFill>
                <a:latin typeface="Times New Roman" panose="02020603050405020304"/>
                <a:ea typeface="DejaVu Sans"/>
              </a:rPr>
              <a:t>、 restart</a:t>
            </a:r>
            <a:r>
              <a:rPr lang="en-US" sz="2800" b="0" strike="noStrike" spc="-1">
                <a:solidFill>
                  <a:srgbClr val="000000"/>
                </a:solidFill>
                <a:latin typeface="Times New Roman" panose="02020603050405020304"/>
                <a:ea typeface="DejaVu Sans"/>
              </a:rPr>
              <a:t>、 </a:t>
            </a:r>
            <a:r>
              <a:rPr lang="en-US" sz="2800" b="1" u="sng" strike="noStrike" spc="-1">
                <a:solidFill>
                  <a:srgbClr val="00B050"/>
                </a:solidFill>
                <a:latin typeface="Times New Roman" panose="02020603050405020304"/>
                <a:ea typeface="DejaVu Sans"/>
              </a:rPr>
              <a:t>run</a:t>
            </a:r>
            <a:r>
              <a:rPr lang="en-US" sz="2800" b="0" strike="noStrike" spc="-1">
                <a:solidFill>
                  <a:srgbClr val="000000"/>
                </a:solidFill>
                <a:latin typeface="Times New Roman" panose="02020603050405020304"/>
                <a:ea typeface="DejaVu Sans"/>
              </a:rPr>
              <a:t>、 </a:t>
            </a:r>
            <a:r>
              <a:rPr lang="en-US" sz="2800" b="1" u="sng" strike="noStrike" spc="-1">
                <a:solidFill>
                  <a:srgbClr val="0070C0"/>
                </a:solidFill>
                <a:latin typeface="Times New Roman" panose="02020603050405020304"/>
                <a:ea typeface="DejaVu Sans"/>
              </a:rPr>
              <a:t>kill</a:t>
            </a:r>
            <a:r>
              <a:rPr lang="en-US" sz="2800" b="0" strike="noStrike" spc="-1">
                <a:solidFill>
                  <a:srgbClr val="000000"/>
                </a:solidFill>
                <a:latin typeface="Times New Roman" panose="02020603050405020304"/>
                <a:ea typeface="DejaVu Sans"/>
              </a:rPr>
              <a:t>、 </a:t>
            </a:r>
            <a:r>
              <a:rPr lang="en-US" sz="2800" b="1" strike="noStrike" spc="-1">
                <a:solidFill>
                  <a:srgbClr val="000000"/>
                </a:solidFill>
                <a:latin typeface="Times New Roman" panose="02020603050405020304"/>
                <a:ea typeface="DejaVu Sans"/>
              </a:rPr>
              <a:t>rm</a:t>
            </a:r>
            <a:r>
              <a:rPr lang="en-US" sz="2800" spc="-1">
                <a:solidFill>
                  <a:srgbClr val="000000"/>
                </a:solidFill>
                <a:latin typeface="Times New Roman" panose="02020603050405020304"/>
                <a:ea typeface="DejaVu Sans"/>
                <a:sym typeface="+mn-ea"/>
              </a:rPr>
              <a:t>、 </a:t>
            </a:r>
            <a:r>
              <a:rPr lang="en-US" sz="2800" b="1" spc="-1">
                <a:solidFill>
                  <a:srgbClr val="FF0000"/>
                </a:solidFill>
                <a:latin typeface="Times New Roman" panose="02020603050405020304"/>
                <a:ea typeface="DejaVu Sans"/>
                <a:sym typeface="+mn-ea"/>
              </a:rPr>
              <a:t>exec</a:t>
            </a:r>
            <a:r>
              <a:rPr lang="en-US" sz="2800" b="0" strike="noStrike" spc="-1">
                <a:solidFill>
                  <a:srgbClr val="000000"/>
                </a:solidFill>
                <a:latin typeface="Times New Roman" panose="02020603050405020304"/>
                <a:ea typeface="DejaVu Sans"/>
              </a:rPr>
              <a:t>、 pause、 unpause.</a:t>
            </a:r>
            <a:endParaRPr lang="en-US" sz="2800" b="0" strike="noStrike" spc="-1">
              <a:latin typeface="Arial" panose="020B0604020202020204"/>
            </a:endParaRPr>
          </a:p>
          <a:p>
            <a:pPr marL="457200" indent="-456565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Times New Roman" panose="02020603050405020304"/>
                <a:ea typeface="DejaVu Sans"/>
              </a:rPr>
              <a:t>docker </a:t>
            </a:r>
            <a:r>
              <a:rPr lang="en-US" sz="2800" strike="noStrike" spc="-1">
                <a:solidFill>
                  <a:srgbClr val="000000"/>
                </a:solidFill>
                <a:latin typeface="Times New Roman" panose="02020603050405020304"/>
                <a:ea typeface="DejaVu Sans"/>
              </a:rPr>
              <a:t>ps [-a]</a:t>
            </a:r>
            <a:r>
              <a:rPr lang="en-US" sz="2800" b="0" strike="noStrike" spc="-1">
                <a:solidFill>
                  <a:srgbClr val="000000"/>
                </a:solidFill>
                <a:latin typeface="Times New Roman" panose="02020603050405020304"/>
                <a:ea typeface="DejaVu Sans"/>
              </a:rPr>
              <a:t>、 </a:t>
            </a:r>
            <a:r>
              <a:rPr lang="en-US" sz="2800" b="1" strike="noStrike" spc="-1">
                <a:solidFill>
                  <a:srgbClr val="FF0000"/>
                </a:solidFill>
                <a:latin typeface="Times New Roman" panose="02020603050405020304"/>
                <a:ea typeface="DejaVu Sans"/>
              </a:rPr>
              <a:t>inspect</a:t>
            </a:r>
            <a:r>
              <a:rPr lang="en-US" sz="2800" b="0" strike="noStrike" spc="-1">
                <a:solidFill>
                  <a:srgbClr val="000000"/>
                </a:solidFill>
                <a:latin typeface="Times New Roman" panose="02020603050405020304"/>
                <a:ea typeface="DejaVu Sans"/>
              </a:rPr>
              <a:t>、 top、 </a:t>
            </a:r>
            <a:r>
              <a:rPr lang="en-US" sz="2800" b="1" strike="noStrike" spc="-1">
                <a:solidFill>
                  <a:srgbClr val="FF0000"/>
                </a:solidFill>
                <a:latin typeface="Times New Roman" panose="02020603050405020304"/>
                <a:ea typeface="DejaVu Sans"/>
              </a:rPr>
              <a:t>attach</a:t>
            </a:r>
            <a:r>
              <a:rPr lang="en-US" sz="2800" b="0" strike="noStrike" spc="-1">
                <a:solidFill>
                  <a:srgbClr val="000000"/>
                </a:solidFill>
                <a:latin typeface="Times New Roman" panose="02020603050405020304"/>
                <a:ea typeface="DejaVu Sans"/>
              </a:rPr>
              <a:t>、 wait、 export、 port.</a:t>
            </a:r>
            <a:endParaRPr lang="en-US" sz="2800" b="0" strike="noStrike" spc="-1">
              <a:solidFill>
                <a:srgbClr val="000000"/>
              </a:solidFill>
              <a:latin typeface="Times New Roman" panose="02020603050405020304"/>
              <a:ea typeface="DejaVu Sans"/>
            </a:endParaRPr>
          </a:p>
          <a:p>
            <a:pPr marL="635" indent="0">
              <a:lnSpc>
                <a:spcPct val="100000"/>
              </a:lnSpc>
              <a:buClr>
                <a:srgbClr val="000000"/>
              </a:buClr>
              <a:buFont typeface="Arial" panose="020B0604020202020204"/>
              <a:buNone/>
            </a:pPr>
            <a:r>
              <a:rPr lang="en-US" sz="2800" b="1" strike="noStrike" spc="-1">
                <a:latin typeface="Times New Roman" panose="02020603050405020304" charset="0"/>
              </a:rPr>
              <a:t>Other</a:t>
            </a:r>
            <a:r>
              <a:rPr lang="zh-CN" altLang="en-US" sz="2800" b="1" strike="noStrike" spc="-1">
                <a:latin typeface="Times New Roman" panose="02020603050405020304" charset="0"/>
                <a:ea typeface="宋体" panose="02010600030101010101" pitchFamily="2" charset="-122"/>
              </a:rPr>
              <a:t>：</a:t>
            </a:r>
            <a:endParaRPr lang="zh-CN" altLang="en-US" sz="2800" b="1" strike="noStrike" spc="-1">
              <a:latin typeface="Times New Roman" panose="02020603050405020304" charset="0"/>
              <a:ea typeface="宋体" panose="02010600030101010101" pitchFamily="2" charset="-122"/>
            </a:endParaRPr>
          </a:p>
          <a:p>
            <a:pPr marL="457200" indent="-456565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Times New Roman" panose="02020603050405020304"/>
                <a:ea typeface="DejaVu Sans"/>
              </a:rPr>
              <a:t>docker volume、 network.</a:t>
            </a:r>
            <a:endParaRPr lang="zh-CN" altLang="en-US" sz="2800" b="0" strike="noStrike" spc="-1">
              <a:solidFill>
                <a:srgbClr val="000000"/>
              </a:solidFill>
              <a:latin typeface="Times New Roman" panose="02020603050405020304"/>
              <a:ea typeface="宋体" panose="02010600030101010101" pitchFamily="2" charset="-122"/>
            </a:endParaRPr>
          </a:p>
          <a:p>
            <a:pPr marL="457200" indent="-456565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Times New Roman" panose="02020603050405020304"/>
                <a:ea typeface="DejaVu Sans"/>
              </a:rPr>
              <a:t>docker events、 history、 </a:t>
            </a:r>
            <a:r>
              <a:rPr lang="en-US" sz="2800" b="1" strike="noStrike" spc="-1">
                <a:solidFill>
                  <a:srgbClr val="000000"/>
                </a:solidFill>
                <a:latin typeface="Times New Roman" panose="02020603050405020304"/>
                <a:ea typeface="DejaVu Sans"/>
              </a:rPr>
              <a:t>logs</a:t>
            </a:r>
            <a:r>
              <a:rPr lang="en-US" sz="2800" b="0" strike="noStrike" spc="-1">
                <a:solidFill>
                  <a:srgbClr val="000000"/>
                </a:solidFill>
                <a:latin typeface="Times New Roman" panose="02020603050405020304"/>
                <a:ea typeface="DejaVu Sans"/>
              </a:rPr>
              <a:t>.</a:t>
            </a:r>
            <a:endParaRPr lang="en-US" sz="2800" b="0" strike="noStrike" spc="-1">
              <a:latin typeface="Arial" panose="020B0604020202020204"/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324000" y="543600"/>
            <a:ext cx="5067720" cy="6386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000000"/>
                </a:solidFill>
                <a:latin typeface="Times New Roman" panose="02020603050405020304"/>
                <a:ea typeface="微软雅黑" panose="020B0503020204020204" charset="-122"/>
              </a:rPr>
              <a:t>Dockerfile</a:t>
            </a:r>
            <a:endParaRPr lang="en-US" sz="3600" b="0" strike="noStrike" spc="-1">
              <a:latin typeface="Arial" panose="020B0604020202020204"/>
            </a:endParaRPr>
          </a:p>
        </p:txBody>
      </p:sp>
      <p:pic>
        <p:nvPicPr>
          <p:cNvPr id="103" name="图片 1"/>
          <p:cNvPicPr/>
          <p:nvPr/>
        </p:nvPicPr>
        <p:blipFill>
          <a:blip r:embed="rId1"/>
          <a:stretch>
            <a:fillRect/>
          </a:stretch>
        </p:blipFill>
        <p:spPr>
          <a:xfrm>
            <a:off x="10371600" y="146160"/>
            <a:ext cx="1695240" cy="396720"/>
          </a:xfrm>
          <a:prstGeom prst="rect">
            <a:avLst/>
          </a:prstGeom>
          <a:ln>
            <a:noFill/>
          </a:ln>
        </p:spPr>
      </p:pic>
      <p:sp>
        <p:nvSpPr>
          <p:cNvPr id="104" name="CustomShape 2"/>
          <p:cNvSpPr/>
          <p:nvPr/>
        </p:nvSpPr>
        <p:spPr>
          <a:xfrm>
            <a:off x="324000" y="1247775"/>
            <a:ext cx="11518920" cy="47826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latin typeface="Times New Roman" panose="02020603050405020304"/>
                <a:ea typeface="DejaVu Sans"/>
              </a:rPr>
              <a:t> </a:t>
            </a:r>
            <a:r>
              <a:rPr lang="en-US" sz="2800" b="1" strike="noStrike" spc="-1">
                <a:solidFill>
                  <a:srgbClr val="000000"/>
                </a:solidFill>
                <a:latin typeface="Times New Roman" panose="02020603050405020304"/>
                <a:ea typeface="DejaVu Sans"/>
              </a:rPr>
              <a:t>   </a:t>
            </a:r>
            <a:r>
              <a:rPr lang="en-US" sz="2800" b="0" strike="noStrike" spc="-1">
                <a:solidFill>
                  <a:srgbClr val="000000"/>
                </a:solidFill>
                <a:latin typeface="Times New Roman" panose="02020603050405020304"/>
                <a:ea typeface="DejaVu Sans"/>
              </a:rPr>
              <a:t> Docker can build images automatically by reading the instructions from a Dockerfile. A Dockerfile is a text document that contains all the commands a user could call on the command line to assemble an image. Using docker build users can create an automated build that executes several command-line instructions in succession.</a:t>
            </a:r>
            <a:endParaRPr lang="en-US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US" sz="2800" b="1" strike="noStrike" spc="-1">
                <a:solidFill>
                  <a:srgbClr val="000000"/>
                </a:solidFill>
                <a:latin typeface="Times New Roman" panose="02020603050405020304"/>
                <a:ea typeface="DejaVu Sans"/>
              </a:rPr>
              <a:t>   </a:t>
            </a:r>
            <a:r>
              <a:rPr lang="en-US" sz="2800" b="0" strike="noStrike" spc="-1">
                <a:solidFill>
                  <a:srgbClr val="000000"/>
                </a:solidFill>
                <a:latin typeface="Times New Roman" panose="02020603050405020304"/>
                <a:ea typeface="DejaVu Sans"/>
              </a:rPr>
              <a:t> The docker build command builds an image from a Dockerfile and a context. The build’s context is the set of files at a specified location PATH or URL. The PATH is a directory on your local filesystem. The URL is a Git repository location.</a:t>
            </a:r>
            <a:endParaRPr lang="en-US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latin typeface="Times New Roman" panose="02020603050405020304"/>
                <a:ea typeface="DejaVu Sans"/>
              </a:rPr>
              <a:t>    A context is processed recursively. So, a PATH includes any subdirectories and the URL includes the repository and its submodules. </a:t>
            </a:r>
            <a:endParaRPr lang="en-US" sz="2800" b="0" strike="noStrike" spc="-1">
              <a:latin typeface="Arial" panose="020B0604020202020204"/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3301</Words>
  <Application>WPS 演示</Application>
  <PresentationFormat/>
  <Paragraphs>130</Paragraphs>
  <Slides>13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30" baseType="lpstr">
      <vt:lpstr>Arial</vt:lpstr>
      <vt:lpstr>宋体</vt:lpstr>
      <vt:lpstr>Wingdings</vt:lpstr>
      <vt:lpstr>Arial</vt:lpstr>
      <vt:lpstr>Symbol</vt:lpstr>
      <vt:lpstr>微软雅黑</vt:lpstr>
      <vt:lpstr>Times New Roman</vt:lpstr>
      <vt:lpstr>DejaVu Sans</vt:lpstr>
      <vt:lpstr>Calibri</vt:lpstr>
      <vt:lpstr>Calibri</vt:lpstr>
      <vt:lpstr>Times New Roman</vt:lpstr>
      <vt:lpstr>Engravers MT</vt:lpstr>
      <vt:lpstr>Arial Unicode MS</vt:lpstr>
      <vt:lpstr>Segoe Print</vt:lpstr>
      <vt:lpstr>DejaVu Sans</vt:lpstr>
      <vt:lpstr>Office Theme</vt:lpstr>
      <vt:lpstr>Package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NJLT008</dc:creator>
  <cp:lastModifiedBy>NJLT008</cp:lastModifiedBy>
  <cp:revision>80</cp:revision>
  <dcterms:created xsi:type="dcterms:W3CDTF">2015-05-05T08:02:00Z</dcterms:created>
  <dcterms:modified xsi:type="dcterms:W3CDTF">2018-04-20T01:32:06Z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KSOProductBuildVer">
    <vt:lpwstr>2052-10.1.0.7223</vt:lpwstr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宽屏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10</vt:i4>
  </property>
</Properties>
</file>